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340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</p:sldIdLst>
  <p:sldSz cx="18288000" cy="10287000"/>
  <p:notesSz cx="6858000" cy="9144000"/>
  <p:embeddedFontLst>
    <p:embeddedFont>
      <p:font typeface="Aileron Ultra-Bold" panose="020B0604020202020204" charset="0"/>
      <p:regular r:id="rId85"/>
    </p:embeddedFont>
    <p:embeddedFont>
      <p:font typeface="Barlow Medium" panose="00000600000000000000" pitchFamily="2" charset="0"/>
      <p:regular r:id="rId86"/>
    </p:embeddedFont>
    <p:embeddedFont>
      <p:font typeface="Canva Sans" panose="020B0604020202020204" charset="0"/>
      <p:regular r:id="rId87"/>
    </p:embeddedFont>
    <p:embeddedFont>
      <p:font typeface="Canva Sans Bold" panose="020B0604020202020204" charset="0"/>
      <p:regular r:id="rId88"/>
    </p:embeddedFont>
    <p:embeddedFont>
      <p:font typeface="Cardo Bold" panose="020B0604020202020204" charset="-79"/>
      <p:regular r:id="rId89"/>
    </p:embeddedFont>
    <p:embeddedFont>
      <p:font typeface="DM Sans Bold" panose="020B0604020202020204" charset="0"/>
      <p:regular r:id="rId90"/>
    </p:embeddedFont>
    <p:embeddedFont>
      <p:font typeface="Montserrat Bold" panose="020B0604020202020204" charset="0"/>
      <p:regular r:id="rId91"/>
    </p:embeddedFont>
    <p:embeddedFont>
      <p:font typeface="Playfair Display" panose="00000500000000000000" pitchFamily="2" charset="0"/>
      <p:regular r:id="rId92"/>
    </p:embeddedFont>
    <p:embeddedFont>
      <p:font typeface="Playfair Display Bold" panose="00000800000000000000" charset="0"/>
      <p:regular r:id="rId93"/>
    </p:embeddedFont>
    <p:embeddedFont>
      <p:font typeface="Playfair Display Bold Italics" panose="020B0604020202020204" charset="0"/>
      <p:regular r:id="rId94"/>
    </p:embeddedFont>
    <p:embeddedFont>
      <p:font typeface="Playfair Display Heavy" panose="020B0604020202020204" charset="0"/>
      <p:regular r:id="rId95"/>
    </p:embeddedFont>
    <p:embeddedFont>
      <p:font typeface="Playfair Display Italics" panose="020B0604020202020204" charset="0"/>
      <p:regular r:id="rId96"/>
    </p:embeddedFont>
    <p:embeddedFont>
      <p:font typeface="Poppins" panose="00000500000000000000" pitchFamily="2" charset="0"/>
      <p:regular r:id="rId97"/>
    </p:embeddedFont>
    <p:embeddedFont>
      <p:font typeface="Poppins Bold" panose="00000800000000000000" charset="0"/>
      <p:regular r:id="rId98"/>
    </p:embeddedFont>
    <p:embeddedFont>
      <p:font typeface="Poppins Medium" panose="00000600000000000000" pitchFamily="2" charset="0"/>
      <p:regular r:id="rId99"/>
    </p:embeddedFont>
    <p:embeddedFont>
      <p:font typeface="Public Sans" panose="020B0604020202020204" charset="0"/>
      <p:regular r:id="rId100"/>
    </p:embeddedFont>
    <p:embeddedFont>
      <p:font typeface="Public Sans Bold" panose="020B0604020202020204" charset="0"/>
      <p:regular r:id="rId101"/>
    </p:embeddedFont>
    <p:embeddedFont>
      <p:font typeface="The Seasons Bold" panose="020B0604020202020204" charset="0"/>
      <p:regular r:id="rId10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154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font" Target="fonts/font3.fntdata"/><Relationship Id="rId102" Type="http://schemas.openxmlformats.org/officeDocument/2006/relationships/font" Target="fonts/font18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font" Target="fonts/font6.fntdata"/><Relationship Id="rId95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16.fntdata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1.fntdata"/><Relationship Id="rId93" Type="http://schemas.openxmlformats.org/officeDocument/2006/relationships/font" Target="fonts/font9.fntdata"/><Relationship Id="rId98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4.fntdata"/><Relationship Id="rId91" Type="http://schemas.openxmlformats.org/officeDocument/2006/relationships/font" Target="fonts/font7.fntdata"/><Relationship Id="rId96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2.fntdata"/><Relationship Id="rId94" Type="http://schemas.openxmlformats.org/officeDocument/2006/relationships/font" Target="fonts/font10.fntdata"/><Relationship Id="rId99" Type="http://schemas.openxmlformats.org/officeDocument/2006/relationships/font" Target="fonts/font15.fntdata"/><Relationship Id="rId10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3.fntdata"/><Relationship Id="rId10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35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9.svg"/><Relationship Id="rId18" Type="http://schemas.openxmlformats.org/officeDocument/2006/relationships/image" Target="../media/image48.png"/><Relationship Id="rId3" Type="http://schemas.openxmlformats.org/officeDocument/2006/relationships/image" Target="../media/image5.svg"/><Relationship Id="rId21" Type="http://schemas.openxmlformats.org/officeDocument/2006/relationships/image" Target="../media/image51.svg"/><Relationship Id="rId7" Type="http://schemas.openxmlformats.org/officeDocument/2006/relationships/image" Target="../media/image39.png"/><Relationship Id="rId12" Type="http://schemas.openxmlformats.org/officeDocument/2006/relationships/image" Target="../media/image8.png"/><Relationship Id="rId17" Type="http://schemas.openxmlformats.org/officeDocument/2006/relationships/image" Target="../media/image47.svg"/><Relationship Id="rId2" Type="http://schemas.openxmlformats.org/officeDocument/2006/relationships/image" Target="../media/image4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43.svg"/><Relationship Id="rId5" Type="http://schemas.openxmlformats.org/officeDocument/2006/relationships/image" Target="../media/image37.png"/><Relationship Id="rId15" Type="http://schemas.openxmlformats.org/officeDocument/2006/relationships/image" Target="../media/image45.png"/><Relationship Id="rId23" Type="http://schemas.openxmlformats.org/officeDocument/2006/relationships/image" Target="../media/image3.svg"/><Relationship Id="rId10" Type="http://schemas.openxmlformats.org/officeDocument/2006/relationships/image" Target="../media/image42.png"/><Relationship Id="rId19" Type="http://schemas.openxmlformats.org/officeDocument/2006/relationships/image" Target="../media/image49.sv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4.png"/><Relationship Id="rId2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57.png"/><Relationship Id="rId3" Type="http://schemas.microsoft.com/office/2007/relationships/media" Target="../media/media3.mp4"/><Relationship Id="rId7" Type="http://schemas.openxmlformats.org/officeDocument/2006/relationships/image" Target="../media/image53.png"/><Relationship Id="rId12" Type="http://schemas.openxmlformats.org/officeDocument/2006/relationships/image" Target="../media/image56.png"/><Relationship Id="rId17" Type="http://schemas.openxmlformats.org/officeDocument/2006/relationships/image" Target="../media/image51.svg"/><Relationship Id="rId2" Type="http://schemas.openxmlformats.org/officeDocument/2006/relationships/video" Target="../media/media2.mp4"/><Relationship Id="rId16" Type="http://schemas.openxmlformats.org/officeDocument/2006/relationships/image" Target="../media/image50.png"/><Relationship Id="rId1" Type="http://schemas.microsoft.com/office/2007/relationships/media" Target="../media/media2.mp4"/><Relationship Id="rId6" Type="http://schemas.openxmlformats.org/officeDocument/2006/relationships/image" Target="../media/image52.png"/><Relationship Id="rId11" Type="http://schemas.openxmlformats.org/officeDocument/2006/relationships/image" Target="../media/image55.jpeg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9.svg"/><Relationship Id="rId10" Type="http://schemas.openxmlformats.org/officeDocument/2006/relationships/image" Target="../media/image54.jpeg"/><Relationship Id="rId4" Type="http://schemas.openxmlformats.org/officeDocument/2006/relationships/video" Target="../media/media3.mp4"/><Relationship Id="rId9" Type="http://schemas.openxmlformats.org/officeDocument/2006/relationships/image" Target="../media/image5.svg"/><Relationship Id="rId1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9.svg"/><Relationship Id="rId18" Type="http://schemas.openxmlformats.org/officeDocument/2006/relationships/image" Target="../media/image48.png"/><Relationship Id="rId3" Type="http://schemas.openxmlformats.org/officeDocument/2006/relationships/image" Target="../media/image5.svg"/><Relationship Id="rId21" Type="http://schemas.openxmlformats.org/officeDocument/2006/relationships/image" Target="../media/image51.svg"/><Relationship Id="rId7" Type="http://schemas.openxmlformats.org/officeDocument/2006/relationships/image" Target="../media/image39.png"/><Relationship Id="rId12" Type="http://schemas.openxmlformats.org/officeDocument/2006/relationships/image" Target="../media/image8.png"/><Relationship Id="rId17" Type="http://schemas.openxmlformats.org/officeDocument/2006/relationships/image" Target="../media/image47.svg"/><Relationship Id="rId2" Type="http://schemas.openxmlformats.org/officeDocument/2006/relationships/image" Target="../media/image4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43.svg"/><Relationship Id="rId5" Type="http://schemas.openxmlformats.org/officeDocument/2006/relationships/image" Target="../media/image37.png"/><Relationship Id="rId15" Type="http://schemas.openxmlformats.org/officeDocument/2006/relationships/image" Target="../media/image45.png"/><Relationship Id="rId23" Type="http://schemas.openxmlformats.org/officeDocument/2006/relationships/image" Target="../media/image3.svg"/><Relationship Id="rId10" Type="http://schemas.openxmlformats.org/officeDocument/2006/relationships/image" Target="../media/image42.png"/><Relationship Id="rId19" Type="http://schemas.openxmlformats.org/officeDocument/2006/relationships/image" Target="../media/image49.sv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4.png"/><Relationship Id="rId2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43.svg"/><Relationship Id="rId10" Type="http://schemas.openxmlformats.org/officeDocument/2006/relationships/image" Target="../media/image45.png"/><Relationship Id="rId4" Type="http://schemas.openxmlformats.org/officeDocument/2006/relationships/image" Target="../media/image42.png"/><Relationship Id="rId9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3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35.svg"/><Relationship Id="rId7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61.png"/><Relationship Id="rId4" Type="http://schemas.openxmlformats.org/officeDocument/2006/relationships/image" Target="../media/image59.png"/><Relationship Id="rId9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12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59.png"/><Relationship Id="rId5" Type="http://schemas.openxmlformats.org/officeDocument/2006/relationships/image" Target="../media/image4.png"/><Relationship Id="rId10" Type="http://schemas.openxmlformats.org/officeDocument/2006/relationships/image" Target="../media/image63.svg"/><Relationship Id="rId4" Type="http://schemas.openxmlformats.org/officeDocument/2006/relationships/image" Target="../media/image9.svg"/><Relationship Id="rId9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9.svg"/><Relationship Id="rId7" Type="http://schemas.openxmlformats.org/officeDocument/2006/relationships/image" Target="../media/image6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57.png"/><Relationship Id="rId5" Type="http://schemas.openxmlformats.org/officeDocument/2006/relationships/image" Target="../media/image4.png"/><Relationship Id="rId10" Type="http://schemas.openxmlformats.org/officeDocument/2006/relationships/image" Target="../media/image59.png"/><Relationship Id="rId4" Type="http://schemas.openxmlformats.org/officeDocument/2006/relationships/image" Target="../media/image65.png"/><Relationship Id="rId9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.svg"/><Relationship Id="rId7" Type="http://schemas.openxmlformats.org/officeDocument/2006/relationships/image" Target="../media/image5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9.svg"/><Relationship Id="rId7" Type="http://schemas.openxmlformats.org/officeDocument/2006/relationships/image" Target="../media/image66.png"/><Relationship Id="rId12" Type="http://schemas.openxmlformats.org/officeDocument/2006/relationships/image" Target="../media/image5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57.png"/><Relationship Id="rId5" Type="http://schemas.openxmlformats.org/officeDocument/2006/relationships/image" Target="../media/image5.svg"/><Relationship Id="rId10" Type="http://schemas.openxmlformats.org/officeDocument/2006/relationships/image" Target="../media/image68.png"/><Relationship Id="rId4" Type="http://schemas.openxmlformats.org/officeDocument/2006/relationships/image" Target="../media/image4.png"/><Relationship Id="rId9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9.svg"/><Relationship Id="rId7" Type="http://schemas.openxmlformats.org/officeDocument/2006/relationships/image" Target="../media/image7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59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9.svg"/><Relationship Id="rId7" Type="http://schemas.openxmlformats.org/officeDocument/2006/relationships/image" Target="../media/image7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image" Target="../media/image9.sv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59.png"/><Relationship Id="rId9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9.sv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95.svg"/><Relationship Id="rId5" Type="http://schemas.openxmlformats.org/officeDocument/2006/relationships/image" Target="../media/image92.png"/><Relationship Id="rId10" Type="http://schemas.openxmlformats.org/officeDocument/2006/relationships/image" Target="../media/image94.png"/><Relationship Id="rId4" Type="http://schemas.openxmlformats.org/officeDocument/2006/relationships/image" Target="../media/image91.png"/><Relationship Id="rId9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9.svg"/><Relationship Id="rId7" Type="http://schemas.openxmlformats.org/officeDocument/2006/relationships/image" Target="../media/image9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10" Type="http://schemas.openxmlformats.org/officeDocument/2006/relationships/image" Target="../media/image101.png"/><Relationship Id="rId4" Type="http://schemas.openxmlformats.org/officeDocument/2006/relationships/image" Target="../media/image96.png"/><Relationship Id="rId9" Type="http://schemas.openxmlformats.org/officeDocument/2006/relationships/image" Target="../media/image10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9.svg"/><Relationship Id="rId7" Type="http://schemas.openxmlformats.org/officeDocument/2006/relationships/image" Target="../media/image10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10" Type="http://schemas.openxmlformats.org/officeDocument/2006/relationships/image" Target="../media/image106.png"/><Relationship Id="rId4" Type="http://schemas.openxmlformats.org/officeDocument/2006/relationships/image" Target="../media/image96.png"/><Relationship Id="rId9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9.svg"/><Relationship Id="rId7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59.png"/><Relationship Id="rId3" Type="http://schemas.openxmlformats.org/officeDocument/2006/relationships/image" Target="../media/image9.svg"/><Relationship Id="rId7" Type="http://schemas.openxmlformats.org/officeDocument/2006/relationships/image" Target="../media/image93.png"/><Relationship Id="rId12" Type="http://schemas.openxmlformats.org/officeDocument/2006/relationships/image" Target="../media/image115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svg"/><Relationship Id="rId11" Type="http://schemas.openxmlformats.org/officeDocument/2006/relationships/image" Target="../media/image114.png"/><Relationship Id="rId5" Type="http://schemas.openxmlformats.org/officeDocument/2006/relationships/image" Target="../media/image109.png"/><Relationship Id="rId10" Type="http://schemas.openxmlformats.org/officeDocument/2006/relationships/image" Target="../media/image113.png"/><Relationship Id="rId4" Type="http://schemas.openxmlformats.org/officeDocument/2006/relationships/image" Target="../media/image91.png"/><Relationship Id="rId9" Type="http://schemas.openxmlformats.org/officeDocument/2006/relationships/image" Target="../media/image11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svg"/><Relationship Id="rId18" Type="http://schemas.openxmlformats.org/officeDocument/2006/relationships/image" Target="../media/image122.png"/><Relationship Id="rId3" Type="http://schemas.openxmlformats.org/officeDocument/2006/relationships/image" Target="../media/image9.sv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1.svg"/><Relationship Id="rId2" Type="http://schemas.openxmlformats.org/officeDocument/2006/relationships/image" Target="../media/image8.png"/><Relationship Id="rId16" Type="http://schemas.openxmlformats.org/officeDocument/2006/relationships/image" Target="../media/image120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svg"/><Relationship Id="rId11" Type="http://schemas.openxmlformats.org/officeDocument/2006/relationships/image" Target="../media/image115.svg"/><Relationship Id="rId5" Type="http://schemas.openxmlformats.org/officeDocument/2006/relationships/image" Target="../media/image109.png"/><Relationship Id="rId15" Type="http://schemas.openxmlformats.org/officeDocument/2006/relationships/image" Target="../media/image119.svg"/><Relationship Id="rId10" Type="http://schemas.openxmlformats.org/officeDocument/2006/relationships/image" Target="../media/image114.png"/><Relationship Id="rId19" Type="http://schemas.openxmlformats.org/officeDocument/2006/relationships/image" Target="../media/image123.svg"/><Relationship Id="rId4" Type="http://schemas.openxmlformats.org/officeDocument/2006/relationships/image" Target="../media/image91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5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9.sv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59.png"/><Relationship Id="rId9" Type="http://schemas.openxmlformats.org/officeDocument/2006/relationships/image" Target="../media/image13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9.svg"/><Relationship Id="rId3" Type="http://schemas.openxmlformats.org/officeDocument/2006/relationships/image" Target="../media/image135.png"/><Relationship Id="rId7" Type="http://schemas.openxmlformats.org/officeDocument/2006/relationships/image" Target="../media/image137.png"/><Relationship Id="rId12" Type="http://schemas.openxmlformats.org/officeDocument/2006/relationships/image" Target="../media/image8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5.svg"/><Relationship Id="rId10" Type="http://schemas.openxmlformats.org/officeDocument/2006/relationships/image" Target="../media/image140.png"/><Relationship Id="rId4" Type="http://schemas.openxmlformats.org/officeDocument/2006/relationships/image" Target="../media/image4.png"/><Relationship Id="rId9" Type="http://schemas.openxmlformats.org/officeDocument/2006/relationships/image" Target="../media/image139.png"/><Relationship Id="rId1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9.sv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29.png"/><Relationship Id="rId10" Type="http://schemas.openxmlformats.org/officeDocument/2006/relationships/image" Target="../media/image146.png"/><Relationship Id="rId4" Type="http://schemas.openxmlformats.org/officeDocument/2006/relationships/image" Target="../media/image59.png"/><Relationship Id="rId9" Type="http://schemas.openxmlformats.org/officeDocument/2006/relationships/image" Target="../media/image1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5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3" Type="http://schemas.openxmlformats.org/officeDocument/2006/relationships/image" Target="../media/image9.sv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50.png"/><Relationship Id="rId10" Type="http://schemas.openxmlformats.org/officeDocument/2006/relationships/image" Target="../media/image155.png"/><Relationship Id="rId4" Type="http://schemas.openxmlformats.org/officeDocument/2006/relationships/image" Target="../media/image59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9.svg"/><Relationship Id="rId7" Type="http://schemas.openxmlformats.org/officeDocument/2006/relationships/image" Target="../media/image16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10" Type="http://schemas.openxmlformats.org/officeDocument/2006/relationships/image" Target="../media/image165.png"/><Relationship Id="rId4" Type="http://schemas.openxmlformats.org/officeDocument/2006/relationships/image" Target="../media/image59.png"/><Relationship Id="rId9" Type="http://schemas.openxmlformats.org/officeDocument/2006/relationships/image" Target="../media/image16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5.svg"/><Relationship Id="rId7" Type="http://schemas.openxmlformats.org/officeDocument/2006/relationships/image" Target="../media/image16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59.png"/><Relationship Id="rId9" Type="http://schemas.openxmlformats.org/officeDocument/2006/relationships/image" Target="../media/image16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png"/><Relationship Id="rId12" Type="http://schemas.openxmlformats.org/officeDocument/2006/relationships/image" Target="../media/image3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11" Type="http://schemas.openxmlformats.org/officeDocument/2006/relationships/image" Target="../media/image2.png"/><Relationship Id="rId5" Type="http://schemas.openxmlformats.org/officeDocument/2006/relationships/image" Target="../media/image13.jpeg"/><Relationship Id="rId10" Type="http://schemas.openxmlformats.org/officeDocument/2006/relationships/image" Target="../media/image9.svg"/><Relationship Id="rId4" Type="http://schemas.openxmlformats.org/officeDocument/2006/relationships/image" Target="../media/image1.jpeg"/><Relationship Id="rId9" Type="http://schemas.openxmlformats.org/officeDocument/2006/relationships/image" Target="../media/image8.png"/><Relationship Id="rId14" Type="http://schemas.openxmlformats.org/officeDocument/2006/relationships/image" Target="../media/image5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.svg"/><Relationship Id="rId7" Type="http://schemas.openxmlformats.org/officeDocument/2006/relationships/image" Target="../media/image10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97.png"/><Relationship Id="rId10" Type="http://schemas.openxmlformats.org/officeDocument/2006/relationships/image" Target="../media/image99.svg"/><Relationship Id="rId4" Type="http://schemas.openxmlformats.org/officeDocument/2006/relationships/image" Target="../media/image96.png"/><Relationship Id="rId9" Type="http://schemas.openxmlformats.org/officeDocument/2006/relationships/image" Target="../media/image9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9.svg"/><Relationship Id="rId7" Type="http://schemas.openxmlformats.org/officeDocument/2006/relationships/image" Target="../media/image17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5" Type="http://schemas.openxmlformats.org/officeDocument/2006/relationships/image" Target="../media/image59.png"/><Relationship Id="rId10" Type="http://schemas.openxmlformats.org/officeDocument/2006/relationships/image" Target="../media/image173.png"/><Relationship Id="rId4" Type="http://schemas.openxmlformats.org/officeDocument/2006/relationships/image" Target="../media/image96.png"/><Relationship Id="rId9" Type="http://schemas.openxmlformats.org/officeDocument/2006/relationships/image" Target="../media/image1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jpeg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7.jpeg"/><Relationship Id="rId12" Type="http://schemas.openxmlformats.org/officeDocument/2006/relationships/image" Target="../media/image182.svg"/><Relationship Id="rId17" Type="http://schemas.openxmlformats.org/officeDocument/2006/relationships/image" Target="../media/image59.png"/><Relationship Id="rId2" Type="http://schemas.openxmlformats.org/officeDocument/2006/relationships/video" Target="../media/media4.mp4"/><Relationship Id="rId16" Type="http://schemas.openxmlformats.org/officeDocument/2006/relationships/image" Target="../media/image9.svg"/><Relationship Id="rId1" Type="http://schemas.microsoft.com/office/2007/relationships/media" Target="../media/media4.mp4"/><Relationship Id="rId6" Type="http://schemas.openxmlformats.org/officeDocument/2006/relationships/image" Target="../media/image176.jpeg"/><Relationship Id="rId11" Type="http://schemas.openxmlformats.org/officeDocument/2006/relationships/image" Target="../media/image181.png"/><Relationship Id="rId5" Type="http://schemas.openxmlformats.org/officeDocument/2006/relationships/image" Target="../media/image175.jpeg"/><Relationship Id="rId15" Type="http://schemas.openxmlformats.org/officeDocument/2006/relationships/image" Target="../media/image8.png"/><Relationship Id="rId10" Type="http://schemas.openxmlformats.org/officeDocument/2006/relationships/image" Target="../media/image180.svg"/><Relationship Id="rId4" Type="http://schemas.openxmlformats.org/officeDocument/2006/relationships/image" Target="../media/image174.jpeg"/><Relationship Id="rId9" Type="http://schemas.openxmlformats.org/officeDocument/2006/relationships/image" Target="../media/image179.png"/><Relationship Id="rId14" Type="http://schemas.openxmlformats.org/officeDocument/2006/relationships/image" Target="../media/image5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svg"/><Relationship Id="rId3" Type="http://schemas.openxmlformats.org/officeDocument/2006/relationships/image" Target="../media/image5.svg"/><Relationship Id="rId7" Type="http://schemas.openxmlformats.org/officeDocument/2006/relationships/image" Target="../media/image18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9.svg"/><Relationship Id="rId10" Type="http://schemas.openxmlformats.org/officeDocument/2006/relationships/image" Target="../media/image175.jpeg"/><Relationship Id="rId4" Type="http://schemas.openxmlformats.org/officeDocument/2006/relationships/image" Target="../media/image8.png"/><Relationship Id="rId9" Type="http://schemas.openxmlformats.org/officeDocument/2006/relationships/image" Target="../media/image176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svg"/><Relationship Id="rId3" Type="http://schemas.openxmlformats.org/officeDocument/2006/relationships/image" Target="../media/image9.svg"/><Relationship Id="rId7" Type="http://schemas.openxmlformats.org/officeDocument/2006/relationships/image" Target="../media/image18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jpeg"/><Relationship Id="rId5" Type="http://schemas.openxmlformats.org/officeDocument/2006/relationships/image" Target="../media/image176.jpeg"/><Relationship Id="rId10" Type="http://schemas.openxmlformats.org/officeDocument/2006/relationships/image" Target="../media/image186.png"/><Relationship Id="rId4" Type="http://schemas.openxmlformats.org/officeDocument/2006/relationships/image" Target="../media/image59.png"/><Relationship Id="rId9" Type="http://schemas.openxmlformats.org/officeDocument/2006/relationships/image" Target="../media/image18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7.png"/><Relationship Id="rId7" Type="http://schemas.openxmlformats.org/officeDocument/2006/relationships/image" Target="../media/image5.svg"/><Relationship Id="rId12" Type="http://schemas.openxmlformats.org/officeDocument/2006/relationships/image" Target="../media/image191.jpe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90.jpeg"/><Relationship Id="rId5" Type="http://schemas.openxmlformats.org/officeDocument/2006/relationships/image" Target="../media/image189.svg"/><Relationship Id="rId10" Type="http://schemas.openxmlformats.org/officeDocument/2006/relationships/image" Target="../media/image59.png"/><Relationship Id="rId4" Type="http://schemas.openxmlformats.org/officeDocument/2006/relationships/image" Target="../media/image188.png"/><Relationship Id="rId9" Type="http://schemas.openxmlformats.org/officeDocument/2006/relationships/image" Target="../media/image9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9.svg"/><Relationship Id="rId7" Type="http://schemas.openxmlformats.org/officeDocument/2006/relationships/image" Target="../media/image19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svg"/><Relationship Id="rId5" Type="http://schemas.openxmlformats.org/officeDocument/2006/relationships/image" Target="../media/image192.png"/><Relationship Id="rId10" Type="http://schemas.openxmlformats.org/officeDocument/2006/relationships/image" Target="../media/image191.jpeg"/><Relationship Id="rId4" Type="http://schemas.openxmlformats.org/officeDocument/2006/relationships/image" Target="../media/image59.png"/><Relationship Id="rId9" Type="http://schemas.openxmlformats.org/officeDocument/2006/relationships/image" Target="../media/image190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59.png"/><Relationship Id="rId3" Type="http://schemas.openxmlformats.org/officeDocument/2006/relationships/image" Target="../media/image5.svg"/><Relationship Id="rId7" Type="http://schemas.openxmlformats.org/officeDocument/2006/relationships/image" Target="../media/image175.jpeg"/><Relationship Id="rId12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jpeg"/><Relationship Id="rId11" Type="http://schemas.openxmlformats.org/officeDocument/2006/relationships/image" Target="../media/image8.png"/><Relationship Id="rId5" Type="http://schemas.openxmlformats.org/officeDocument/2006/relationships/image" Target="../media/image195.png"/><Relationship Id="rId10" Type="http://schemas.openxmlformats.org/officeDocument/2006/relationships/image" Target="../media/image92.png"/><Relationship Id="rId4" Type="http://schemas.openxmlformats.org/officeDocument/2006/relationships/image" Target="../media/image194.png"/><Relationship Id="rId9" Type="http://schemas.openxmlformats.org/officeDocument/2006/relationships/image" Target="../media/image184.sv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svg"/><Relationship Id="rId7" Type="http://schemas.openxmlformats.org/officeDocument/2006/relationships/image" Target="../media/image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.svg"/><Relationship Id="rId7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94.png"/><Relationship Id="rId4" Type="http://schemas.openxmlformats.org/officeDocument/2006/relationships/image" Target="../media/image92.png"/><Relationship Id="rId9" Type="http://schemas.openxmlformats.org/officeDocument/2006/relationships/image" Target="../media/image63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195.png"/><Relationship Id="rId7" Type="http://schemas.openxmlformats.org/officeDocument/2006/relationships/image" Target="../media/image184.sv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11" Type="http://schemas.openxmlformats.org/officeDocument/2006/relationships/image" Target="../media/image59.png"/><Relationship Id="rId5" Type="http://schemas.openxmlformats.org/officeDocument/2006/relationships/image" Target="../media/image175.jpeg"/><Relationship Id="rId10" Type="http://schemas.openxmlformats.org/officeDocument/2006/relationships/image" Target="../media/image9.svg"/><Relationship Id="rId4" Type="http://schemas.openxmlformats.org/officeDocument/2006/relationships/image" Target="../media/image176.jpeg"/><Relationship Id="rId9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5.svg"/><Relationship Id="rId7" Type="http://schemas.openxmlformats.org/officeDocument/2006/relationships/image" Target="../media/image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59.png"/><Relationship Id="rId10" Type="http://schemas.openxmlformats.org/officeDocument/2006/relationships/image" Target="../media/image5.svg"/><Relationship Id="rId4" Type="http://schemas.openxmlformats.org/officeDocument/2006/relationships/image" Target="../media/image60.png"/><Relationship Id="rId9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5.svg"/><Relationship Id="rId7" Type="http://schemas.openxmlformats.org/officeDocument/2006/relationships/image" Target="../media/image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59.png"/><Relationship Id="rId10" Type="http://schemas.openxmlformats.org/officeDocument/2006/relationships/image" Target="../media/image5.svg"/><Relationship Id="rId4" Type="http://schemas.openxmlformats.org/officeDocument/2006/relationships/image" Target="../media/image60.png"/><Relationship Id="rId9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207.png"/><Relationship Id="rId3" Type="http://schemas.openxmlformats.org/officeDocument/2006/relationships/image" Target="../media/image9.svg"/><Relationship Id="rId7" Type="http://schemas.openxmlformats.org/officeDocument/2006/relationships/image" Target="../media/image201.png"/><Relationship Id="rId12" Type="http://schemas.openxmlformats.org/officeDocument/2006/relationships/image" Target="../media/image20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0.svg"/><Relationship Id="rId11" Type="http://schemas.openxmlformats.org/officeDocument/2006/relationships/image" Target="../media/image205.svg"/><Relationship Id="rId5" Type="http://schemas.openxmlformats.org/officeDocument/2006/relationships/image" Target="../media/image199.png"/><Relationship Id="rId10" Type="http://schemas.openxmlformats.org/officeDocument/2006/relationships/image" Target="../media/image204.png"/><Relationship Id="rId4" Type="http://schemas.openxmlformats.org/officeDocument/2006/relationships/image" Target="../media/image60.png"/><Relationship Id="rId9" Type="http://schemas.openxmlformats.org/officeDocument/2006/relationships/image" Target="../media/image203.svg"/><Relationship Id="rId14" Type="http://schemas.openxmlformats.org/officeDocument/2006/relationships/image" Target="../media/image208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2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9.png"/><Relationship Id="rId5" Type="http://schemas.openxmlformats.org/officeDocument/2006/relationships/image" Target="../media/image201.png"/><Relationship Id="rId4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svg"/><Relationship Id="rId3" Type="http://schemas.openxmlformats.org/officeDocument/2006/relationships/image" Target="../media/image9.svg"/><Relationship Id="rId7" Type="http://schemas.openxmlformats.org/officeDocument/2006/relationships/image" Target="../media/image2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svg"/><Relationship Id="rId5" Type="http://schemas.openxmlformats.org/officeDocument/2006/relationships/image" Target="../media/image211.png"/><Relationship Id="rId10" Type="http://schemas.openxmlformats.org/officeDocument/2006/relationships/image" Target="../media/image216.svg"/><Relationship Id="rId4" Type="http://schemas.openxmlformats.org/officeDocument/2006/relationships/image" Target="../media/image60.png"/><Relationship Id="rId9" Type="http://schemas.openxmlformats.org/officeDocument/2006/relationships/image" Target="../media/image21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5.svg"/><Relationship Id="rId7" Type="http://schemas.openxmlformats.org/officeDocument/2006/relationships/image" Target="../media/image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59.png"/><Relationship Id="rId10" Type="http://schemas.openxmlformats.org/officeDocument/2006/relationships/image" Target="../media/image5.svg"/><Relationship Id="rId4" Type="http://schemas.openxmlformats.org/officeDocument/2006/relationships/image" Target="../media/image60.pn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3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218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7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svg"/><Relationship Id="rId13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222.png"/><Relationship Id="rId12" Type="http://schemas.openxmlformats.org/officeDocument/2006/relationships/image" Target="../media/image9.sv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1.png"/><Relationship Id="rId11" Type="http://schemas.openxmlformats.org/officeDocument/2006/relationships/image" Target="../media/image8.png"/><Relationship Id="rId5" Type="http://schemas.openxmlformats.org/officeDocument/2006/relationships/image" Target="../media/image220.png"/><Relationship Id="rId15" Type="http://schemas.openxmlformats.org/officeDocument/2006/relationships/image" Target="../media/image226.png"/><Relationship Id="rId10" Type="http://schemas.openxmlformats.org/officeDocument/2006/relationships/image" Target="../media/image225.png"/><Relationship Id="rId4" Type="http://schemas.openxmlformats.org/officeDocument/2006/relationships/image" Target="../media/image5.svg"/><Relationship Id="rId9" Type="http://schemas.openxmlformats.org/officeDocument/2006/relationships/image" Target="../media/image224.png"/><Relationship Id="rId14" Type="http://schemas.openxmlformats.org/officeDocument/2006/relationships/image" Target="../media/image3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232.png"/><Relationship Id="rId3" Type="http://schemas.openxmlformats.org/officeDocument/2006/relationships/image" Target="../media/image228.png"/><Relationship Id="rId7" Type="http://schemas.openxmlformats.org/officeDocument/2006/relationships/image" Target="../media/image4.png"/><Relationship Id="rId12" Type="http://schemas.openxmlformats.org/officeDocument/2006/relationships/image" Target="../media/image3.sv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11" Type="http://schemas.openxmlformats.org/officeDocument/2006/relationships/image" Target="../media/image2.png"/><Relationship Id="rId5" Type="http://schemas.openxmlformats.org/officeDocument/2006/relationships/image" Target="../media/image230.png"/><Relationship Id="rId10" Type="http://schemas.openxmlformats.org/officeDocument/2006/relationships/image" Target="../media/image9.svg"/><Relationship Id="rId4" Type="http://schemas.openxmlformats.org/officeDocument/2006/relationships/image" Target="../media/image229.png"/><Relationship Id="rId9" Type="http://schemas.openxmlformats.org/officeDocument/2006/relationships/image" Target="../media/image8.png"/><Relationship Id="rId14" Type="http://schemas.openxmlformats.org/officeDocument/2006/relationships/image" Target="../media/image233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5.svg"/><Relationship Id="rId7" Type="http://schemas.openxmlformats.org/officeDocument/2006/relationships/image" Target="../media/image2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7.png"/><Relationship Id="rId5" Type="http://schemas.openxmlformats.org/officeDocument/2006/relationships/image" Target="../media/image9.svg"/><Relationship Id="rId10" Type="http://schemas.openxmlformats.org/officeDocument/2006/relationships/hyperlink" Target="https://heartlab.com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23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4.png"/><Relationship Id="rId7" Type="http://schemas.openxmlformats.org/officeDocument/2006/relationships/image" Target="../media/image22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13" Type="http://schemas.openxmlformats.org/officeDocument/2006/relationships/image" Target="../media/image242.png"/><Relationship Id="rId18" Type="http://schemas.openxmlformats.org/officeDocument/2006/relationships/image" Target="../media/image247.png"/><Relationship Id="rId3" Type="http://schemas.openxmlformats.org/officeDocument/2006/relationships/image" Target="../media/image5.svg"/><Relationship Id="rId7" Type="http://schemas.openxmlformats.org/officeDocument/2006/relationships/image" Target="../media/image231.png"/><Relationship Id="rId12" Type="http://schemas.openxmlformats.org/officeDocument/2006/relationships/image" Target="../media/image241.png"/><Relationship Id="rId17" Type="http://schemas.openxmlformats.org/officeDocument/2006/relationships/image" Target="../media/image246.svg"/><Relationship Id="rId2" Type="http://schemas.openxmlformats.org/officeDocument/2006/relationships/image" Target="../media/image4.png"/><Relationship Id="rId16" Type="http://schemas.openxmlformats.org/officeDocument/2006/relationships/image" Target="../media/image2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7.png"/><Relationship Id="rId11" Type="http://schemas.openxmlformats.org/officeDocument/2006/relationships/image" Target="../media/image240.svg"/><Relationship Id="rId5" Type="http://schemas.openxmlformats.org/officeDocument/2006/relationships/image" Target="../media/image9.svg"/><Relationship Id="rId15" Type="http://schemas.openxmlformats.org/officeDocument/2006/relationships/image" Target="../media/image244.png"/><Relationship Id="rId10" Type="http://schemas.openxmlformats.org/officeDocument/2006/relationships/image" Target="../media/image239.png"/><Relationship Id="rId19" Type="http://schemas.openxmlformats.org/officeDocument/2006/relationships/image" Target="../media/image248.png"/><Relationship Id="rId4" Type="http://schemas.openxmlformats.org/officeDocument/2006/relationships/image" Target="../media/image8.png"/><Relationship Id="rId9" Type="http://schemas.openxmlformats.org/officeDocument/2006/relationships/image" Target="../media/image238.png"/><Relationship Id="rId14" Type="http://schemas.openxmlformats.org/officeDocument/2006/relationships/image" Target="../media/image24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13" Type="http://schemas.openxmlformats.org/officeDocument/2006/relationships/image" Target="../media/image2.png"/><Relationship Id="rId3" Type="http://schemas.openxmlformats.org/officeDocument/2006/relationships/image" Target="../media/image5.svg"/><Relationship Id="rId7" Type="http://schemas.openxmlformats.org/officeDocument/2006/relationships/image" Target="../media/image228.png"/><Relationship Id="rId12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3.svg"/><Relationship Id="rId11" Type="http://schemas.openxmlformats.org/officeDocument/2006/relationships/image" Target="../media/image8.png"/><Relationship Id="rId5" Type="http://schemas.openxmlformats.org/officeDocument/2006/relationships/image" Target="../media/image232.png"/><Relationship Id="rId10" Type="http://schemas.openxmlformats.org/officeDocument/2006/relationships/image" Target="../media/image231.png"/><Relationship Id="rId4" Type="http://schemas.openxmlformats.org/officeDocument/2006/relationships/image" Target="../media/image227.png"/><Relationship Id="rId9" Type="http://schemas.openxmlformats.org/officeDocument/2006/relationships/image" Target="../media/image230.png"/><Relationship Id="rId14" Type="http://schemas.openxmlformats.org/officeDocument/2006/relationships/image" Target="../media/image3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4.png"/><Relationship Id="rId7" Type="http://schemas.openxmlformats.org/officeDocument/2006/relationships/image" Target="../media/image9.sv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50.png"/><Relationship Id="rId10" Type="http://schemas.openxmlformats.org/officeDocument/2006/relationships/image" Target="../media/image233.svg"/><Relationship Id="rId4" Type="http://schemas.openxmlformats.org/officeDocument/2006/relationships/image" Target="../media/image5.svg"/><Relationship Id="rId9" Type="http://schemas.openxmlformats.org/officeDocument/2006/relationships/image" Target="../media/image2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svg"/><Relationship Id="rId7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20.sv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32.png"/><Relationship Id="rId7" Type="http://schemas.openxmlformats.org/officeDocument/2006/relationships/image" Target="../media/image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253.jpeg"/><Relationship Id="rId5" Type="http://schemas.openxmlformats.org/officeDocument/2006/relationships/image" Target="../media/image4.png"/><Relationship Id="rId10" Type="http://schemas.openxmlformats.org/officeDocument/2006/relationships/image" Target="../media/image252.jpeg"/><Relationship Id="rId4" Type="http://schemas.openxmlformats.org/officeDocument/2006/relationships/image" Target="../media/image233.svg"/><Relationship Id="rId9" Type="http://schemas.openxmlformats.org/officeDocument/2006/relationships/image" Target="../media/image25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13" Type="http://schemas.openxmlformats.org/officeDocument/2006/relationships/image" Target="../media/image2.png"/><Relationship Id="rId3" Type="http://schemas.openxmlformats.org/officeDocument/2006/relationships/image" Target="../media/image5.svg"/><Relationship Id="rId7" Type="http://schemas.openxmlformats.org/officeDocument/2006/relationships/image" Target="../media/image228.png"/><Relationship Id="rId12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3.svg"/><Relationship Id="rId11" Type="http://schemas.openxmlformats.org/officeDocument/2006/relationships/image" Target="../media/image8.png"/><Relationship Id="rId5" Type="http://schemas.openxmlformats.org/officeDocument/2006/relationships/image" Target="../media/image232.png"/><Relationship Id="rId10" Type="http://schemas.openxmlformats.org/officeDocument/2006/relationships/image" Target="../media/image231.png"/><Relationship Id="rId4" Type="http://schemas.openxmlformats.org/officeDocument/2006/relationships/image" Target="../media/image227.png"/><Relationship Id="rId9" Type="http://schemas.openxmlformats.org/officeDocument/2006/relationships/image" Target="../media/image230.png"/><Relationship Id="rId14" Type="http://schemas.openxmlformats.org/officeDocument/2006/relationships/image" Target="../media/image3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3" Type="http://schemas.openxmlformats.org/officeDocument/2006/relationships/image" Target="../media/image5.svg"/><Relationship Id="rId7" Type="http://schemas.openxmlformats.org/officeDocument/2006/relationships/image" Target="../media/image2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7.png"/><Relationship Id="rId11" Type="http://schemas.openxmlformats.org/officeDocument/2006/relationships/image" Target="../media/image258.png"/><Relationship Id="rId5" Type="http://schemas.openxmlformats.org/officeDocument/2006/relationships/image" Target="../media/image9.svg"/><Relationship Id="rId10" Type="http://schemas.openxmlformats.org/officeDocument/2006/relationships/image" Target="../media/image257.svg"/><Relationship Id="rId4" Type="http://schemas.openxmlformats.org/officeDocument/2006/relationships/image" Target="../media/image8.png"/><Relationship Id="rId9" Type="http://schemas.openxmlformats.org/officeDocument/2006/relationships/image" Target="../media/image256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9.sv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62.png"/><Relationship Id="rId4" Type="http://schemas.openxmlformats.org/officeDocument/2006/relationships/image" Target="../media/image5.svg"/><Relationship Id="rId9" Type="http://schemas.openxmlformats.org/officeDocument/2006/relationships/image" Target="../media/image3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26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jpe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hyperlink" Target="https://www.aisap.ai" TargetMode="External"/><Relationship Id="rId3" Type="http://schemas.openxmlformats.org/officeDocument/2006/relationships/image" Target="../media/image9.svg"/><Relationship Id="rId21" Type="http://schemas.openxmlformats.org/officeDocument/2006/relationships/hyperlink" Target="http://icardio.ai" TargetMode="External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" Type="http://schemas.openxmlformats.org/officeDocument/2006/relationships/image" Target="../media/image8.png"/><Relationship Id="rId16" Type="http://schemas.openxmlformats.org/officeDocument/2006/relationships/image" Target="../media/image31.png"/><Relationship Id="rId20" Type="http://schemas.openxmlformats.org/officeDocument/2006/relationships/hyperlink" Target="https://heartlab.com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3.svg"/><Relationship Id="rId15" Type="http://schemas.openxmlformats.org/officeDocument/2006/relationships/image" Target="../media/image30.png"/><Relationship Id="rId23" Type="http://schemas.openxmlformats.org/officeDocument/2006/relationships/hyperlink" Target="https://gehealthcare-ultrasound.com/en/solution/" TargetMode="External"/><Relationship Id="rId10" Type="http://schemas.openxmlformats.org/officeDocument/2006/relationships/image" Target="../media/image25.png"/><Relationship Id="rId19" Type="http://schemas.openxmlformats.org/officeDocument/2006/relationships/hyperlink" Target="http://us2.ai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hyperlink" Target="https://www.tricog.com/instaecho/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66.jpeg"/><Relationship Id="rId4" Type="http://schemas.openxmlformats.org/officeDocument/2006/relationships/image" Target="../media/image217.jpe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13" Type="http://schemas.openxmlformats.org/officeDocument/2006/relationships/image" Target="../media/image278.png"/><Relationship Id="rId18" Type="http://schemas.openxmlformats.org/officeDocument/2006/relationships/image" Target="../media/image283.svg"/><Relationship Id="rId26" Type="http://schemas.openxmlformats.org/officeDocument/2006/relationships/image" Target="../media/image4.png"/><Relationship Id="rId3" Type="http://schemas.openxmlformats.org/officeDocument/2006/relationships/image" Target="../media/image268.svg"/><Relationship Id="rId21" Type="http://schemas.openxmlformats.org/officeDocument/2006/relationships/image" Target="../media/image286.svg"/><Relationship Id="rId34" Type="http://schemas.openxmlformats.org/officeDocument/2006/relationships/image" Target="../media/image293.png"/><Relationship Id="rId7" Type="http://schemas.openxmlformats.org/officeDocument/2006/relationships/image" Target="../media/image272.svg"/><Relationship Id="rId12" Type="http://schemas.openxmlformats.org/officeDocument/2006/relationships/image" Target="../media/image277.png"/><Relationship Id="rId17" Type="http://schemas.openxmlformats.org/officeDocument/2006/relationships/image" Target="../media/image282.png"/><Relationship Id="rId25" Type="http://schemas.openxmlformats.org/officeDocument/2006/relationships/image" Target="../media/image290.png"/><Relationship Id="rId33" Type="http://schemas.openxmlformats.org/officeDocument/2006/relationships/image" Target="../media/image292.svg"/><Relationship Id="rId2" Type="http://schemas.openxmlformats.org/officeDocument/2006/relationships/image" Target="../media/image267.png"/><Relationship Id="rId16" Type="http://schemas.openxmlformats.org/officeDocument/2006/relationships/image" Target="../media/image281.svg"/><Relationship Id="rId20" Type="http://schemas.openxmlformats.org/officeDocument/2006/relationships/image" Target="../media/image285.png"/><Relationship Id="rId29" Type="http://schemas.openxmlformats.org/officeDocument/2006/relationships/image" Target="../media/image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1.png"/><Relationship Id="rId11" Type="http://schemas.openxmlformats.org/officeDocument/2006/relationships/image" Target="../media/image276.svg"/><Relationship Id="rId24" Type="http://schemas.openxmlformats.org/officeDocument/2006/relationships/image" Target="../media/image289.png"/><Relationship Id="rId32" Type="http://schemas.openxmlformats.org/officeDocument/2006/relationships/image" Target="../media/image291.png"/><Relationship Id="rId5" Type="http://schemas.openxmlformats.org/officeDocument/2006/relationships/image" Target="../media/image270.svg"/><Relationship Id="rId15" Type="http://schemas.openxmlformats.org/officeDocument/2006/relationships/image" Target="../media/image280.png"/><Relationship Id="rId23" Type="http://schemas.openxmlformats.org/officeDocument/2006/relationships/image" Target="../media/image288.png"/><Relationship Id="rId28" Type="http://schemas.openxmlformats.org/officeDocument/2006/relationships/image" Target="../media/image8.png"/><Relationship Id="rId10" Type="http://schemas.openxmlformats.org/officeDocument/2006/relationships/image" Target="../media/image275.png"/><Relationship Id="rId19" Type="http://schemas.openxmlformats.org/officeDocument/2006/relationships/image" Target="../media/image284.png"/><Relationship Id="rId31" Type="http://schemas.openxmlformats.org/officeDocument/2006/relationships/image" Target="../media/image3.svg"/><Relationship Id="rId4" Type="http://schemas.openxmlformats.org/officeDocument/2006/relationships/image" Target="../media/image269.png"/><Relationship Id="rId9" Type="http://schemas.openxmlformats.org/officeDocument/2006/relationships/image" Target="../media/image274.svg"/><Relationship Id="rId14" Type="http://schemas.openxmlformats.org/officeDocument/2006/relationships/image" Target="../media/image279.svg"/><Relationship Id="rId22" Type="http://schemas.openxmlformats.org/officeDocument/2006/relationships/image" Target="../media/image287.png"/><Relationship Id="rId27" Type="http://schemas.openxmlformats.org/officeDocument/2006/relationships/image" Target="../media/image5.svg"/><Relationship Id="rId30" Type="http://schemas.openxmlformats.org/officeDocument/2006/relationships/image" Target="../media/image2.png"/><Relationship Id="rId35" Type="http://schemas.openxmlformats.org/officeDocument/2006/relationships/image" Target="../media/image294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5.svg"/><Relationship Id="rId7" Type="http://schemas.openxmlformats.org/officeDocument/2006/relationships/image" Target="../media/image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6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5.svg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72316" y="5726424"/>
            <a:ext cx="9558509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spc="12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AI-powered assessment and reporting of the heart function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16407" y="1470782"/>
            <a:ext cx="14139706" cy="3905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9999" spc="49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End-to-End Echocardiographic Analysis Pipeline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84741" y="7462923"/>
            <a:ext cx="10533660" cy="1424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99"/>
              </a:lnSpc>
            </a:pPr>
            <a:r>
              <a:rPr lang="en-US" sz="2599" b="1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Under the supervision of: </a:t>
            </a:r>
          </a:p>
          <a:p>
            <a:pPr marL="0" lvl="0" indent="0" algn="ctr">
              <a:lnSpc>
                <a:spcPts val="3899"/>
              </a:lnSpc>
            </a:pPr>
            <a:r>
              <a:rPr lang="en-US" sz="2599" b="1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Prof. Ahmed Fahmy</a:t>
            </a:r>
          </a:p>
          <a:p>
            <a:pPr algn="ctr">
              <a:lnSpc>
                <a:spcPts val="3899"/>
              </a:lnSpc>
            </a:pPr>
            <a:r>
              <a:rPr lang="en-US" sz="2599" b="1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Prof. Tamer Basha</a:t>
            </a:r>
          </a:p>
        </p:txBody>
      </p:sp>
      <p:sp>
        <p:nvSpPr>
          <p:cNvPr id="5" name="Freeform 5"/>
          <p:cNvSpPr/>
          <p:nvPr/>
        </p:nvSpPr>
        <p:spPr>
          <a:xfrm>
            <a:off x="12800517" y="0"/>
            <a:ext cx="6961057" cy="10287000"/>
          </a:xfrm>
          <a:custGeom>
            <a:avLst/>
            <a:gdLst/>
            <a:ahLst/>
            <a:cxnLst/>
            <a:rect l="l" t="t" r="r" b="b"/>
            <a:pathLst>
              <a:path w="6961057" h="10287000">
                <a:moveTo>
                  <a:pt x="0" y="0"/>
                </a:moveTo>
                <a:lnTo>
                  <a:pt x="6961057" y="0"/>
                </a:lnTo>
                <a:lnTo>
                  <a:pt x="696105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1339" r="-4569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245147" y="410907"/>
            <a:ext cx="1114417" cy="1114417"/>
          </a:xfrm>
          <a:custGeom>
            <a:avLst/>
            <a:gdLst/>
            <a:ahLst/>
            <a:cxnLst/>
            <a:rect l="l" t="t" r="r" b="b"/>
            <a:pathLst>
              <a:path w="1114417" h="1114417">
                <a:moveTo>
                  <a:pt x="0" y="0"/>
                </a:moveTo>
                <a:lnTo>
                  <a:pt x="1114417" y="0"/>
                </a:lnTo>
                <a:lnTo>
                  <a:pt x="1114417" y="1114417"/>
                </a:lnTo>
                <a:lnTo>
                  <a:pt x="0" y="1114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966543" y="1345620"/>
            <a:ext cx="557208" cy="557208"/>
          </a:xfrm>
          <a:custGeom>
            <a:avLst/>
            <a:gdLst/>
            <a:ahLst/>
            <a:cxnLst/>
            <a:rect l="l" t="t" r="r" b="b"/>
            <a:pathLst>
              <a:path w="557208" h="557208">
                <a:moveTo>
                  <a:pt x="0" y="0"/>
                </a:moveTo>
                <a:lnTo>
                  <a:pt x="557208" y="0"/>
                </a:lnTo>
                <a:lnTo>
                  <a:pt x="557208" y="557208"/>
                </a:lnTo>
                <a:lnTo>
                  <a:pt x="0" y="5572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 flipH="1">
            <a:off x="-2235338" y="6556376"/>
            <a:ext cx="12334424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 rot="-4134008">
            <a:off x="-4717315" y="8569097"/>
            <a:ext cx="8174439" cy="7267819"/>
          </a:xfrm>
          <a:custGeom>
            <a:avLst/>
            <a:gdLst/>
            <a:ahLst/>
            <a:cxnLst/>
            <a:rect l="l" t="t" r="r" b="b"/>
            <a:pathLst>
              <a:path w="8174439" h="7267819">
                <a:moveTo>
                  <a:pt x="0" y="0"/>
                </a:moveTo>
                <a:lnTo>
                  <a:pt x="8174439" y="0"/>
                </a:lnTo>
                <a:lnTo>
                  <a:pt x="8174439" y="7267819"/>
                </a:lnTo>
                <a:lnTo>
                  <a:pt x="0" y="72678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4134008">
            <a:off x="-4787379" y="8855383"/>
            <a:ext cx="8174439" cy="7267819"/>
          </a:xfrm>
          <a:custGeom>
            <a:avLst/>
            <a:gdLst/>
            <a:ahLst/>
            <a:cxnLst/>
            <a:rect l="l" t="t" r="r" b="b"/>
            <a:pathLst>
              <a:path w="8174439" h="7267819">
                <a:moveTo>
                  <a:pt x="0" y="0"/>
                </a:moveTo>
                <a:lnTo>
                  <a:pt x="8174439" y="0"/>
                </a:lnTo>
                <a:lnTo>
                  <a:pt x="8174439" y="7267820"/>
                </a:lnTo>
                <a:lnTo>
                  <a:pt x="0" y="72678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332564" y="6603475"/>
            <a:ext cx="1238012" cy="478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9"/>
              </a:lnSpc>
            </a:pPr>
            <a:r>
              <a:rPr lang="en-US" sz="2699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Team 12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10441" y="-12610271"/>
            <a:ext cx="42521864" cy="35633733"/>
            <a:chOff x="0" y="0"/>
            <a:chExt cx="56695819" cy="47511643"/>
          </a:xfrm>
        </p:grpSpPr>
        <p:sp>
          <p:nvSpPr>
            <p:cNvPr id="3" name="AutoShape 3"/>
            <p:cNvSpPr/>
            <p:nvPr/>
          </p:nvSpPr>
          <p:spPr>
            <a:xfrm flipH="1">
              <a:off x="16013921" y="28971405"/>
              <a:ext cx="16445899" cy="0"/>
            </a:xfrm>
            <a:prstGeom prst="line">
              <a:avLst/>
            </a:prstGeom>
            <a:ln w="50800" cap="flat">
              <a:solidFill>
                <a:srgbClr val="82756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flipH="1">
              <a:off x="24112986" y="18397385"/>
              <a:ext cx="16284935" cy="0"/>
            </a:xfrm>
            <a:prstGeom prst="line">
              <a:avLst/>
            </a:prstGeom>
            <a:ln w="50800" cap="flat">
              <a:solidFill>
                <a:srgbClr val="82756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17694484" y="24265528"/>
              <a:ext cx="0" cy="6264167"/>
            </a:xfrm>
            <a:prstGeom prst="line">
              <a:avLst/>
            </a:prstGeom>
            <a:ln w="50800" cap="flat">
              <a:solidFill>
                <a:srgbClr val="82756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38717358" y="16813695"/>
              <a:ext cx="0" cy="6264167"/>
            </a:xfrm>
            <a:prstGeom prst="line">
              <a:avLst/>
            </a:prstGeom>
            <a:ln w="50800" cap="flat">
              <a:solidFill>
                <a:srgbClr val="82756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Freeform 7"/>
            <p:cNvSpPr/>
            <p:nvPr/>
          </p:nvSpPr>
          <p:spPr>
            <a:xfrm>
              <a:off x="17333204" y="28610125"/>
              <a:ext cx="722560" cy="722560"/>
            </a:xfrm>
            <a:custGeom>
              <a:avLst/>
              <a:gdLst/>
              <a:ahLst/>
              <a:cxnLst/>
              <a:rect l="l" t="t" r="r" b="b"/>
              <a:pathLst>
                <a:path w="722560" h="722560">
                  <a:moveTo>
                    <a:pt x="0" y="0"/>
                  </a:moveTo>
                  <a:lnTo>
                    <a:pt x="722560" y="0"/>
                  </a:lnTo>
                  <a:lnTo>
                    <a:pt x="722560" y="722560"/>
                  </a:lnTo>
                  <a:lnTo>
                    <a:pt x="0" y="7225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38356078" y="18036105"/>
              <a:ext cx="722560" cy="722560"/>
            </a:xfrm>
            <a:custGeom>
              <a:avLst/>
              <a:gdLst/>
              <a:ahLst/>
              <a:cxnLst/>
              <a:rect l="l" t="t" r="r" b="b"/>
              <a:pathLst>
                <a:path w="722560" h="722560">
                  <a:moveTo>
                    <a:pt x="0" y="0"/>
                  </a:moveTo>
                  <a:lnTo>
                    <a:pt x="722560" y="0"/>
                  </a:lnTo>
                  <a:lnTo>
                    <a:pt x="722560" y="722560"/>
                  </a:lnTo>
                  <a:lnTo>
                    <a:pt x="0" y="7225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8100000">
              <a:off x="33788409" y="25790841"/>
              <a:ext cx="19146293" cy="17022795"/>
            </a:xfrm>
            <a:custGeom>
              <a:avLst/>
              <a:gdLst/>
              <a:ahLst/>
              <a:cxnLst/>
              <a:rect l="l" t="t" r="r" b="b"/>
              <a:pathLst>
                <a:path w="19146293" h="17022795">
                  <a:moveTo>
                    <a:pt x="0" y="0"/>
                  </a:moveTo>
                  <a:lnTo>
                    <a:pt x="19146293" y="0"/>
                  </a:lnTo>
                  <a:lnTo>
                    <a:pt x="19146293" y="17022795"/>
                  </a:lnTo>
                  <a:lnTo>
                    <a:pt x="0" y="17022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-8100000" flipH="1" flipV="1">
              <a:off x="3729902" y="4666793"/>
              <a:ext cx="19146293" cy="17022795"/>
            </a:xfrm>
            <a:custGeom>
              <a:avLst/>
              <a:gdLst/>
              <a:ahLst/>
              <a:cxnLst/>
              <a:rect l="l" t="t" r="r" b="b"/>
              <a:pathLst>
                <a:path w="19146293" h="17022795">
                  <a:moveTo>
                    <a:pt x="19146293" y="17022795"/>
                  </a:moveTo>
                  <a:lnTo>
                    <a:pt x="0" y="17022795"/>
                  </a:lnTo>
                  <a:lnTo>
                    <a:pt x="0" y="0"/>
                  </a:lnTo>
                  <a:lnTo>
                    <a:pt x="19146293" y="0"/>
                  </a:lnTo>
                  <a:lnTo>
                    <a:pt x="19146293" y="17022795"/>
                  </a:lnTo>
                  <a:close/>
                </a:path>
              </a:pathLst>
            </a:custGeom>
            <a:blipFill>
              <a:blip r:embed="rId4">
                <a:alphaModFix amt="6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rot="-8100000" flipH="1" flipV="1">
              <a:off x="3214557" y="4276306"/>
              <a:ext cx="19146293" cy="17022795"/>
            </a:xfrm>
            <a:custGeom>
              <a:avLst/>
              <a:gdLst/>
              <a:ahLst/>
              <a:cxnLst/>
              <a:rect l="l" t="t" r="r" b="b"/>
              <a:pathLst>
                <a:path w="19146293" h="17022795">
                  <a:moveTo>
                    <a:pt x="19146293" y="17022795"/>
                  </a:moveTo>
                  <a:lnTo>
                    <a:pt x="0" y="17022795"/>
                  </a:lnTo>
                  <a:lnTo>
                    <a:pt x="0" y="0"/>
                  </a:lnTo>
                  <a:lnTo>
                    <a:pt x="19146293" y="0"/>
                  </a:lnTo>
                  <a:lnTo>
                    <a:pt x="19146293" y="17022795"/>
                  </a:lnTo>
                  <a:close/>
                </a:path>
              </a:pathLst>
            </a:custGeom>
            <a:blipFill>
              <a:blip r:embed="rId4">
                <a:alphaModFix amt="10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-8100000">
              <a:off x="34334969" y="26212543"/>
              <a:ext cx="19146293" cy="17022795"/>
            </a:xfrm>
            <a:custGeom>
              <a:avLst/>
              <a:gdLst/>
              <a:ahLst/>
              <a:cxnLst/>
              <a:rect l="l" t="t" r="r" b="b"/>
              <a:pathLst>
                <a:path w="19146293" h="17022795">
                  <a:moveTo>
                    <a:pt x="0" y="0"/>
                  </a:moveTo>
                  <a:lnTo>
                    <a:pt x="19146292" y="0"/>
                  </a:lnTo>
                  <a:lnTo>
                    <a:pt x="19146292" y="17022794"/>
                  </a:lnTo>
                  <a:lnTo>
                    <a:pt x="0" y="17022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0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7533917" y="3525630"/>
            <a:ext cx="4230858" cy="4114800"/>
          </a:xfrm>
          <a:custGeom>
            <a:avLst/>
            <a:gdLst/>
            <a:ahLst/>
            <a:cxnLst/>
            <a:rect l="l" t="t" r="r" b="b"/>
            <a:pathLst>
              <a:path w="4230858" h="4114800">
                <a:moveTo>
                  <a:pt x="0" y="0"/>
                </a:moveTo>
                <a:lnTo>
                  <a:pt x="4230858" y="0"/>
                </a:lnTo>
                <a:lnTo>
                  <a:pt x="42308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909541" y="1460853"/>
            <a:ext cx="8882655" cy="981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6000" u="none" strike="noStrike" spc="30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Project Phases Overview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890548" y="5030580"/>
            <a:ext cx="2587452" cy="1047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b="1" spc="15" dirty="0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Models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b="1" spc="15" dirty="0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Development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508228" y="6490723"/>
            <a:ext cx="284712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sz="3000" b="1" spc="15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Web</a:t>
            </a:r>
          </a:p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sz="3000" b="1" spc="15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Development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35966" y="4039980"/>
            <a:ext cx="3497951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sz="3000" b="1" spc="15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Literature Review and Datasets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974612" y="3487679"/>
            <a:ext cx="6269307" cy="6097331"/>
          </a:xfrm>
          <a:custGeom>
            <a:avLst/>
            <a:gdLst/>
            <a:ahLst/>
            <a:cxnLst/>
            <a:rect l="l" t="t" r="r" b="b"/>
            <a:pathLst>
              <a:path w="6269307" h="6097331">
                <a:moveTo>
                  <a:pt x="0" y="0"/>
                </a:moveTo>
                <a:lnTo>
                  <a:pt x="6269307" y="0"/>
                </a:lnTo>
                <a:lnTo>
                  <a:pt x="6269307" y="6097331"/>
                </a:lnTo>
                <a:lnTo>
                  <a:pt x="0" y="60973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662744" y="4672177"/>
            <a:ext cx="4572998" cy="3929920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EFEEE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75276" tIns="75276" rIns="75276" bIns="75276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528562" y="6536344"/>
            <a:ext cx="4572998" cy="3929920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EFEEE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75276" tIns="75276" rIns="75276" bIns="75276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636833" y="3673475"/>
            <a:ext cx="9682587" cy="2787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200"/>
              </a:lnSpc>
              <a:spcBef>
                <a:spcPct val="0"/>
              </a:spcBef>
            </a:pPr>
            <a:r>
              <a:rPr lang="en-US" sz="8000" b="1" spc="40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Literature Review and Datasets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-12010441" y="-12610271"/>
            <a:ext cx="42521864" cy="35633733"/>
            <a:chOff x="0" y="0"/>
            <a:chExt cx="56695819" cy="47511643"/>
          </a:xfrm>
        </p:grpSpPr>
        <p:sp>
          <p:nvSpPr>
            <p:cNvPr id="11" name="AutoShape 11"/>
            <p:cNvSpPr/>
            <p:nvPr/>
          </p:nvSpPr>
          <p:spPr>
            <a:xfrm flipH="1">
              <a:off x="16013921" y="28971405"/>
              <a:ext cx="16445899" cy="0"/>
            </a:xfrm>
            <a:prstGeom prst="line">
              <a:avLst/>
            </a:prstGeom>
            <a:ln w="50800" cap="flat">
              <a:solidFill>
                <a:srgbClr val="82756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 flipH="1">
              <a:off x="24112986" y="18397385"/>
              <a:ext cx="16284935" cy="0"/>
            </a:xfrm>
            <a:prstGeom prst="line">
              <a:avLst/>
            </a:prstGeom>
            <a:ln w="50800" cap="flat">
              <a:solidFill>
                <a:srgbClr val="82756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AutoShape 13"/>
            <p:cNvSpPr/>
            <p:nvPr/>
          </p:nvSpPr>
          <p:spPr>
            <a:xfrm>
              <a:off x="17694484" y="24265528"/>
              <a:ext cx="0" cy="6264167"/>
            </a:xfrm>
            <a:prstGeom prst="line">
              <a:avLst/>
            </a:prstGeom>
            <a:ln w="50800" cap="flat">
              <a:solidFill>
                <a:srgbClr val="82756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>
              <a:off x="38717358" y="16813695"/>
              <a:ext cx="0" cy="6264167"/>
            </a:xfrm>
            <a:prstGeom prst="line">
              <a:avLst/>
            </a:prstGeom>
            <a:ln w="50800" cap="flat">
              <a:solidFill>
                <a:srgbClr val="82756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Freeform 15"/>
            <p:cNvSpPr/>
            <p:nvPr/>
          </p:nvSpPr>
          <p:spPr>
            <a:xfrm>
              <a:off x="17333204" y="28610125"/>
              <a:ext cx="722560" cy="722560"/>
            </a:xfrm>
            <a:custGeom>
              <a:avLst/>
              <a:gdLst/>
              <a:ahLst/>
              <a:cxnLst/>
              <a:rect l="l" t="t" r="r" b="b"/>
              <a:pathLst>
                <a:path w="722560" h="722560">
                  <a:moveTo>
                    <a:pt x="0" y="0"/>
                  </a:moveTo>
                  <a:lnTo>
                    <a:pt x="722560" y="0"/>
                  </a:lnTo>
                  <a:lnTo>
                    <a:pt x="722560" y="722560"/>
                  </a:lnTo>
                  <a:lnTo>
                    <a:pt x="0" y="7225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38356078" y="18036105"/>
              <a:ext cx="722560" cy="722560"/>
            </a:xfrm>
            <a:custGeom>
              <a:avLst/>
              <a:gdLst/>
              <a:ahLst/>
              <a:cxnLst/>
              <a:rect l="l" t="t" r="r" b="b"/>
              <a:pathLst>
                <a:path w="722560" h="722560">
                  <a:moveTo>
                    <a:pt x="0" y="0"/>
                  </a:moveTo>
                  <a:lnTo>
                    <a:pt x="722560" y="0"/>
                  </a:lnTo>
                  <a:lnTo>
                    <a:pt x="722560" y="722560"/>
                  </a:lnTo>
                  <a:lnTo>
                    <a:pt x="0" y="7225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 rot="-8100000">
              <a:off x="33788409" y="25790841"/>
              <a:ext cx="19146293" cy="17022795"/>
            </a:xfrm>
            <a:custGeom>
              <a:avLst/>
              <a:gdLst/>
              <a:ahLst/>
              <a:cxnLst/>
              <a:rect l="l" t="t" r="r" b="b"/>
              <a:pathLst>
                <a:path w="19146293" h="17022795">
                  <a:moveTo>
                    <a:pt x="0" y="0"/>
                  </a:moveTo>
                  <a:lnTo>
                    <a:pt x="19146293" y="0"/>
                  </a:lnTo>
                  <a:lnTo>
                    <a:pt x="19146293" y="17022795"/>
                  </a:lnTo>
                  <a:lnTo>
                    <a:pt x="0" y="17022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699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-8100000" flipH="1" flipV="1">
              <a:off x="3729902" y="4666793"/>
              <a:ext cx="19146293" cy="17022795"/>
            </a:xfrm>
            <a:custGeom>
              <a:avLst/>
              <a:gdLst/>
              <a:ahLst/>
              <a:cxnLst/>
              <a:rect l="l" t="t" r="r" b="b"/>
              <a:pathLst>
                <a:path w="19146293" h="17022795">
                  <a:moveTo>
                    <a:pt x="19146293" y="17022795"/>
                  </a:moveTo>
                  <a:lnTo>
                    <a:pt x="0" y="17022795"/>
                  </a:lnTo>
                  <a:lnTo>
                    <a:pt x="0" y="0"/>
                  </a:lnTo>
                  <a:lnTo>
                    <a:pt x="19146293" y="0"/>
                  </a:lnTo>
                  <a:lnTo>
                    <a:pt x="19146293" y="17022795"/>
                  </a:lnTo>
                  <a:close/>
                </a:path>
              </a:pathLst>
            </a:custGeom>
            <a:blipFill>
              <a:blip r:embed="rId6">
                <a:alphaModFix amt="699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 rot="-8100000" flipH="1" flipV="1">
              <a:off x="3214557" y="4276306"/>
              <a:ext cx="19146293" cy="17022795"/>
            </a:xfrm>
            <a:custGeom>
              <a:avLst/>
              <a:gdLst/>
              <a:ahLst/>
              <a:cxnLst/>
              <a:rect l="l" t="t" r="r" b="b"/>
              <a:pathLst>
                <a:path w="19146293" h="17022795">
                  <a:moveTo>
                    <a:pt x="19146293" y="17022795"/>
                  </a:moveTo>
                  <a:lnTo>
                    <a:pt x="0" y="17022795"/>
                  </a:lnTo>
                  <a:lnTo>
                    <a:pt x="0" y="0"/>
                  </a:lnTo>
                  <a:lnTo>
                    <a:pt x="19146293" y="0"/>
                  </a:lnTo>
                  <a:lnTo>
                    <a:pt x="19146293" y="17022795"/>
                  </a:lnTo>
                  <a:close/>
                </a:path>
              </a:pathLst>
            </a:custGeom>
            <a:blipFill>
              <a:blip r:embed="rId6">
                <a:alphaModFix amt="1099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 rot="-8100000">
              <a:off x="34334969" y="26212543"/>
              <a:ext cx="19146293" cy="17022795"/>
            </a:xfrm>
            <a:custGeom>
              <a:avLst/>
              <a:gdLst/>
              <a:ahLst/>
              <a:cxnLst/>
              <a:rect l="l" t="t" r="r" b="b"/>
              <a:pathLst>
                <a:path w="19146293" h="17022795">
                  <a:moveTo>
                    <a:pt x="0" y="0"/>
                  </a:moveTo>
                  <a:lnTo>
                    <a:pt x="19146292" y="0"/>
                  </a:lnTo>
                  <a:lnTo>
                    <a:pt x="19146292" y="17022794"/>
                  </a:lnTo>
                  <a:lnTo>
                    <a:pt x="0" y="17022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1099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100000">
            <a:off x="12087368" y="8493643"/>
            <a:ext cx="13066862" cy="11617628"/>
          </a:xfrm>
          <a:custGeom>
            <a:avLst/>
            <a:gdLst/>
            <a:ahLst/>
            <a:cxnLst/>
            <a:rect l="l" t="t" r="r" b="b"/>
            <a:pathLst>
              <a:path w="13066862" h="11617628">
                <a:moveTo>
                  <a:pt x="0" y="0"/>
                </a:moveTo>
                <a:lnTo>
                  <a:pt x="13066861" y="0"/>
                </a:lnTo>
                <a:lnTo>
                  <a:pt x="13066861" y="11617628"/>
                </a:lnTo>
                <a:lnTo>
                  <a:pt x="0" y="11617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8100000">
            <a:off x="12370056" y="8718216"/>
            <a:ext cx="13066862" cy="11617628"/>
          </a:xfrm>
          <a:custGeom>
            <a:avLst/>
            <a:gdLst/>
            <a:ahLst/>
            <a:cxnLst/>
            <a:rect l="l" t="t" r="r" b="b"/>
            <a:pathLst>
              <a:path w="13066862" h="11617628">
                <a:moveTo>
                  <a:pt x="0" y="0"/>
                </a:moveTo>
                <a:lnTo>
                  <a:pt x="13066862" y="0"/>
                </a:lnTo>
                <a:lnTo>
                  <a:pt x="13066862" y="11617628"/>
                </a:lnTo>
                <a:lnTo>
                  <a:pt x="0" y="11617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1939742" y="5961071"/>
            <a:ext cx="14391691" cy="0"/>
          </a:xfrm>
          <a:prstGeom prst="line">
            <a:avLst/>
          </a:prstGeom>
          <a:ln w="38100" cap="flat">
            <a:solidFill>
              <a:srgbClr val="474747">
                <a:alpha val="75686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1507129" y="5744765"/>
            <a:ext cx="432613" cy="43261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9397D8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690204" y="5726185"/>
            <a:ext cx="432613" cy="43261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63B1DB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383722" y="5744240"/>
            <a:ext cx="432613" cy="43261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8ED7E8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965071" y="5733116"/>
            <a:ext cx="432613" cy="432613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91DFB1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331433" y="5744765"/>
            <a:ext cx="432613" cy="432613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F8B27C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028700" y="7009751"/>
            <a:ext cx="3368047" cy="1589697"/>
          </a:xfrm>
          <a:custGeom>
            <a:avLst/>
            <a:gdLst/>
            <a:ahLst/>
            <a:cxnLst/>
            <a:rect l="l" t="t" r="r" b="b"/>
            <a:pathLst>
              <a:path w="3368047" h="1589697">
                <a:moveTo>
                  <a:pt x="0" y="0"/>
                </a:moveTo>
                <a:lnTo>
                  <a:pt x="3368047" y="0"/>
                </a:lnTo>
                <a:lnTo>
                  <a:pt x="3368047" y="1589697"/>
                </a:lnTo>
                <a:lnTo>
                  <a:pt x="0" y="15896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1284" b="-27196"/>
            </a:stretch>
          </a:blipFill>
          <a:ln w="9525" cap="sq">
            <a:solidFill>
              <a:srgbClr val="796147"/>
            </a:solidFill>
            <a:prstDash val="solid"/>
            <a:miter/>
          </a:ln>
        </p:spPr>
      </p:sp>
      <p:sp>
        <p:nvSpPr>
          <p:cNvPr id="21" name="Freeform 21"/>
          <p:cNvSpPr/>
          <p:nvPr/>
        </p:nvSpPr>
        <p:spPr>
          <a:xfrm rot="-10797629">
            <a:off x="6294343" y="6361749"/>
            <a:ext cx="1224335" cy="1478997"/>
          </a:xfrm>
          <a:custGeom>
            <a:avLst/>
            <a:gdLst/>
            <a:ahLst/>
            <a:cxnLst/>
            <a:rect l="l" t="t" r="r" b="b"/>
            <a:pathLst>
              <a:path w="1224335" h="1478997">
                <a:moveTo>
                  <a:pt x="0" y="0"/>
                </a:moveTo>
                <a:lnTo>
                  <a:pt x="1224335" y="0"/>
                </a:lnTo>
                <a:lnTo>
                  <a:pt x="1224335" y="1478997"/>
                </a:lnTo>
                <a:lnTo>
                  <a:pt x="0" y="14789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2" name="Freeform 22"/>
          <p:cNvSpPr/>
          <p:nvPr/>
        </p:nvSpPr>
        <p:spPr>
          <a:xfrm>
            <a:off x="3714798" y="4067222"/>
            <a:ext cx="3368047" cy="816751"/>
          </a:xfrm>
          <a:custGeom>
            <a:avLst/>
            <a:gdLst/>
            <a:ahLst/>
            <a:cxnLst/>
            <a:rect l="l" t="t" r="r" b="b"/>
            <a:pathLst>
              <a:path w="3368047" h="816751">
                <a:moveTo>
                  <a:pt x="0" y="0"/>
                </a:moveTo>
                <a:lnTo>
                  <a:pt x="3368047" y="0"/>
                </a:lnTo>
                <a:lnTo>
                  <a:pt x="3368047" y="816752"/>
                </a:lnTo>
                <a:lnTo>
                  <a:pt x="0" y="8167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9525" cap="sq">
            <a:solidFill>
              <a:srgbClr val="796147"/>
            </a:solidFill>
            <a:prstDash val="solid"/>
            <a:miter/>
          </a:ln>
        </p:spPr>
      </p:sp>
      <p:sp>
        <p:nvSpPr>
          <p:cNvPr id="23" name="Freeform 23"/>
          <p:cNvSpPr/>
          <p:nvPr/>
        </p:nvSpPr>
        <p:spPr>
          <a:xfrm>
            <a:off x="7854861" y="6838503"/>
            <a:ext cx="3368047" cy="816751"/>
          </a:xfrm>
          <a:custGeom>
            <a:avLst/>
            <a:gdLst/>
            <a:ahLst/>
            <a:cxnLst/>
            <a:rect l="l" t="t" r="r" b="b"/>
            <a:pathLst>
              <a:path w="3368047" h="816751">
                <a:moveTo>
                  <a:pt x="0" y="0"/>
                </a:moveTo>
                <a:lnTo>
                  <a:pt x="3368047" y="0"/>
                </a:lnTo>
                <a:lnTo>
                  <a:pt x="3368047" y="816752"/>
                </a:lnTo>
                <a:lnTo>
                  <a:pt x="0" y="8167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9525" cap="sq">
            <a:solidFill>
              <a:srgbClr val="796147"/>
            </a:solidFill>
            <a:prstDash val="solid"/>
            <a:miter/>
          </a:ln>
        </p:spPr>
      </p:sp>
      <p:sp>
        <p:nvSpPr>
          <p:cNvPr id="24" name="Freeform 24"/>
          <p:cNvSpPr/>
          <p:nvPr/>
        </p:nvSpPr>
        <p:spPr>
          <a:xfrm>
            <a:off x="10559482" y="3347780"/>
            <a:ext cx="3362939" cy="870160"/>
          </a:xfrm>
          <a:custGeom>
            <a:avLst/>
            <a:gdLst/>
            <a:ahLst/>
            <a:cxnLst/>
            <a:rect l="l" t="t" r="r" b="b"/>
            <a:pathLst>
              <a:path w="3362939" h="870160">
                <a:moveTo>
                  <a:pt x="0" y="0"/>
                </a:moveTo>
                <a:lnTo>
                  <a:pt x="3362938" y="0"/>
                </a:lnTo>
                <a:lnTo>
                  <a:pt x="3362938" y="870160"/>
                </a:lnTo>
                <a:lnTo>
                  <a:pt x="0" y="8701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9525" cap="sq">
            <a:solidFill>
              <a:srgbClr val="796147"/>
            </a:solidFill>
            <a:prstDash val="solid"/>
            <a:miter/>
          </a:ln>
        </p:spPr>
      </p:sp>
      <p:sp>
        <p:nvSpPr>
          <p:cNvPr id="25" name="Freeform 25"/>
          <p:cNvSpPr/>
          <p:nvPr/>
        </p:nvSpPr>
        <p:spPr>
          <a:xfrm>
            <a:off x="10559482" y="4278769"/>
            <a:ext cx="3362939" cy="642064"/>
          </a:xfrm>
          <a:custGeom>
            <a:avLst/>
            <a:gdLst/>
            <a:ahLst/>
            <a:cxnLst/>
            <a:rect l="l" t="t" r="r" b="b"/>
            <a:pathLst>
              <a:path w="3362939" h="642064">
                <a:moveTo>
                  <a:pt x="0" y="0"/>
                </a:moveTo>
                <a:lnTo>
                  <a:pt x="3362938" y="0"/>
                </a:lnTo>
                <a:lnTo>
                  <a:pt x="3362938" y="642065"/>
                </a:lnTo>
                <a:lnTo>
                  <a:pt x="0" y="6420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4771" b="-234190"/>
            </a:stretch>
          </a:blipFill>
          <a:ln w="9525" cap="sq">
            <a:solidFill>
              <a:srgbClr val="796147"/>
            </a:solidFill>
            <a:prstDash val="solid"/>
            <a:miter/>
          </a:ln>
        </p:spPr>
      </p:sp>
      <p:grpSp>
        <p:nvGrpSpPr>
          <p:cNvPr id="26" name="Group 26"/>
          <p:cNvGrpSpPr/>
          <p:nvPr/>
        </p:nvGrpSpPr>
        <p:grpSpPr>
          <a:xfrm>
            <a:off x="15935062" y="4135274"/>
            <a:ext cx="1279725" cy="1479841"/>
            <a:chOff x="0" y="0"/>
            <a:chExt cx="1633806" cy="1973121"/>
          </a:xfrm>
        </p:grpSpPr>
        <p:sp>
          <p:nvSpPr>
            <p:cNvPr id="27" name="Freeform 27"/>
            <p:cNvSpPr/>
            <p:nvPr/>
          </p:nvSpPr>
          <p:spPr>
            <a:xfrm rot="-10797629" flipV="1">
              <a:off x="680" y="563"/>
              <a:ext cx="1632447" cy="1971996"/>
            </a:xfrm>
            <a:custGeom>
              <a:avLst/>
              <a:gdLst/>
              <a:ahLst/>
              <a:cxnLst/>
              <a:rect l="l" t="t" r="r" b="b"/>
              <a:pathLst>
                <a:path w="1632447" h="1971996">
                  <a:moveTo>
                    <a:pt x="0" y="1971996"/>
                  </a:moveTo>
                  <a:lnTo>
                    <a:pt x="1632447" y="1971996"/>
                  </a:lnTo>
                  <a:lnTo>
                    <a:pt x="1632447" y="0"/>
                  </a:lnTo>
                  <a:lnTo>
                    <a:pt x="0" y="0"/>
                  </a:lnTo>
                  <a:lnTo>
                    <a:pt x="0" y="1971996"/>
                  </a:lnTo>
                  <a:close/>
                </a:path>
              </a:pathLst>
            </a:custGeom>
            <a:blipFill>
              <a:blip r:embed="rId10">
                <a:alphaModFix amt="76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119514" y="553663"/>
              <a:ext cx="1394778" cy="5622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37"/>
                </a:lnSpc>
                <a:spcBef>
                  <a:spcPct val="0"/>
                </a:spcBef>
              </a:pPr>
              <a:r>
                <a:rPr lang="en-US" sz="2373" b="1" dirty="0">
                  <a:solidFill>
                    <a:srgbClr val="343432"/>
                  </a:solidFill>
                  <a:latin typeface="The Seasons Bold"/>
                  <a:ea typeface="The Seasons Bold"/>
                  <a:cs typeface="The Seasons Bold"/>
                  <a:sym typeface="The Seasons Bold"/>
                </a:rPr>
                <a:t>Present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028700" y="889130"/>
            <a:ext cx="15138012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spc="3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History of Automation of </a:t>
            </a:r>
          </a:p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spc="3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Echocardiography Analysis</a:t>
            </a:r>
          </a:p>
        </p:txBody>
      </p:sp>
      <p:sp>
        <p:nvSpPr>
          <p:cNvPr id="30" name="AutoShape 30"/>
          <p:cNvSpPr/>
          <p:nvPr/>
        </p:nvSpPr>
        <p:spPr>
          <a:xfrm flipV="1">
            <a:off x="856624" y="0"/>
            <a:ext cx="0" cy="1057275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>
            <a:off x="-413323" y="3076820"/>
            <a:ext cx="12213701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Freeform 32"/>
          <p:cNvSpPr/>
          <p:nvPr/>
        </p:nvSpPr>
        <p:spPr>
          <a:xfrm rot="-10800000">
            <a:off x="576139" y="2805860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20"/>
                </a:lnTo>
                <a:lnTo>
                  <a:pt x="0" y="5419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33" name="Group 33"/>
          <p:cNvGrpSpPr/>
          <p:nvPr/>
        </p:nvGrpSpPr>
        <p:grpSpPr>
          <a:xfrm>
            <a:off x="13120227" y="6906480"/>
            <a:ext cx="4485486" cy="831124"/>
            <a:chOff x="0" y="0"/>
            <a:chExt cx="5980648" cy="1108166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5980648" cy="1108166"/>
              <a:chOff x="0" y="0"/>
              <a:chExt cx="1181363" cy="218897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181363" cy="218897"/>
              </a:xfrm>
              <a:custGeom>
                <a:avLst/>
                <a:gdLst/>
                <a:ahLst/>
                <a:cxnLst/>
                <a:rect l="l" t="t" r="r" b="b"/>
                <a:pathLst>
                  <a:path w="1181363" h="218897">
                    <a:moveTo>
                      <a:pt x="0" y="0"/>
                    </a:moveTo>
                    <a:lnTo>
                      <a:pt x="1181363" y="0"/>
                    </a:lnTo>
                    <a:lnTo>
                      <a:pt x="1181363" y="218897"/>
                    </a:lnTo>
                    <a:lnTo>
                      <a:pt x="0" y="21889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sq">
                <a:solidFill>
                  <a:srgbClr val="796147"/>
                </a:solidFill>
                <a:prstDash val="solid"/>
                <a:miter/>
              </a:ln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38100"/>
                <a:ext cx="1181363" cy="2569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sp>
          <p:nvSpPr>
            <p:cNvPr id="37" name="Freeform 37"/>
            <p:cNvSpPr/>
            <p:nvPr/>
          </p:nvSpPr>
          <p:spPr>
            <a:xfrm>
              <a:off x="12700" y="38945"/>
              <a:ext cx="5955248" cy="725154"/>
            </a:xfrm>
            <a:custGeom>
              <a:avLst/>
              <a:gdLst/>
              <a:ahLst/>
              <a:cxnLst/>
              <a:rect l="l" t="t" r="r" b="b"/>
              <a:pathLst>
                <a:path w="5955248" h="725154">
                  <a:moveTo>
                    <a:pt x="0" y="0"/>
                  </a:moveTo>
                  <a:lnTo>
                    <a:pt x="5955248" y="0"/>
                  </a:lnTo>
                  <a:lnTo>
                    <a:pt x="5955248" y="725154"/>
                  </a:lnTo>
                  <a:lnTo>
                    <a:pt x="0" y="725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r="-426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38" name="Freeform 38"/>
            <p:cNvSpPr/>
            <p:nvPr/>
          </p:nvSpPr>
          <p:spPr>
            <a:xfrm>
              <a:off x="5425268" y="515359"/>
              <a:ext cx="542681" cy="580107"/>
            </a:xfrm>
            <a:custGeom>
              <a:avLst/>
              <a:gdLst/>
              <a:ahLst/>
              <a:cxnLst/>
              <a:rect l="l" t="t" r="r" b="b"/>
              <a:pathLst>
                <a:path w="542681" h="580107">
                  <a:moveTo>
                    <a:pt x="0" y="0"/>
                  </a:moveTo>
                  <a:lnTo>
                    <a:pt x="542680" y="0"/>
                  </a:lnTo>
                  <a:lnTo>
                    <a:pt x="542680" y="580107"/>
                  </a:lnTo>
                  <a:lnTo>
                    <a:pt x="0" y="5801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39" name="TextBox 39"/>
          <p:cNvSpPr txBox="1"/>
          <p:nvPr/>
        </p:nvSpPr>
        <p:spPr>
          <a:xfrm>
            <a:off x="1046611" y="6343472"/>
            <a:ext cx="2287188" cy="563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69"/>
              </a:lnSpc>
              <a:spcBef>
                <a:spcPct val="0"/>
              </a:spcBef>
            </a:pPr>
            <a:r>
              <a:rPr lang="en-US" sz="1773" b="1">
                <a:solidFill>
                  <a:srgbClr val="343432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Early Integration of Machine Learning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913924" y="4988749"/>
            <a:ext cx="2121296" cy="563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69"/>
              </a:lnSpc>
              <a:spcBef>
                <a:spcPct val="0"/>
              </a:spcBef>
            </a:pPr>
            <a:r>
              <a:rPr lang="en-US" sz="1773" b="1">
                <a:solidFill>
                  <a:srgbClr val="343432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Early Application of Deep Learning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854861" y="6316489"/>
            <a:ext cx="1833205" cy="277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69"/>
              </a:lnSpc>
              <a:spcBef>
                <a:spcPct val="0"/>
              </a:spcBef>
            </a:pPr>
            <a:r>
              <a:rPr lang="en-US" sz="1773" b="1">
                <a:solidFill>
                  <a:srgbClr val="343432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CETUS Challenge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817136" y="4987509"/>
            <a:ext cx="2105284" cy="563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69"/>
              </a:lnSpc>
              <a:spcBef>
                <a:spcPct val="0"/>
              </a:spcBef>
            </a:pPr>
            <a:r>
              <a:rPr lang="en-US" sz="1773" b="1">
                <a:solidFill>
                  <a:srgbClr val="343432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CAMUS &amp; EchoNet-Dynamic Datasets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5362970" y="6365118"/>
            <a:ext cx="1797446" cy="277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69"/>
              </a:lnSpc>
              <a:spcBef>
                <a:spcPct val="0"/>
              </a:spcBef>
            </a:pPr>
            <a:r>
              <a:rPr lang="en-US" sz="1773" b="1">
                <a:solidFill>
                  <a:srgbClr val="343432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Open Challenges</a:t>
            </a:r>
          </a:p>
        </p:txBody>
      </p:sp>
      <p:sp>
        <p:nvSpPr>
          <p:cNvPr id="44" name="Freeform 44"/>
          <p:cNvSpPr/>
          <p:nvPr/>
        </p:nvSpPr>
        <p:spPr>
          <a:xfrm>
            <a:off x="1082751" y="4067222"/>
            <a:ext cx="1281368" cy="1547893"/>
          </a:xfrm>
          <a:custGeom>
            <a:avLst/>
            <a:gdLst/>
            <a:ahLst/>
            <a:cxnLst/>
            <a:rect l="l" t="t" r="r" b="b"/>
            <a:pathLst>
              <a:path w="1281368" h="1547893">
                <a:moveTo>
                  <a:pt x="0" y="0"/>
                </a:moveTo>
                <a:lnTo>
                  <a:pt x="1281369" y="0"/>
                </a:lnTo>
                <a:lnTo>
                  <a:pt x="1281369" y="1547893"/>
                </a:lnTo>
                <a:lnTo>
                  <a:pt x="0" y="154789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76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5" name="TextBox 45"/>
          <p:cNvSpPr txBox="1"/>
          <p:nvPr/>
        </p:nvSpPr>
        <p:spPr>
          <a:xfrm>
            <a:off x="1389267" y="4475597"/>
            <a:ext cx="649718" cy="4077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549"/>
              </a:lnSpc>
              <a:spcBef>
                <a:spcPct val="0"/>
              </a:spcBef>
            </a:pPr>
            <a:r>
              <a:rPr lang="en-US" sz="2773" b="1" dirty="0">
                <a:solidFill>
                  <a:srgbClr val="34343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1978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550573" y="6920898"/>
            <a:ext cx="711875" cy="50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49"/>
              </a:lnSpc>
              <a:spcBef>
                <a:spcPct val="0"/>
              </a:spcBef>
            </a:pPr>
            <a:r>
              <a:rPr lang="en-US" sz="2773" b="1">
                <a:solidFill>
                  <a:srgbClr val="34343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2012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7987512" y="4067222"/>
            <a:ext cx="1225034" cy="1479841"/>
            <a:chOff x="0" y="0"/>
            <a:chExt cx="1633379" cy="1973121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633379" cy="1973121"/>
            </a:xfrm>
            <a:custGeom>
              <a:avLst/>
              <a:gdLst/>
              <a:ahLst/>
              <a:cxnLst/>
              <a:rect l="l" t="t" r="r" b="b"/>
              <a:pathLst>
                <a:path w="1633379" h="1973121">
                  <a:moveTo>
                    <a:pt x="0" y="0"/>
                  </a:moveTo>
                  <a:lnTo>
                    <a:pt x="1633379" y="0"/>
                  </a:lnTo>
                  <a:lnTo>
                    <a:pt x="1633379" y="1973121"/>
                  </a:lnTo>
                  <a:lnTo>
                    <a:pt x="0" y="1973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76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49" name="TextBox 49"/>
            <p:cNvSpPr txBox="1"/>
            <p:nvPr/>
          </p:nvSpPr>
          <p:spPr>
            <a:xfrm>
              <a:off x="251300" y="520044"/>
              <a:ext cx="1124583" cy="5436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549"/>
                </a:lnSpc>
                <a:spcBef>
                  <a:spcPct val="0"/>
                </a:spcBef>
              </a:pPr>
              <a:r>
                <a:rPr lang="en-US" sz="2773" b="1" dirty="0">
                  <a:solidFill>
                    <a:srgbClr val="343432"/>
                  </a:solidFill>
                  <a:latin typeface="The Seasons Bold"/>
                  <a:ea typeface="The Seasons Bold"/>
                  <a:cs typeface="The Seasons Bold"/>
                  <a:sym typeface="The Seasons Bold"/>
                </a:rPr>
                <a:t>2014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1568700" y="6324759"/>
            <a:ext cx="1225355" cy="1479841"/>
            <a:chOff x="0" y="0"/>
            <a:chExt cx="1633806" cy="1973121"/>
          </a:xfrm>
        </p:grpSpPr>
        <p:sp>
          <p:nvSpPr>
            <p:cNvPr id="51" name="Freeform 51"/>
            <p:cNvSpPr/>
            <p:nvPr/>
          </p:nvSpPr>
          <p:spPr>
            <a:xfrm rot="-10797629">
              <a:off x="680" y="563"/>
              <a:ext cx="1632447" cy="1971996"/>
            </a:xfrm>
            <a:custGeom>
              <a:avLst/>
              <a:gdLst/>
              <a:ahLst/>
              <a:cxnLst/>
              <a:rect l="l" t="t" r="r" b="b"/>
              <a:pathLst>
                <a:path w="1632447" h="1971996">
                  <a:moveTo>
                    <a:pt x="0" y="0"/>
                  </a:moveTo>
                  <a:lnTo>
                    <a:pt x="1632447" y="0"/>
                  </a:lnTo>
                  <a:lnTo>
                    <a:pt x="1632447" y="1971996"/>
                  </a:lnTo>
                  <a:lnTo>
                    <a:pt x="0" y="1971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alphaModFix amt="76000"/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2" name="TextBox 52"/>
            <p:cNvSpPr txBox="1"/>
            <p:nvPr/>
          </p:nvSpPr>
          <p:spPr>
            <a:xfrm>
              <a:off x="335097" y="820252"/>
              <a:ext cx="963612" cy="645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49"/>
                </a:lnSpc>
                <a:spcBef>
                  <a:spcPct val="0"/>
                </a:spcBef>
              </a:pPr>
              <a:r>
                <a:rPr lang="en-US" sz="2773" b="1">
                  <a:solidFill>
                    <a:srgbClr val="343432"/>
                  </a:solidFill>
                  <a:latin typeface="The Seasons Bold"/>
                  <a:ea typeface="The Seasons Bold"/>
                  <a:cs typeface="The Seasons Bold"/>
                  <a:sym typeface="The Seasons Bold"/>
                </a:rPr>
                <a:t>2019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5866279" y="549932"/>
            <a:ext cx="1393021" cy="1491921"/>
            <a:chOff x="0" y="0"/>
            <a:chExt cx="1857361" cy="1989228"/>
          </a:xfrm>
        </p:grpSpPr>
        <p:sp>
          <p:nvSpPr>
            <p:cNvPr id="54" name="Freeform 54"/>
            <p:cNvSpPr/>
            <p:nvPr/>
          </p:nvSpPr>
          <p:spPr>
            <a:xfrm>
              <a:off x="371472" y="0"/>
              <a:ext cx="1485889" cy="1485889"/>
            </a:xfrm>
            <a:custGeom>
              <a:avLst/>
              <a:gdLst/>
              <a:ahLst/>
              <a:cxnLst/>
              <a:rect l="l" t="t" r="r" b="b"/>
              <a:pathLst>
                <a:path w="1485889" h="1485889">
                  <a:moveTo>
                    <a:pt x="0" y="0"/>
                  </a:moveTo>
                  <a:lnTo>
                    <a:pt x="1485889" y="0"/>
                  </a:lnTo>
                  <a:lnTo>
                    <a:pt x="1485889" y="1485889"/>
                  </a:lnTo>
                  <a:lnTo>
                    <a:pt x="0" y="1485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5" name="Freeform 55"/>
            <p:cNvSpPr/>
            <p:nvPr/>
          </p:nvSpPr>
          <p:spPr>
            <a:xfrm>
              <a:off x="0" y="1246284"/>
              <a:ext cx="742944" cy="742944"/>
            </a:xfrm>
            <a:custGeom>
              <a:avLst/>
              <a:gdLst/>
              <a:ahLst/>
              <a:cxnLst/>
              <a:rect l="l" t="t" r="r" b="b"/>
              <a:pathLst>
                <a:path w="742944" h="742944">
                  <a:moveTo>
                    <a:pt x="0" y="0"/>
                  </a:moveTo>
                  <a:lnTo>
                    <a:pt x="742944" y="0"/>
                  </a:lnTo>
                  <a:lnTo>
                    <a:pt x="742944" y="742944"/>
                  </a:lnTo>
                  <a:lnTo>
                    <a:pt x="0" y="742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6" name="TextBox 5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17730" y="4331052"/>
            <a:ext cx="3428201" cy="2607479"/>
            <a:chOff x="0" y="0"/>
            <a:chExt cx="4570935" cy="347663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6"/>
            <a:srcRect t="11970" b="11970"/>
            <a:stretch>
              <a:fillRect/>
            </a:stretch>
          </p:blipFill>
          <p:spPr>
            <a:xfrm>
              <a:off x="0" y="0"/>
              <a:ext cx="4570935" cy="3476638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5496980" y="4331052"/>
            <a:ext cx="3428201" cy="2607479"/>
            <a:chOff x="0" y="0"/>
            <a:chExt cx="4570935" cy="3476638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/>
            <a:srcRect t="11970" b="11970"/>
            <a:stretch>
              <a:fillRect/>
            </a:stretch>
          </p:blipFill>
          <p:spPr>
            <a:xfrm>
              <a:off x="0" y="0"/>
              <a:ext cx="4570935" cy="3476638"/>
            </a:xfrm>
            <a:prstGeom prst="rect">
              <a:avLst/>
            </a:prstGeom>
          </p:spPr>
        </p:pic>
      </p:grpSp>
      <p:sp>
        <p:nvSpPr>
          <p:cNvPr id="6" name="Freeform 6"/>
          <p:cNvSpPr/>
          <p:nvPr/>
        </p:nvSpPr>
        <p:spPr>
          <a:xfrm rot="-8100000">
            <a:off x="12087368" y="8493643"/>
            <a:ext cx="13066862" cy="11617628"/>
          </a:xfrm>
          <a:custGeom>
            <a:avLst/>
            <a:gdLst/>
            <a:ahLst/>
            <a:cxnLst/>
            <a:rect l="l" t="t" r="r" b="b"/>
            <a:pathLst>
              <a:path w="13066862" h="11617628">
                <a:moveTo>
                  <a:pt x="0" y="0"/>
                </a:moveTo>
                <a:lnTo>
                  <a:pt x="13066861" y="0"/>
                </a:lnTo>
                <a:lnTo>
                  <a:pt x="13066861" y="11617628"/>
                </a:lnTo>
                <a:lnTo>
                  <a:pt x="0" y="116176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6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8100000">
            <a:off x="12370056" y="8718216"/>
            <a:ext cx="13066862" cy="11617628"/>
          </a:xfrm>
          <a:custGeom>
            <a:avLst/>
            <a:gdLst/>
            <a:ahLst/>
            <a:cxnLst/>
            <a:rect l="l" t="t" r="r" b="b"/>
            <a:pathLst>
              <a:path w="13066862" h="11617628">
                <a:moveTo>
                  <a:pt x="0" y="0"/>
                </a:moveTo>
                <a:lnTo>
                  <a:pt x="13066862" y="0"/>
                </a:lnTo>
                <a:lnTo>
                  <a:pt x="13066862" y="11617628"/>
                </a:lnTo>
                <a:lnTo>
                  <a:pt x="0" y="116176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0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69370" y="4348667"/>
            <a:ext cx="2835811" cy="2910538"/>
            <a:chOff x="0" y="0"/>
            <a:chExt cx="3781082" cy="3880717"/>
          </a:xfrm>
        </p:grpSpPr>
        <p:pic>
          <p:nvPicPr>
            <p:cNvPr id="9" name="Picture 9">
              <a:hlinkClick r:id="" action="ppaction://media"/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10"/>
            <a:srcRect l="1283" r="1283"/>
            <a:stretch>
              <a:fillRect/>
            </a:stretch>
          </p:blipFill>
          <p:spPr>
            <a:xfrm>
              <a:off x="0" y="0"/>
              <a:ext cx="3781082" cy="3880717"/>
            </a:xfrm>
            <a:prstGeom prst="rect">
              <a:avLst/>
            </a:prstGeom>
          </p:spPr>
        </p:pic>
      </p:grpSp>
      <p:pic>
        <p:nvPicPr>
          <p:cNvPr id="10" name="Picture 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386" r="50021"/>
          <a:stretch>
            <a:fillRect/>
          </a:stretch>
        </p:blipFill>
        <p:spPr>
          <a:xfrm>
            <a:off x="13765945" y="4331052"/>
            <a:ext cx="2804326" cy="2827383"/>
          </a:xfrm>
          <a:prstGeom prst="rect">
            <a:avLst/>
          </a:prstGeom>
        </p:spPr>
      </p:pic>
      <p:sp>
        <p:nvSpPr>
          <p:cNvPr id="11" name="Freeform 11"/>
          <p:cNvSpPr/>
          <p:nvPr/>
        </p:nvSpPr>
        <p:spPr>
          <a:xfrm>
            <a:off x="15168107" y="3554387"/>
            <a:ext cx="546735" cy="546735"/>
          </a:xfrm>
          <a:custGeom>
            <a:avLst/>
            <a:gdLst/>
            <a:ahLst/>
            <a:cxnLst/>
            <a:rect l="l" t="t" r="r" b="b"/>
            <a:pathLst>
              <a:path w="546735" h="546735">
                <a:moveTo>
                  <a:pt x="0" y="0"/>
                </a:moveTo>
                <a:lnTo>
                  <a:pt x="546735" y="0"/>
                </a:lnTo>
                <a:lnTo>
                  <a:pt x="546735" y="546735"/>
                </a:lnTo>
                <a:lnTo>
                  <a:pt x="0" y="54673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443355" y="8001968"/>
            <a:ext cx="6126916" cy="797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3"/>
              </a:lnSpc>
            </a:pPr>
            <a:r>
              <a:rPr lang="en-US" sz="3300" i="1" spc="16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Apical 4-chamber 2D grey-scale videos from </a:t>
            </a:r>
            <a:r>
              <a:rPr lang="en-US" sz="3300" b="1" i="1" spc="16">
                <a:solidFill>
                  <a:srgbClr val="2B2C30"/>
                </a:solidFill>
                <a:latin typeface="Playfair Display Bold Italics"/>
                <a:ea typeface="Playfair Display Bold Italics"/>
                <a:cs typeface="Playfair Display Bold Italics"/>
                <a:sym typeface="Playfair Display Bold Italics"/>
              </a:rPr>
              <a:t>10,036</a:t>
            </a:r>
            <a:r>
              <a:rPr lang="en-US" sz="3300" i="1" spc="16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 individuals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84168" y="7005205"/>
            <a:ext cx="3149140" cy="441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End Diastole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796676" y="7005205"/>
            <a:ext cx="2978582" cy="441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End Systole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3884395" y="3504381"/>
            <a:ext cx="2858766" cy="596741"/>
            <a:chOff x="-1" y="-66675"/>
            <a:chExt cx="3811688" cy="795655"/>
          </a:xfrm>
        </p:grpSpPr>
        <p:sp>
          <p:nvSpPr>
            <p:cNvPr id="16" name="Freeform 16"/>
            <p:cNvSpPr/>
            <p:nvPr/>
          </p:nvSpPr>
          <p:spPr>
            <a:xfrm>
              <a:off x="2384430" y="62982"/>
              <a:ext cx="1427257" cy="603016"/>
            </a:xfrm>
            <a:custGeom>
              <a:avLst/>
              <a:gdLst/>
              <a:ahLst/>
              <a:cxnLst/>
              <a:rect l="l" t="t" r="r" b="b"/>
              <a:pathLst>
                <a:path w="1427257" h="603016">
                  <a:moveTo>
                    <a:pt x="0" y="0"/>
                  </a:moveTo>
                  <a:lnTo>
                    <a:pt x="1427257" y="0"/>
                  </a:lnTo>
                  <a:lnTo>
                    <a:pt x="1427257" y="603016"/>
                  </a:lnTo>
                  <a:lnTo>
                    <a:pt x="0" y="603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-1" y="-66675"/>
              <a:ext cx="2277071" cy="7956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  <a:spcBef>
                  <a:spcPct val="0"/>
                </a:spcBef>
              </a:pPr>
              <a:r>
                <a:rPr lang="en-US" sz="3600" b="1" i="1" spc="18" dirty="0">
                  <a:solidFill>
                    <a:srgbClr val="2B2C30"/>
                  </a:solidFill>
                  <a:latin typeface="Playfair Display Bold Italics"/>
                  <a:ea typeface="Playfair Display Bold Italics"/>
                  <a:cs typeface="Playfair Display Bold Italics"/>
                  <a:sym typeface="Playfair Display Bold Italics"/>
                </a:rPr>
                <a:t>CAMUS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1293048" y="3487712"/>
            <a:ext cx="3794545" cy="585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b="1" i="1" spc="18" dirty="0" err="1">
                <a:solidFill>
                  <a:srgbClr val="2B2C30"/>
                </a:solidFill>
                <a:latin typeface="Playfair Display Bold Italics"/>
                <a:ea typeface="Playfair Display Bold Italics"/>
                <a:cs typeface="Playfair Display Bold Italics"/>
                <a:sym typeface="Playfair Display Bold Italics"/>
              </a:rPr>
              <a:t>EchoNet</a:t>
            </a:r>
            <a:r>
              <a:rPr lang="en-US" sz="3600" b="1" i="1" spc="18" dirty="0">
                <a:solidFill>
                  <a:srgbClr val="2B2C30"/>
                </a:solidFill>
                <a:latin typeface="Playfair Display Bold Italics"/>
                <a:ea typeface="Playfair Display Bold Italics"/>
                <a:cs typeface="Playfair Display Bold Italics"/>
                <a:sym typeface="Playfair Display Bold Italics"/>
              </a:rPr>
              <a:t> Dynamic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17730" y="8001968"/>
            <a:ext cx="6897363" cy="797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3"/>
              </a:lnSpc>
            </a:pPr>
            <a:r>
              <a:rPr lang="en-US" sz="3300" i="1" spc="16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 Apical 2- and 4-chamber view 2D sequences from </a:t>
            </a:r>
            <a:r>
              <a:rPr lang="en-US" sz="3300" b="1" i="1" spc="16">
                <a:solidFill>
                  <a:srgbClr val="2B2C30"/>
                </a:solidFill>
                <a:latin typeface="Playfair Display Bold Italics"/>
                <a:ea typeface="Playfair Display Bold Italics"/>
                <a:cs typeface="Playfair Display Bold Italics"/>
                <a:sym typeface="Playfair Display Bold Italics"/>
              </a:rPr>
              <a:t>500 </a:t>
            </a:r>
            <a:r>
              <a:rPr lang="en-US" sz="3300" i="1" spc="16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patients</a:t>
            </a:r>
          </a:p>
        </p:txBody>
      </p:sp>
      <p:sp>
        <p:nvSpPr>
          <p:cNvPr id="20" name="AutoShape 20"/>
          <p:cNvSpPr/>
          <p:nvPr/>
        </p:nvSpPr>
        <p:spPr>
          <a:xfrm flipV="1">
            <a:off x="856624" y="0"/>
            <a:ext cx="0" cy="1057275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/>
          <p:cNvSpPr txBox="1"/>
          <p:nvPr/>
        </p:nvSpPr>
        <p:spPr>
          <a:xfrm>
            <a:off x="1028699" y="1014860"/>
            <a:ext cx="10096497" cy="1920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000" dirty="0">
                <a:solidFill>
                  <a:srgbClr val="34343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CAMUS &amp; </a:t>
            </a:r>
            <a:r>
              <a:rPr lang="en-US" sz="6000" dirty="0" err="1">
                <a:solidFill>
                  <a:srgbClr val="34343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EchoNet</a:t>
            </a:r>
            <a:r>
              <a:rPr lang="en-US" sz="6000" dirty="0">
                <a:solidFill>
                  <a:srgbClr val="34343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-Dynamic</a:t>
            </a:r>
          </a:p>
          <a:p>
            <a:pPr marL="0" lvl="0" indent="0" algn="l">
              <a:lnSpc>
                <a:spcPts val="7680"/>
              </a:lnSpc>
              <a:spcBef>
                <a:spcPct val="0"/>
              </a:spcBef>
            </a:pPr>
            <a:r>
              <a:rPr lang="en-US" sz="6000" dirty="0">
                <a:solidFill>
                  <a:srgbClr val="34343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Datasets</a:t>
            </a:r>
          </a:p>
        </p:txBody>
      </p:sp>
      <p:sp>
        <p:nvSpPr>
          <p:cNvPr id="22" name="AutoShape 22"/>
          <p:cNvSpPr/>
          <p:nvPr/>
        </p:nvSpPr>
        <p:spPr>
          <a:xfrm>
            <a:off x="-413323" y="3076820"/>
            <a:ext cx="12213701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Freeform 23"/>
          <p:cNvSpPr/>
          <p:nvPr/>
        </p:nvSpPr>
        <p:spPr>
          <a:xfrm rot="-10800000">
            <a:off x="576139" y="2805860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20"/>
                </a:lnTo>
                <a:lnTo>
                  <a:pt x="0" y="5419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16055400" y="755711"/>
            <a:ext cx="1225355" cy="1479841"/>
            <a:chOff x="0" y="0"/>
            <a:chExt cx="1633806" cy="1973121"/>
          </a:xfrm>
        </p:grpSpPr>
        <p:sp>
          <p:nvSpPr>
            <p:cNvPr id="28" name="Freeform 28"/>
            <p:cNvSpPr/>
            <p:nvPr/>
          </p:nvSpPr>
          <p:spPr>
            <a:xfrm rot="-10797629">
              <a:off x="680" y="563"/>
              <a:ext cx="1632447" cy="1971996"/>
            </a:xfrm>
            <a:custGeom>
              <a:avLst/>
              <a:gdLst/>
              <a:ahLst/>
              <a:cxnLst/>
              <a:rect l="l" t="t" r="r" b="b"/>
              <a:pathLst>
                <a:path w="1632447" h="1971996">
                  <a:moveTo>
                    <a:pt x="0" y="0"/>
                  </a:moveTo>
                  <a:lnTo>
                    <a:pt x="1632447" y="0"/>
                  </a:lnTo>
                  <a:lnTo>
                    <a:pt x="1632447" y="1971996"/>
                  </a:lnTo>
                  <a:lnTo>
                    <a:pt x="0" y="1971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76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335097" y="820252"/>
              <a:ext cx="963612" cy="645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49"/>
                </a:lnSpc>
                <a:spcBef>
                  <a:spcPct val="0"/>
                </a:spcBef>
              </a:pPr>
              <a:r>
                <a:rPr lang="en-US" sz="2773" b="1">
                  <a:solidFill>
                    <a:srgbClr val="343432"/>
                  </a:solidFill>
                  <a:latin typeface="The Seasons Bold"/>
                  <a:ea typeface="The Seasons Bold"/>
                  <a:cs typeface="The Seasons Bold"/>
                  <a:sym typeface="The Seasons Bold"/>
                </a:rPr>
                <a:t>2019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13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0">
                <p:cTn id="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E75AC0-1B03-FF47-8307-0B51C7383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16E0CAD-EBB3-190D-63D5-4A79705CCD6B}"/>
              </a:ext>
            </a:extLst>
          </p:cNvPr>
          <p:cNvSpPr/>
          <p:nvPr/>
        </p:nvSpPr>
        <p:spPr>
          <a:xfrm rot="-8100000">
            <a:off x="12087368" y="8493643"/>
            <a:ext cx="13066862" cy="11617628"/>
          </a:xfrm>
          <a:custGeom>
            <a:avLst/>
            <a:gdLst/>
            <a:ahLst/>
            <a:cxnLst/>
            <a:rect l="l" t="t" r="r" b="b"/>
            <a:pathLst>
              <a:path w="13066862" h="11617628">
                <a:moveTo>
                  <a:pt x="0" y="0"/>
                </a:moveTo>
                <a:lnTo>
                  <a:pt x="13066861" y="0"/>
                </a:lnTo>
                <a:lnTo>
                  <a:pt x="13066861" y="11617628"/>
                </a:lnTo>
                <a:lnTo>
                  <a:pt x="0" y="11617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98A7030-B65A-F7E4-A3B7-50B1930F8C3A}"/>
              </a:ext>
            </a:extLst>
          </p:cNvPr>
          <p:cNvSpPr/>
          <p:nvPr/>
        </p:nvSpPr>
        <p:spPr>
          <a:xfrm rot="-8100000">
            <a:off x="12370056" y="8718216"/>
            <a:ext cx="13066862" cy="11617628"/>
          </a:xfrm>
          <a:custGeom>
            <a:avLst/>
            <a:gdLst/>
            <a:ahLst/>
            <a:cxnLst/>
            <a:rect l="l" t="t" r="r" b="b"/>
            <a:pathLst>
              <a:path w="13066862" h="11617628">
                <a:moveTo>
                  <a:pt x="0" y="0"/>
                </a:moveTo>
                <a:lnTo>
                  <a:pt x="13066862" y="0"/>
                </a:lnTo>
                <a:lnTo>
                  <a:pt x="13066862" y="11617628"/>
                </a:lnTo>
                <a:lnTo>
                  <a:pt x="0" y="11617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3F254C60-7508-1AF2-1245-05461E173110}"/>
              </a:ext>
            </a:extLst>
          </p:cNvPr>
          <p:cNvSpPr/>
          <p:nvPr/>
        </p:nvSpPr>
        <p:spPr>
          <a:xfrm flipV="1">
            <a:off x="1939742" y="5961071"/>
            <a:ext cx="14391691" cy="0"/>
          </a:xfrm>
          <a:prstGeom prst="line">
            <a:avLst/>
          </a:prstGeom>
          <a:ln w="38100" cap="flat">
            <a:solidFill>
              <a:srgbClr val="474747">
                <a:alpha val="75686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9210422D-2790-32E2-8D1D-AD530E4E61A0}"/>
              </a:ext>
            </a:extLst>
          </p:cNvPr>
          <p:cNvGrpSpPr/>
          <p:nvPr/>
        </p:nvGrpSpPr>
        <p:grpSpPr>
          <a:xfrm>
            <a:off x="1507129" y="5744765"/>
            <a:ext cx="432613" cy="432613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7FE9E99-CA26-F9AA-E9F8-555B9E208CA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9397D8"/>
              </a:solidFill>
              <a:prstDash val="solid"/>
              <a:miter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6AC23B4-7908-17CC-B0A7-71935AF6867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3FE4D593-3BFD-85DC-17CF-5C503F2606EB}"/>
              </a:ext>
            </a:extLst>
          </p:cNvPr>
          <p:cNvGrpSpPr/>
          <p:nvPr/>
        </p:nvGrpSpPr>
        <p:grpSpPr>
          <a:xfrm>
            <a:off x="6690204" y="5726185"/>
            <a:ext cx="432613" cy="432613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68435FB-AB0C-46C8-780A-E47B3A4C0B9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63B1DB"/>
              </a:solidFill>
              <a:prstDash val="solid"/>
              <a:miter/>
            </a:ln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5EE8737B-5D87-982C-563C-C35755D762B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00917A2F-FD5E-F198-C533-D82A1027A887}"/>
              </a:ext>
            </a:extLst>
          </p:cNvPr>
          <p:cNvGrpSpPr/>
          <p:nvPr/>
        </p:nvGrpSpPr>
        <p:grpSpPr>
          <a:xfrm>
            <a:off x="8383722" y="5744240"/>
            <a:ext cx="432613" cy="432613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4DC3823C-C72C-2235-C3A5-FB8A68B8001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8ED7E8"/>
              </a:solidFill>
              <a:prstDash val="solid"/>
              <a:miter/>
            </a:ln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A9B78D89-7315-A6CA-04D3-5972D09D7C2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CB2DE991-BBA1-4BD4-D310-52AC9DFBADE8}"/>
              </a:ext>
            </a:extLst>
          </p:cNvPr>
          <p:cNvGrpSpPr/>
          <p:nvPr/>
        </p:nvGrpSpPr>
        <p:grpSpPr>
          <a:xfrm>
            <a:off x="11965071" y="5733116"/>
            <a:ext cx="432613" cy="432613"/>
            <a:chOff x="0" y="0"/>
            <a:chExt cx="812800" cy="8128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A46B5579-0772-9324-6D52-10F6C516A92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91DFB1"/>
              </a:solidFill>
              <a:prstDash val="solid"/>
              <a:miter/>
            </a:ln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B12F3FE3-D95E-AD48-48C8-811C780E152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17CD5AE7-4037-FBDC-26C8-72B610A08206}"/>
              </a:ext>
            </a:extLst>
          </p:cNvPr>
          <p:cNvGrpSpPr/>
          <p:nvPr/>
        </p:nvGrpSpPr>
        <p:grpSpPr>
          <a:xfrm>
            <a:off x="16331433" y="5744765"/>
            <a:ext cx="432613" cy="432613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D16460A3-7687-CE57-68F9-4C2E2152C98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F8B27C"/>
              </a:solidFill>
              <a:prstDash val="solid"/>
              <a:miter/>
            </a:ln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AC91600B-F23B-8EBA-9177-428B2F904C5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>
            <a:extLst>
              <a:ext uri="{FF2B5EF4-FFF2-40B4-BE49-F238E27FC236}">
                <a16:creationId xmlns:a16="http://schemas.microsoft.com/office/drawing/2014/main" id="{EB0A8BE6-A737-E158-BAAF-20522AEE1344}"/>
              </a:ext>
            </a:extLst>
          </p:cNvPr>
          <p:cNvSpPr/>
          <p:nvPr/>
        </p:nvSpPr>
        <p:spPr>
          <a:xfrm>
            <a:off x="1028700" y="7009751"/>
            <a:ext cx="3368047" cy="1589697"/>
          </a:xfrm>
          <a:custGeom>
            <a:avLst/>
            <a:gdLst/>
            <a:ahLst/>
            <a:cxnLst/>
            <a:rect l="l" t="t" r="r" b="b"/>
            <a:pathLst>
              <a:path w="3368047" h="1589697">
                <a:moveTo>
                  <a:pt x="0" y="0"/>
                </a:moveTo>
                <a:lnTo>
                  <a:pt x="3368047" y="0"/>
                </a:lnTo>
                <a:lnTo>
                  <a:pt x="3368047" y="1589697"/>
                </a:lnTo>
                <a:lnTo>
                  <a:pt x="0" y="15896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1284" b="-27196"/>
            </a:stretch>
          </a:blipFill>
          <a:ln w="9525" cap="sq">
            <a:solidFill>
              <a:srgbClr val="796147"/>
            </a:solidFill>
            <a:prstDash val="solid"/>
            <a:miter/>
          </a:ln>
        </p:spPr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0E438EB7-33B9-8618-259D-6C686A9FB04A}"/>
              </a:ext>
            </a:extLst>
          </p:cNvPr>
          <p:cNvSpPr/>
          <p:nvPr/>
        </p:nvSpPr>
        <p:spPr>
          <a:xfrm rot="-10797629">
            <a:off x="6294343" y="6361749"/>
            <a:ext cx="1224335" cy="1478997"/>
          </a:xfrm>
          <a:custGeom>
            <a:avLst/>
            <a:gdLst/>
            <a:ahLst/>
            <a:cxnLst/>
            <a:rect l="l" t="t" r="r" b="b"/>
            <a:pathLst>
              <a:path w="1224335" h="1478997">
                <a:moveTo>
                  <a:pt x="0" y="0"/>
                </a:moveTo>
                <a:lnTo>
                  <a:pt x="1224335" y="0"/>
                </a:lnTo>
                <a:lnTo>
                  <a:pt x="1224335" y="1478997"/>
                </a:lnTo>
                <a:lnTo>
                  <a:pt x="0" y="14789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2D280251-2B24-3E86-086D-FA3030C22B38}"/>
              </a:ext>
            </a:extLst>
          </p:cNvPr>
          <p:cNvSpPr/>
          <p:nvPr/>
        </p:nvSpPr>
        <p:spPr>
          <a:xfrm>
            <a:off x="3714798" y="4067222"/>
            <a:ext cx="3368047" cy="816751"/>
          </a:xfrm>
          <a:custGeom>
            <a:avLst/>
            <a:gdLst/>
            <a:ahLst/>
            <a:cxnLst/>
            <a:rect l="l" t="t" r="r" b="b"/>
            <a:pathLst>
              <a:path w="3368047" h="816751">
                <a:moveTo>
                  <a:pt x="0" y="0"/>
                </a:moveTo>
                <a:lnTo>
                  <a:pt x="3368047" y="0"/>
                </a:lnTo>
                <a:lnTo>
                  <a:pt x="3368047" y="816752"/>
                </a:lnTo>
                <a:lnTo>
                  <a:pt x="0" y="8167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9525" cap="sq">
            <a:solidFill>
              <a:srgbClr val="796147"/>
            </a:solidFill>
            <a:prstDash val="solid"/>
            <a:miter/>
          </a:ln>
        </p:spPr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701517E6-981C-CEF7-76D8-CF2262D4A8A3}"/>
              </a:ext>
            </a:extLst>
          </p:cNvPr>
          <p:cNvSpPr/>
          <p:nvPr/>
        </p:nvSpPr>
        <p:spPr>
          <a:xfrm>
            <a:off x="7854861" y="6838503"/>
            <a:ext cx="3368047" cy="816751"/>
          </a:xfrm>
          <a:custGeom>
            <a:avLst/>
            <a:gdLst/>
            <a:ahLst/>
            <a:cxnLst/>
            <a:rect l="l" t="t" r="r" b="b"/>
            <a:pathLst>
              <a:path w="3368047" h="816751">
                <a:moveTo>
                  <a:pt x="0" y="0"/>
                </a:moveTo>
                <a:lnTo>
                  <a:pt x="3368047" y="0"/>
                </a:lnTo>
                <a:lnTo>
                  <a:pt x="3368047" y="816752"/>
                </a:lnTo>
                <a:lnTo>
                  <a:pt x="0" y="8167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9525" cap="sq">
            <a:solidFill>
              <a:srgbClr val="796147"/>
            </a:solidFill>
            <a:prstDash val="solid"/>
            <a:miter/>
          </a:ln>
        </p:spPr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18EEFA82-A5B4-6F57-B335-9FF7074FFDF0}"/>
              </a:ext>
            </a:extLst>
          </p:cNvPr>
          <p:cNvSpPr/>
          <p:nvPr/>
        </p:nvSpPr>
        <p:spPr>
          <a:xfrm>
            <a:off x="10559482" y="3347780"/>
            <a:ext cx="3362939" cy="870160"/>
          </a:xfrm>
          <a:custGeom>
            <a:avLst/>
            <a:gdLst/>
            <a:ahLst/>
            <a:cxnLst/>
            <a:rect l="l" t="t" r="r" b="b"/>
            <a:pathLst>
              <a:path w="3362939" h="870160">
                <a:moveTo>
                  <a:pt x="0" y="0"/>
                </a:moveTo>
                <a:lnTo>
                  <a:pt x="3362938" y="0"/>
                </a:lnTo>
                <a:lnTo>
                  <a:pt x="3362938" y="870160"/>
                </a:lnTo>
                <a:lnTo>
                  <a:pt x="0" y="8701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9525" cap="sq">
            <a:solidFill>
              <a:srgbClr val="796147"/>
            </a:solidFill>
            <a:prstDash val="solid"/>
            <a:miter/>
          </a:ln>
        </p:spPr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F47355C7-E60D-0B12-5BDC-EA9FE0F7A162}"/>
              </a:ext>
            </a:extLst>
          </p:cNvPr>
          <p:cNvSpPr/>
          <p:nvPr/>
        </p:nvSpPr>
        <p:spPr>
          <a:xfrm>
            <a:off x="10559482" y="4278769"/>
            <a:ext cx="3362939" cy="642064"/>
          </a:xfrm>
          <a:custGeom>
            <a:avLst/>
            <a:gdLst/>
            <a:ahLst/>
            <a:cxnLst/>
            <a:rect l="l" t="t" r="r" b="b"/>
            <a:pathLst>
              <a:path w="3362939" h="642064">
                <a:moveTo>
                  <a:pt x="0" y="0"/>
                </a:moveTo>
                <a:lnTo>
                  <a:pt x="3362938" y="0"/>
                </a:lnTo>
                <a:lnTo>
                  <a:pt x="3362938" y="642065"/>
                </a:lnTo>
                <a:lnTo>
                  <a:pt x="0" y="6420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4771" b="-234190"/>
            </a:stretch>
          </a:blipFill>
          <a:ln w="9525" cap="sq">
            <a:solidFill>
              <a:srgbClr val="796147"/>
            </a:solidFill>
            <a:prstDash val="solid"/>
            <a:miter/>
          </a:ln>
        </p:spPr>
      </p:sp>
      <p:grpSp>
        <p:nvGrpSpPr>
          <p:cNvPr id="26" name="Group 26">
            <a:extLst>
              <a:ext uri="{FF2B5EF4-FFF2-40B4-BE49-F238E27FC236}">
                <a16:creationId xmlns:a16="http://schemas.microsoft.com/office/drawing/2014/main" id="{AC2C567F-2DC5-D1B6-2050-1848DB545A0C}"/>
              </a:ext>
            </a:extLst>
          </p:cNvPr>
          <p:cNvGrpSpPr/>
          <p:nvPr/>
        </p:nvGrpSpPr>
        <p:grpSpPr>
          <a:xfrm>
            <a:off x="15935062" y="4135274"/>
            <a:ext cx="1279725" cy="1479841"/>
            <a:chOff x="0" y="0"/>
            <a:chExt cx="1633806" cy="1973121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658E0256-8FA4-CC2E-FA2D-51DC84A4C72D}"/>
                </a:ext>
              </a:extLst>
            </p:cNvPr>
            <p:cNvSpPr/>
            <p:nvPr/>
          </p:nvSpPr>
          <p:spPr>
            <a:xfrm rot="-10797629" flipV="1">
              <a:off x="680" y="563"/>
              <a:ext cx="1632447" cy="1971996"/>
            </a:xfrm>
            <a:custGeom>
              <a:avLst/>
              <a:gdLst/>
              <a:ahLst/>
              <a:cxnLst/>
              <a:rect l="l" t="t" r="r" b="b"/>
              <a:pathLst>
                <a:path w="1632447" h="1971996">
                  <a:moveTo>
                    <a:pt x="0" y="1971996"/>
                  </a:moveTo>
                  <a:lnTo>
                    <a:pt x="1632447" y="1971996"/>
                  </a:lnTo>
                  <a:lnTo>
                    <a:pt x="1632447" y="0"/>
                  </a:lnTo>
                  <a:lnTo>
                    <a:pt x="0" y="0"/>
                  </a:lnTo>
                  <a:lnTo>
                    <a:pt x="0" y="1971996"/>
                  </a:lnTo>
                  <a:close/>
                </a:path>
              </a:pathLst>
            </a:custGeom>
            <a:blipFill>
              <a:blip r:embed="rId10">
                <a:alphaModFix amt="76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77F47F3C-595D-7E37-40D9-5B41986B3F0B}"/>
                </a:ext>
              </a:extLst>
            </p:cNvPr>
            <p:cNvSpPr txBox="1"/>
            <p:nvPr/>
          </p:nvSpPr>
          <p:spPr>
            <a:xfrm>
              <a:off x="119514" y="553663"/>
              <a:ext cx="1394778" cy="5622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37"/>
                </a:lnSpc>
                <a:spcBef>
                  <a:spcPct val="0"/>
                </a:spcBef>
              </a:pPr>
              <a:r>
                <a:rPr lang="en-US" sz="2373" b="1" dirty="0">
                  <a:solidFill>
                    <a:srgbClr val="343432"/>
                  </a:solidFill>
                  <a:latin typeface="The Seasons Bold"/>
                  <a:ea typeface="The Seasons Bold"/>
                  <a:cs typeface="The Seasons Bold"/>
                  <a:sym typeface="The Seasons Bold"/>
                </a:rPr>
                <a:t>Present</a:t>
              </a:r>
            </a:p>
          </p:txBody>
        </p:sp>
      </p:grpSp>
      <p:sp>
        <p:nvSpPr>
          <p:cNvPr id="29" name="TextBox 29">
            <a:extLst>
              <a:ext uri="{FF2B5EF4-FFF2-40B4-BE49-F238E27FC236}">
                <a16:creationId xmlns:a16="http://schemas.microsoft.com/office/drawing/2014/main" id="{BEF471CB-02B4-56E9-90DF-0A3EA7F20C38}"/>
              </a:ext>
            </a:extLst>
          </p:cNvPr>
          <p:cNvSpPr txBox="1"/>
          <p:nvPr/>
        </p:nvSpPr>
        <p:spPr>
          <a:xfrm>
            <a:off x="1028700" y="889130"/>
            <a:ext cx="15138012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spc="3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History of Automation of </a:t>
            </a:r>
          </a:p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spc="3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Echocardiography Analysis</a:t>
            </a:r>
          </a:p>
        </p:txBody>
      </p:sp>
      <p:sp>
        <p:nvSpPr>
          <p:cNvPr id="30" name="AutoShape 30">
            <a:extLst>
              <a:ext uri="{FF2B5EF4-FFF2-40B4-BE49-F238E27FC236}">
                <a16:creationId xmlns:a16="http://schemas.microsoft.com/office/drawing/2014/main" id="{1A1CEDBD-9E0C-1710-257C-3769AA7868BA}"/>
              </a:ext>
            </a:extLst>
          </p:cNvPr>
          <p:cNvSpPr/>
          <p:nvPr/>
        </p:nvSpPr>
        <p:spPr>
          <a:xfrm flipV="1">
            <a:off x="856624" y="0"/>
            <a:ext cx="0" cy="1057275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>
            <a:extLst>
              <a:ext uri="{FF2B5EF4-FFF2-40B4-BE49-F238E27FC236}">
                <a16:creationId xmlns:a16="http://schemas.microsoft.com/office/drawing/2014/main" id="{F745AC8E-418C-6D72-E6DE-51191F637ED3}"/>
              </a:ext>
            </a:extLst>
          </p:cNvPr>
          <p:cNvSpPr/>
          <p:nvPr/>
        </p:nvSpPr>
        <p:spPr>
          <a:xfrm>
            <a:off x="-413323" y="3076820"/>
            <a:ext cx="12213701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E24C44F7-8241-62B2-434B-65F7AE8A1590}"/>
              </a:ext>
            </a:extLst>
          </p:cNvPr>
          <p:cNvSpPr/>
          <p:nvPr/>
        </p:nvSpPr>
        <p:spPr>
          <a:xfrm rot="-10800000">
            <a:off x="576139" y="2805860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20"/>
                </a:lnTo>
                <a:lnTo>
                  <a:pt x="0" y="5419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83A9053F-E3FE-C08F-861C-02B772984015}"/>
              </a:ext>
            </a:extLst>
          </p:cNvPr>
          <p:cNvGrpSpPr/>
          <p:nvPr/>
        </p:nvGrpSpPr>
        <p:grpSpPr>
          <a:xfrm>
            <a:off x="13120227" y="6906480"/>
            <a:ext cx="4485486" cy="831124"/>
            <a:chOff x="0" y="0"/>
            <a:chExt cx="5980648" cy="1108166"/>
          </a:xfrm>
        </p:grpSpPr>
        <p:grpSp>
          <p:nvGrpSpPr>
            <p:cNvPr id="34" name="Group 34">
              <a:extLst>
                <a:ext uri="{FF2B5EF4-FFF2-40B4-BE49-F238E27FC236}">
                  <a16:creationId xmlns:a16="http://schemas.microsoft.com/office/drawing/2014/main" id="{A8CF0176-D395-2CFA-AC78-1B56103298BC}"/>
                </a:ext>
              </a:extLst>
            </p:cNvPr>
            <p:cNvGrpSpPr/>
            <p:nvPr/>
          </p:nvGrpSpPr>
          <p:grpSpPr>
            <a:xfrm>
              <a:off x="0" y="0"/>
              <a:ext cx="5980648" cy="1108166"/>
              <a:chOff x="0" y="0"/>
              <a:chExt cx="1181363" cy="218897"/>
            </a:xfrm>
          </p:grpSpPr>
          <p:sp>
            <p:nvSpPr>
              <p:cNvPr id="35" name="Freeform 35">
                <a:extLst>
                  <a:ext uri="{FF2B5EF4-FFF2-40B4-BE49-F238E27FC236}">
                    <a16:creationId xmlns:a16="http://schemas.microsoft.com/office/drawing/2014/main" id="{77078F8D-F8EB-F4FF-AA86-2302C7B45374}"/>
                  </a:ext>
                </a:extLst>
              </p:cNvPr>
              <p:cNvSpPr/>
              <p:nvPr/>
            </p:nvSpPr>
            <p:spPr>
              <a:xfrm>
                <a:off x="0" y="0"/>
                <a:ext cx="1181363" cy="218897"/>
              </a:xfrm>
              <a:custGeom>
                <a:avLst/>
                <a:gdLst/>
                <a:ahLst/>
                <a:cxnLst/>
                <a:rect l="l" t="t" r="r" b="b"/>
                <a:pathLst>
                  <a:path w="1181363" h="218897">
                    <a:moveTo>
                      <a:pt x="0" y="0"/>
                    </a:moveTo>
                    <a:lnTo>
                      <a:pt x="1181363" y="0"/>
                    </a:lnTo>
                    <a:lnTo>
                      <a:pt x="1181363" y="218897"/>
                    </a:lnTo>
                    <a:lnTo>
                      <a:pt x="0" y="21889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sq">
                <a:solidFill>
                  <a:srgbClr val="796147"/>
                </a:solidFill>
                <a:prstDash val="solid"/>
                <a:miter/>
              </a:ln>
            </p:spPr>
          </p:sp>
          <p:sp>
            <p:nvSpPr>
              <p:cNvPr id="36" name="TextBox 36">
                <a:extLst>
                  <a:ext uri="{FF2B5EF4-FFF2-40B4-BE49-F238E27FC236}">
                    <a16:creationId xmlns:a16="http://schemas.microsoft.com/office/drawing/2014/main" id="{7785AD6C-2C7F-4384-D037-97E4111DBC3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181363" cy="2569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70540F8F-3096-771A-F6C8-EC2285C4689A}"/>
                </a:ext>
              </a:extLst>
            </p:cNvPr>
            <p:cNvSpPr/>
            <p:nvPr/>
          </p:nvSpPr>
          <p:spPr>
            <a:xfrm>
              <a:off x="12700" y="38945"/>
              <a:ext cx="5955248" cy="725154"/>
            </a:xfrm>
            <a:custGeom>
              <a:avLst/>
              <a:gdLst/>
              <a:ahLst/>
              <a:cxnLst/>
              <a:rect l="l" t="t" r="r" b="b"/>
              <a:pathLst>
                <a:path w="5955248" h="725154">
                  <a:moveTo>
                    <a:pt x="0" y="0"/>
                  </a:moveTo>
                  <a:lnTo>
                    <a:pt x="5955248" y="0"/>
                  </a:lnTo>
                  <a:lnTo>
                    <a:pt x="5955248" y="725154"/>
                  </a:lnTo>
                  <a:lnTo>
                    <a:pt x="0" y="725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r="-426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9766BC58-C4CA-84D9-B61A-D69B89EAA50F}"/>
                </a:ext>
              </a:extLst>
            </p:cNvPr>
            <p:cNvSpPr/>
            <p:nvPr/>
          </p:nvSpPr>
          <p:spPr>
            <a:xfrm>
              <a:off x="5425268" y="515359"/>
              <a:ext cx="542681" cy="580107"/>
            </a:xfrm>
            <a:custGeom>
              <a:avLst/>
              <a:gdLst/>
              <a:ahLst/>
              <a:cxnLst/>
              <a:rect l="l" t="t" r="r" b="b"/>
              <a:pathLst>
                <a:path w="542681" h="580107">
                  <a:moveTo>
                    <a:pt x="0" y="0"/>
                  </a:moveTo>
                  <a:lnTo>
                    <a:pt x="542680" y="0"/>
                  </a:lnTo>
                  <a:lnTo>
                    <a:pt x="542680" y="580107"/>
                  </a:lnTo>
                  <a:lnTo>
                    <a:pt x="0" y="5801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39" name="TextBox 39">
            <a:extLst>
              <a:ext uri="{FF2B5EF4-FFF2-40B4-BE49-F238E27FC236}">
                <a16:creationId xmlns:a16="http://schemas.microsoft.com/office/drawing/2014/main" id="{1F7F7CD6-75D6-5AAB-ED9E-2D4AACA69064}"/>
              </a:ext>
            </a:extLst>
          </p:cNvPr>
          <p:cNvSpPr txBox="1"/>
          <p:nvPr/>
        </p:nvSpPr>
        <p:spPr>
          <a:xfrm>
            <a:off x="1046611" y="6343472"/>
            <a:ext cx="2287188" cy="563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69"/>
              </a:lnSpc>
              <a:spcBef>
                <a:spcPct val="0"/>
              </a:spcBef>
            </a:pPr>
            <a:r>
              <a:rPr lang="en-US" sz="1773" b="1">
                <a:solidFill>
                  <a:srgbClr val="343432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Early Integration of Machine Learning</a:t>
            </a: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EBD2A720-C674-C5B3-366B-AFF943D3F528}"/>
              </a:ext>
            </a:extLst>
          </p:cNvPr>
          <p:cNvSpPr txBox="1"/>
          <p:nvPr/>
        </p:nvSpPr>
        <p:spPr>
          <a:xfrm>
            <a:off x="4913924" y="4988749"/>
            <a:ext cx="2121296" cy="563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69"/>
              </a:lnSpc>
              <a:spcBef>
                <a:spcPct val="0"/>
              </a:spcBef>
            </a:pPr>
            <a:r>
              <a:rPr lang="en-US" sz="1773" b="1">
                <a:solidFill>
                  <a:srgbClr val="343432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Early Application of Deep Learning</a:t>
            </a:r>
          </a:p>
        </p:txBody>
      </p:sp>
      <p:sp>
        <p:nvSpPr>
          <p:cNvPr id="41" name="TextBox 41">
            <a:extLst>
              <a:ext uri="{FF2B5EF4-FFF2-40B4-BE49-F238E27FC236}">
                <a16:creationId xmlns:a16="http://schemas.microsoft.com/office/drawing/2014/main" id="{BD6D289F-01B9-F3C1-1DB7-9265B93407AE}"/>
              </a:ext>
            </a:extLst>
          </p:cNvPr>
          <p:cNvSpPr txBox="1"/>
          <p:nvPr/>
        </p:nvSpPr>
        <p:spPr>
          <a:xfrm>
            <a:off x="7854861" y="6316489"/>
            <a:ext cx="1833205" cy="277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69"/>
              </a:lnSpc>
              <a:spcBef>
                <a:spcPct val="0"/>
              </a:spcBef>
            </a:pPr>
            <a:r>
              <a:rPr lang="en-US" sz="1773" b="1">
                <a:solidFill>
                  <a:srgbClr val="343432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CETUS Challenge</a:t>
            </a:r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9BE07991-DAB1-56FA-8AD9-BD0E4BE9E12A}"/>
              </a:ext>
            </a:extLst>
          </p:cNvPr>
          <p:cNvSpPr txBox="1"/>
          <p:nvPr/>
        </p:nvSpPr>
        <p:spPr>
          <a:xfrm>
            <a:off x="11817136" y="4987509"/>
            <a:ext cx="2105284" cy="563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69"/>
              </a:lnSpc>
              <a:spcBef>
                <a:spcPct val="0"/>
              </a:spcBef>
            </a:pPr>
            <a:r>
              <a:rPr lang="en-US" sz="1773" b="1">
                <a:solidFill>
                  <a:srgbClr val="343432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CAMUS &amp; EchoNet-Dynamic Datasets</a:t>
            </a:r>
          </a:p>
        </p:txBody>
      </p:sp>
      <p:sp>
        <p:nvSpPr>
          <p:cNvPr id="43" name="TextBox 43">
            <a:extLst>
              <a:ext uri="{FF2B5EF4-FFF2-40B4-BE49-F238E27FC236}">
                <a16:creationId xmlns:a16="http://schemas.microsoft.com/office/drawing/2014/main" id="{A3EC8D64-8BE9-106F-2546-584239BAC54B}"/>
              </a:ext>
            </a:extLst>
          </p:cNvPr>
          <p:cNvSpPr txBox="1"/>
          <p:nvPr/>
        </p:nvSpPr>
        <p:spPr>
          <a:xfrm>
            <a:off x="15362970" y="6365118"/>
            <a:ext cx="1797446" cy="277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69"/>
              </a:lnSpc>
              <a:spcBef>
                <a:spcPct val="0"/>
              </a:spcBef>
            </a:pPr>
            <a:r>
              <a:rPr lang="en-US" sz="1773" b="1">
                <a:solidFill>
                  <a:srgbClr val="343432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Open Challenges</a:t>
            </a:r>
          </a:p>
        </p:txBody>
      </p:sp>
      <p:sp>
        <p:nvSpPr>
          <p:cNvPr id="44" name="Freeform 44">
            <a:extLst>
              <a:ext uri="{FF2B5EF4-FFF2-40B4-BE49-F238E27FC236}">
                <a16:creationId xmlns:a16="http://schemas.microsoft.com/office/drawing/2014/main" id="{7F60BD49-5E3E-D6C6-AE30-98FB77AE1A7D}"/>
              </a:ext>
            </a:extLst>
          </p:cNvPr>
          <p:cNvSpPr/>
          <p:nvPr/>
        </p:nvSpPr>
        <p:spPr>
          <a:xfrm>
            <a:off x="1082751" y="4067222"/>
            <a:ext cx="1281368" cy="1547893"/>
          </a:xfrm>
          <a:custGeom>
            <a:avLst/>
            <a:gdLst/>
            <a:ahLst/>
            <a:cxnLst/>
            <a:rect l="l" t="t" r="r" b="b"/>
            <a:pathLst>
              <a:path w="1281368" h="1547893">
                <a:moveTo>
                  <a:pt x="0" y="0"/>
                </a:moveTo>
                <a:lnTo>
                  <a:pt x="1281369" y="0"/>
                </a:lnTo>
                <a:lnTo>
                  <a:pt x="1281369" y="1547893"/>
                </a:lnTo>
                <a:lnTo>
                  <a:pt x="0" y="154789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76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5" name="TextBox 45">
            <a:extLst>
              <a:ext uri="{FF2B5EF4-FFF2-40B4-BE49-F238E27FC236}">
                <a16:creationId xmlns:a16="http://schemas.microsoft.com/office/drawing/2014/main" id="{58A2B1FC-6F3A-49BA-732A-4F011CF6833A}"/>
              </a:ext>
            </a:extLst>
          </p:cNvPr>
          <p:cNvSpPr txBox="1"/>
          <p:nvPr/>
        </p:nvSpPr>
        <p:spPr>
          <a:xfrm>
            <a:off x="1389267" y="4475597"/>
            <a:ext cx="649718" cy="4077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549"/>
              </a:lnSpc>
              <a:spcBef>
                <a:spcPct val="0"/>
              </a:spcBef>
            </a:pPr>
            <a:r>
              <a:rPr lang="en-US" sz="2773" b="1" dirty="0">
                <a:solidFill>
                  <a:srgbClr val="34343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1978</a:t>
            </a:r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6E08A858-B851-0AED-91B6-30C3DB486526}"/>
              </a:ext>
            </a:extLst>
          </p:cNvPr>
          <p:cNvSpPr txBox="1"/>
          <p:nvPr/>
        </p:nvSpPr>
        <p:spPr>
          <a:xfrm>
            <a:off x="6550573" y="6920898"/>
            <a:ext cx="711875" cy="50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49"/>
              </a:lnSpc>
              <a:spcBef>
                <a:spcPct val="0"/>
              </a:spcBef>
            </a:pPr>
            <a:r>
              <a:rPr lang="en-US" sz="2773" b="1">
                <a:solidFill>
                  <a:srgbClr val="34343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2012</a:t>
            </a:r>
          </a:p>
        </p:txBody>
      </p:sp>
      <p:grpSp>
        <p:nvGrpSpPr>
          <p:cNvPr id="47" name="Group 47">
            <a:extLst>
              <a:ext uri="{FF2B5EF4-FFF2-40B4-BE49-F238E27FC236}">
                <a16:creationId xmlns:a16="http://schemas.microsoft.com/office/drawing/2014/main" id="{4398AA37-BB97-5CA7-370B-439811789A42}"/>
              </a:ext>
            </a:extLst>
          </p:cNvPr>
          <p:cNvGrpSpPr/>
          <p:nvPr/>
        </p:nvGrpSpPr>
        <p:grpSpPr>
          <a:xfrm>
            <a:off x="7987512" y="4067222"/>
            <a:ext cx="1225034" cy="1479841"/>
            <a:chOff x="0" y="0"/>
            <a:chExt cx="1633379" cy="1973121"/>
          </a:xfrm>
        </p:grpSpPr>
        <p:sp>
          <p:nvSpPr>
            <p:cNvPr id="48" name="Freeform 48">
              <a:extLst>
                <a:ext uri="{FF2B5EF4-FFF2-40B4-BE49-F238E27FC236}">
                  <a16:creationId xmlns:a16="http://schemas.microsoft.com/office/drawing/2014/main" id="{9C0A7E84-6E4B-DF61-CFE1-038F8676C4E4}"/>
                </a:ext>
              </a:extLst>
            </p:cNvPr>
            <p:cNvSpPr/>
            <p:nvPr/>
          </p:nvSpPr>
          <p:spPr>
            <a:xfrm>
              <a:off x="0" y="0"/>
              <a:ext cx="1633379" cy="1973121"/>
            </a:xfrm>
            <a:custGeom>
              <a:avLst/>
              <a:gdLst/>
              <a:ahLst/>
              <a:cxnLst/>
              <a:rect l="l" t="t" r="r" b="b"/>
              <a:pathLst>
                <a:path w="1633379" h="1973121">
                  <a:moveTo>
                    <a:pt x="0" y="0"/>
                  </a:moveTo>
                  <a:lnTo>
                    <a:pt x="1633379" y="0"/>
                  </a:lnTo>
                  <a:lnTo>
                    <a:pt x="1633379" y="1973121"/>
                  </a:lnTo>
                  <a:lnTo>
                    <a:pt x="0" y="1973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76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49" name="TextBox 49">
              <a:extLst>
                <a:ext uri="{FF2B5EF4-FFF2-40B4-BE49-F238E27FC236}">
                  <a16:creationId xmlns:a16="http://schemas.microsoft.com/office/drawing/2014/main" id="{546ACF05-B0BE-E5E8-4DF2-7E2E05D654C6}"/>
                </a:ext>
              </a:extLst>
            </p:cNvPr>
            <p:cNvSpPr txBox="1"/>
            <p:nvPr/>
          </p:nvSpPr>
          <p:spPr>
            <a:xfrm>
              <a:off x="251300" y="520044"/>
              <a:ext cx="1124583" cy="5436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549"/>
                </a:lnSpc>
                <a:spcBef>
                  <a:spcPct val="0"/>
                </a:spcBef>
              </a:pPr>
              <a:r>
                <a:rPr lang="en-US" sz="2773" b="1" dirty="0">
                  <a:solidFill>
                    <a:srgbClr val="343432"/>
                  </a:solidFill>
                  <a:latin typeface="The Seasons Bold"/>
                  <a:ea typeface="The Seasons Bold"/>
                  <a:cs typeface="The Seasons Bold"/>
                  <a:sym typeface="The Seasons Bold"/>
                </a:rPr>
                <a:t>2014</a:t>
              </a:r>
            </a:p>
          </p:txBody>
        </p:sp>
      </p:grpSp>
      <p:grpSp>
        <p:nvGrpSpPr>
          <p:cNvPr id="50" name="Group 50">
            <a:extLst>
              <a:ext uri="{FF2B5EF4-FFF2-40B4-BE49-F238E27FC236}">
                <a16:creationId xmlns:a16="http://schemas.microsoft.com/office/drawing/2014/main" id="{0EC6FE76-D667-2722-7FA5-CFD7A741FC30}"/>
              </a:ext>
            </a:extLst>
          </p:cNvPr>
          <p:cNvGrpSpPr/>
          <p:nvPr/>
        </p:nvGrpSpPr>
        <p:grpSpPr>
          <a:xfrm>
            <a:off x="11568700" y="6324759"/>
            <a:ext cx="1225355" cy="1479841"/>
            <a:chOff x="0" y="0"/>
            <a:chExt cx="1633806" cy="1973121"/>
          </a:xfrm>
        </p:grpSpPr>
        <p:sp>
          <p:nvSpPr>
            <p:cNvPr id="51" name="Freeform 51">
              <a:extLst>
                <a:ext uri="{FF2B5EF4-FFF2-40B4-BE49-F238E27FC236}">
                  <a16:creationId xmlns:a16="http://schemas.microsoft.com/office/drawing/2014/main" id="{D7093CE3-D05D-489D-FF45-550C0937EC7D}"/>
                </a:ext>
              </a:extLst>
            </p:cNvPr>
            <p:cNvSpPr/>
            <p:nvPr/>
          </p:nvSpPr>
          <p:spPr>
            <a:xfrm rot="-10797629">
              <a:off x="680" y="563"/>
              <a:ext cx="1632447" cy="1971996"/>
            </a:xfrm>
            <a:custGeom>
              <a:avLst/>
              <a:gdLst/>
              <a:ahLst/>
              <a:cxnLst/>
              <a:rect l="l" t="t" r="r" b="b"/>
              <a:pathLst>
                <a:path w="1632447" h="1971996">
                  <a:moveTo>
                    <a:pt x="0" y="0"/>
                  </a:moveTo>
                  <a:lnTo>
                    <a:pt x="1632447" y="0"/>
                  </a:lnTo>
                  <a:lnTo>
                    <a:pt x="1632447" y="1971996"/>
                  </a:lnTo>
                  <a:lnTo>
                    <a:pt x="0" y="1971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alphaModFix amt="76000"/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2" name="TextBox 52">
              <a:extLst>
                <a:ext uri="{FF2B5EF4-FFF2-40B4-BE49-F238E27FC236}">
                  <a16:creationId xmlns:a16="http://schemas.microsoft.com/office/drawing/2014/main" id="{617E2F9E-69D6-0B6F-4E00-24C094454042}"/>
                </a:ext>
              </a:extLst>
            </p:cNvPr>
            <p:cNvSpPr txBox="1"/>
            <p:nvPr/>
          </p:nvSpPr>
          <p:spPr>
            <a:xfrm>
              <a:off x="335097" y="820252"/>
              <a:ext cx="963612" cy="645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49"/>
                </a:lnSpc>
                <a:spcBef>
                  <a:spcPct val="0"/>
                </a:spcBef>
              </a:pPr>
              <a:r>
                <a:rPr lang="en-US" sz="2773" b="1">
                  <a:solidFill>
                    <a:srgbClr val="343432"/>
                  </a:solidFill>
                  <a:latin typeface="The Seasons Bold"/>
                  <a:ea typeface="The Seasons Bold"/>
                  <a:cs typeface="The Seasons Bold"/>
                  <a:sym typeface="The Seasons Bold"/>
                </a:rPr>
                <a:t>2019</a:t>
              </a:r>
            </a:p>
          </p:txBody>
        </p:sp>
      </p:grpSp>
      <p:grpSp>
        <p:nvGrpSpPr>
          <p:cNvPr id="53" name="Group 53">
            <a:extLst>
              <a:ext uri="{FF2B5EF4-FFF2-40B4-BE49-F238E27FC236}">
                <a16:creationId xmlns:a16="http://schemas.microsoft.com/office/drawing/2014/main" id="{D821C4AD-70EA-CB2C-5AE3-0B770F6B01E2}"/>
              </a:ext>
            </a:extLst>
          </p:cNvPr>
          <p:cNvGrpSpPr/>
          <p:nvPr/>
        </p:nvGrpSpPr>
        <p:grpSpPr>
          <a:xfrm>
            <a:off x="15866279" y="549932"/>
            <a:ext cx="1393021" cy="1491921"/>
            <a:chOff x="0" y="0"/>
            <a:chExt cx="1857361" cy="1989228"/>
          </a:xfrm>
        </p:grpSpPr>
        <p:sp>
          <p:nvSpPr>
            <p:cNvPr id="54" name="Freeform 54">
              <a:extLst>
                <a:ext uri="{FF2B5EF4-FFF2-40B4-BE49-F238E27FC236}">
                  <a16:creationId xmlns:a16="http://schemas.microsoft.com/office/drawing/2014/main" id="{3A6DC16E-6143-29DB-E431-089C690D8FC7}"/>
                </a:ext>
              </a:extLst>
            </p:cNvPr>
            <p:cNvSpPr/>
            <p:nvPr/>
          </p:nvSpPr>
          <p:spPr>
            <a:xfrm>
              <a:off x="371472" y="0"/>
              <a:ext cx="1485889" cy="1485889"/>
            </a:xfrm>
            <a:custGeom>
              <a:avLst/>
              <a:gdLst/>
              <a:ahLst/>
              <a:cxnLst/>
              <a:rect l="l" t="t" r="r" b="b"/>
              <a:pathLst>
                <a:path w="1485889" h="1485889">
                  <a:moveTo>
                    <a:pt x="0" y="0"/>
                  </a:moveTo>
                  <a:lnTo>
                    <a:pt x="1485889" y="0"/>
                  </a:lnTo>
                  <a:lnTo>
                    <a:pt x="1485889" y="1485889"/>
                  </a:lnTo>
                  <a:lnTo>
                    <a:pt x="0" y="1485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5" name="Freeform 55">
              <a:extLst>
                <a:ext uri="{FF2B5EF4-FFF2-40B4-BE49-F238E27FC236}">
                  <a16:creationId xmlns:a16="http://schemas.microsoft.com/office/drawing/2014/main" id="{E7109E29-D01E-E25D-010E-D5AA269EFA4B}"/>
                </a:ext>
              </a:extLst>
            </p:cNvPr>
            <p:cNvSpPr/>
            <p:nvPr/>
          </p:nvSpPr>
          <p:spPr>
            <a:xfrm>
              <a:off x="0" y="1246284"/>
              <a:ext cx="742944" cy="742944"/>
            </a:xfrm>
            <a:custGeom>
              <a:avLst/>
              <a:gdLst/>
              <a:ahLst/>
              <a:cxnLst/>
              <a:rect l="l" t="t" r="r" b="b"/>
              <a:pathLst>
                <a:path w="742944" h="742944">
                  <a:moveTo>
                    <a:pt x="0" y="0"/>
                  </a:moveTo>
                  <a:lnTo>
                    <a:pt x="742944" y="0"/>
                  </a:lnTo>
                  <a:lnTo>
                    <a:pt x="742944" y="742944"/>
                  </a:lnTo>
                  <a:lnTo>
                    <a:pt x="0" y="742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6" name="TextBox 56">
            <a:extLst>
              <a:ext uri="{FF2B5EF4-FFF2-40B4-BE49-F238E27FC236}">
                <a16:creationId xmlns:a16="http://schemas.microsoft.com/office/drawing/2014/main" id="{8F54952A-D1FF-D221-0BBA-0B6A3DC0C60B}"/>
              </a:ext>
            </a:extLst>
          </p:cNvPr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164409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100000">
            <a:off x="12087368" y="8493643"/>
            <a:ext cx="13066862" cy="11617628"/>
          </a:xfrm>
          <a:custGeom>
            <a:avLst/>
            <a:gdLst/>
            <a:ahLst/>
            <a:cxnLst/>
            <a:rect l="l" t="t" r="r" b="b"/>
            <a:pathLst>
              <a:path w="13066862" h="11617628">
                <a:moveTo>
                  <a:pt x="0" y="0"/>
                </a:moveTo>
                <a:lnTo>
                  <a:pt x="13066861" y="0"/>
                </a:lnTo>
                <a:lnTo>
                  <a:pt x="13066861" y="11617628"/>
                </a:lnTo>
                <a:lnTo>
                  <a:pt x="0" y="11617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8100000">
            <a:off x="12370056" y="8718216"/>
            <a:ext cx="13066862" cy="11617628"/>
          </a:xfrm>
          <a:custGeom>
            <a:avLst/>
            <a:gdLst/>
            <a:ahLst/>
            <a:cxnLst/>
            <a:rect l="l" t="t" r="r" b="b"/>
            <a:pathLst>
              <a:path w="13066862" h="11617628">
                <a:moveTo>
                  <a:pt x="0" y="0"/>
                </a:moveTo>
                <a:lnTo>
                  <a:pt x="13066862" y="0"/>
                </a:lnTo>
                <a:lnTo>
                  <a:pt x="13066862" y="11617628"/>
                </a:lnTo>
                <a:lnTo>
                  <a:pt x="0" y="11617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996434" y="-2146262"/>
            <a:ext cx="10295133" cy="12433262"/>
            <a:chOff x="0" y="0"/>
            <a:chExt cx="13726843" cy="16577683"/>
          </a:xfrm>
        </p:grpSpPr>
        <p:sp>
          <p:nvSpPr>
            <p:cNvPr id="5" name="Freeform 5"/>
            <p:cNvSpPr/>
            <p:nvPr/>
          </p:nvSpPr>
          <p:spPr>
            <a:xfrm rot="-10797629">
              <a:off x="5711" y="4727"/>
              <a:ext cx="13715422" cy="16568230"/>
            </a:xfrm>
            <a:custGeom>
              <a:avLst/>
              <a:gdLst/>
              <a:ahLst/>
              <a:cxnLst/>
              <a:rect l="l" t="t" r="r" b="b"/>
              <a:pathLst>
                <a:path w="13715422" h="16568230">
                  <a:moveTo>
                    <a:pt x="0" y="0"/>
                  </a:moveTo>
                  <a:lnTo>
                    <a:pt x="13715422" y="0"/>
                  </a:lnTo>
                  <a:lnTo>
                    <a:pt x="13715422" y="16568229"/>
                  </a:lnTo>
                  <a:lnTo>
                    <a:pt x="0" y="16568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1004131" y="7461503"/>
              <a:ext cx="11718581" cy="4626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522"/>
                </a:lnSpc>
                <a:spcBef>
                  <a:spcPct val="0"/>
                </a:spcBef>
              </a:pPr>
              <a:r>
                <a:rPr lang="en-US" sz="19939" b="1">
                  <a:solidFill>
                    <a:srgbClr val="343432">
                      <a:alpha val="0"/>
                    </a:srgbClr>
                  </a:solidFill>
                  <a:latin typeface="The Seasons Bold"/>
                  <a:ea typeface="The Seasons Bold"/>
                  <a:cs typeface="The Seasons Bold"/>
                  <a:sym typeface="The Seasons Bold"/>
                </a:rPr>
                <a:t>Present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3493794" y="2404107"/>
            <a:ext cx="11300413" cy="6647136"/>
          </a:xfrm>
          <a:custGeom>
            <a:avLst/>
            <a:gdLst/>
            <a:ahLst/>
            <a:cxnLst/>
            <a:rect l="l" t="t" r="r" b="b"/>
            <a:pathLst>
              <a:path w="11300413" h="6647136">
                <a:moveTo>
                  <a:pt x="0" y="0"/>
                </a:moveTo>
                <a:lnTo>
                  <a:pt x="11300412" y="0"/>
                </a:lnTo>
                <a:lnTo>
                  <a:pt x="11300412" y="6647137"/>
                </a:lnTo>
                <a:lnTo>
                  <a:pt x="0" y="66471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8165" b="-60551"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-403798" y="2060705"/>
            <a:ext cx="12213701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856624" y="0"/>
            <a:ext cx="0" cy="1057275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 rot="-10800000">
            <a:off x="585664" y="1789745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20"/>
                </a:lnTo>
                <a:lnTo>
                  <a:pt x="0" y="5419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9144000" y="2334616"/>
            <a:ext cx="2654614" cy="3075496"/>
            <a:chOff x="0" y="0"/>
            <a:chExt cx="699157" cy="81000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9157" cy="810007"/>
            </a:xfrm>
            <a:custGeom>
              <a:avLst/>
              <a:gdLst/>
              <a:ahLst/>
              <a:cxnLst/>
              <a:rect l="l" t="t" r="r" b="b"/>
              <a:pathLst>
                <a:path w="699157" h="810007">
                  <a:moveTo>
                    <a:pt x="0" y="0"/>
                  </a:moveTo>
                  <a:lnTo>
                    <a:pt x="699157" y="0"/>
                  </a:lnTo>
                  <a:lnTo>
                    <a:pt x="699157" y="810007"/>
                  </a:lnTo>
                  <a:lnTo>
                    <a:pt x="0" y="810007"/>
                  </a:lnTo>
                  <a:close/>
                </a:path>
              </a:pathLst>
            </a:custGeom>
            <a:solidFill>
              <a:srgbClr val="F5F5EF">
                <a:alpha val="69804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699157" cy="8481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500675" y="2652179"/>
            <a:ext cx="2654614" cy="3323568"/>
            <a:chOff x="0" y="0"/>
            <a:chExt cx="699157" cy="87534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99157" cy="875343"/>
            </a:xfrm>
            <a:custGeom>
              <a:avLst/>
              <a:gdLst/>
              <a:ahLst/>
              <a:cxnLst/>
              <a:rect l="l" t="t" r="r" b="b"/>
              <a:pathLst>
                <a:path w="699157" h="875343">
                  <a:moveTo>
                    <a:pt x="0" y="0"/>
                  </a:moveTo>
                  <a:lnTo>
                    <a:pt x="699157" y="0"/>
                  </a:lnTo>
                  <a:lnTo>
                    <a:pt x="699157" y="875343"/>
                  </a:lnTo>
                  <a:lnTo>
                    <a:pt x="0" y="875343"/>
                  </a:lnTo>
                  <a:close/>
                </a:path>
              </a:pathLst>
            </a:custGeom>
            <a:solidFill>
              <a:srgbClr val="F5F5EF">
                <a:alpha val="69804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699157" cy="913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155289" y="5410113"/>
            <a:ext cx="2654614" cy="3323568"/>
            <a:chOff x="0" y="0"/>
            <a:chExt cx="699157" cy="87534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99157" cy="875343"/>
            </a:xfrm>
            <a:custGeom>
              <a:avLst/>
              <a:gdLst/>
              <a:ahLst/>
              <a:cxnLst/>
              <a:rect l="l" t="t" r="r" b="b"/>
              <a:pathLst>
                <a:path w="699157" h="875343">
                  <a:moveTo>
                    <a:pt x="0" y="0"/>
                  </a:moveTo>
                  <a:lnTo>
                    <a:pt x="699157" y="0"/>
                  </a:lnTo>
                  <a:lnTo>
                    <a:pt x="699157" y="875343"/>
                  </a:lnTo>
                  <a:lnTo>
                    <a:pt x="0" y="875343"/>
                  </a:lnTo>
                  <a:close/>
                </a:path>
              </a:pathLst>
            </a:custGeom>
            <a:solidFill>
              <a:srgbClr val="F5F5EF">
                <a:alpha val="69804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699157" cy="913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809903" y="6085544"/>
            <a:ext cx="2654614" cy="3323568"/>
            <a:chOff x="0" y="0"/>
            <a:chExt cx="699157" cy="87534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99157" cy="875343"/>
            </a:xfrm>
            <a:custGeom>
              <a:avLst/>
              <a:gdLst/>
              <a:ahLst/>
              <a:cxnLst/>
              <a:rect l="l" t="t" r="r" b="b"/>
              <a:pathLst>
                <a:path w="699157" h="875343">
                  <a:moveTo>
                    <a:pt x="0" y="0"/>
                  </a:moveTo>
                  <a:lnTo>
                    <a:pt x="699157" y="0"/>
                  </a:lnTo>
                  <a:lnTo>
                    <a:pt x="699157" y="875343"/>
                  </a:lnTo>
                  <a:lnTo>
                    <a:pt x="0" y="875343"/>
                  </a:lnTo>
                  <a:close/>
                </a:path>
              </a:pathLst>
            </a:custGeom>
            <a:solidFill>
              <a:srgbClr val="F5F5EF">
                <a:alpha val="69804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699157" cy="913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88278" y="9913085"/>
            <a:ext cx="3926610" cy="231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6"/>
              </a:lnSpc>
              <a:spcBef>
                <a:spcPct val="0"/>
              </a:spcBef>
            </a:pPr>
            <a:r>
              <a:rPr lang="en-US" sz="1368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Infographic generated by Napkin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918061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15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127584" y="0"/>
            <a:ext cx="11121395" cy="2060705"/>
            <a:chOff x="0" y="0"/>
            <a:chExt cx="14828527" cy="2747606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14828527" cy="2747606"/>
              <a:chOff x="0" y="0"/>
              <a:chExt cx="1181363" cy="218897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181363" cy="218897"/>
              </a:xfrm>
              <a:custGeom>
                <a:avLst/>
                <a:gdLst/>
                <a:ahLst/>
                <a:cxnLst/>
                <a:rect l="l" t="t" r="r" b="b"/>
                <a:pathLst>
                  <a:path w="1181363" h="218897">
                    <a:moveTo>
                      <a:pt x="0" y="0"/>
                    </a:moveTo>
                    <a:lnTo>
                      <a:pt x="1181363" y="0"/>
                    </a:lnTo>
                    <a:lnTo>
                      <a:pt x="1181363" y="218897"/>
                    </a:lnTo>
                    <a:lnTo>
                      <a:pt x="0" y="21889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sq">
                <a:solidFill>
                  <a:srgbClr val="796147"/>
                </a:solidFill>
                <a:prstDash val="solid"/>
                <a:miter/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1181363" cy="2569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sp>
          <p:nvSpPr>
            <p:cNvPr id="29" name="Freeform 29"/>
            <p:cNvSpPr/>
            <p:nvPr/>
          </p:nvSpPr>
          <p:spPr>
            <a:xfrm>
              <a:off x="31489" y="96561"/>
              <a:ext cx="14765550" cy="1797959"/>
            </a:xfrm>
            <a:custGeom>
              <a:avLst/>
              <a:gdLst/>
              <a:ahLst/>
              <a:cxnLst/>
              <a:rect l="l" t="t" r="r" b="b"/>
              <a:pathLst>
                <a:path w="14765550" h="1797959">
                  <a:moveTo>
                    <a:pt x="0" y="0"/>
                  </a:moveTo>
                  <a:lnTo>
                    <a:pt x="14765549" y="0"/>
                  </a:lnTo>
                  <a:lnTo>
                    <a:pt x="14765549" y="1797959"/>
                  </a:lnTo>
                  <a:lnTo>
                    <a:pt x="0" y="17979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r="-426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30" name="Freeform 30"/>
            <p:cNvSpPr/>
            <p:nvPr/>
          </p:nvSpPr>
          <p:spPr>
            <a:xfrm>
              <a:off x="13451506" y="1277790"/>
              <a:ext cx="1345532" cy="1438327"/>
            </a:xfrm>
            <a:custGeom>
              <a:avLst/>
              <a:gdLst/>
              <a:ahLst/>
              <a:cxnLst/>
              <a:rect l="l" t="t" r="r" b="b"/>
              <a:pathLst>
                <a:path w="1345532" h="1438327">
                  <a:moveTo>
                    <a:pt x="0" y="0"/>
                  </a:moveTo>
                  <a:lnTo>
                    <a:pt x="1345532" y="0"/>
                  </a:lnTo>
                  <a:lnTo>
                    <a:pt x="1345532" y="1438328"/>
                  </a:lnTo>
                  <a:lnTo>
                    <a:pt x="0" y="1438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100000">
            <a:off x="13330866" y="6732860"/>
            <a:ext cx="14359719" cy="12767096"/>
          </a:xfrm>
          <a:custGeom>
            <a:avLst/>
            <a:gdLst/>
            <a:ahLst/>
            <a:cxnLst/>
            <a:rect l="l" t="t" r="r" b="b"/>
            <a:pathLst>
              <a:path w="14359719" h="12767096">
                <a:moveTo>
                  <a:pt x="0" y="0"/>
                </a:moveTo>
                <a:lnTo>
                  <a:pt x="14359719" y="0"/>
                </a:lnTo>
                <a:lnTo>
                  <a:pt x="14359719" y="12767096"/>
                </a:lnTo>
                <a:lnTo>
                  <a:pt x="0" y="12767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8100000">
            <a:off x="13740786" y="7049136"/>
            <a:ext cx="14359719" cy="12767096"/>
          </a:xfrm>
          <a:custGeom>
            <a:avLst/>
            <a:gdLst/>
            <a:ahLst/>
            <a:cxnLst/>
            <a:rect l="l" t="t" r="r" b="b"/>
            <a:pathLst>
              <a:path w="14359719" h="12767096">
                <a:moveTo>
                  <a:pt x="0" y="0"/>
                </a:moveTo>
                <a:lnTo>
                  <a:pt x="14359719" y="0"/>
                </a:lnTo>
                <a:lnTo>
                  <a:pt x="14359719" y="12767096"/>
                </a:lnTo>
                <a:lnTo>
                  <a:pt x="0" y="12767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flipH="1">
            <a:off x="0" y="9118283"/>
            <a:ext cx="12334424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flipH="1">
            <a:off x="6074299" y="1187768"/>
            <a:ext cx="12213701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260422" y="5588875"/>
            <a:ext cx="0" cy="4698125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17027578" y="0"/>
            <a:ext cx="0" cy="4698125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989462" y="8847323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19"/>
                </a:lnTo>
                <a:lnTo>
                  <a:pt x="0" y="541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756618" y="916808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19"/>
                </a:lnTo>
                <a:lnTo>
                  <a:pt x="0" y="541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8100000" flipH="1" flipV="1">
            <a:off x="-9213014" y="-9110176"/>
            <a:ext cx="14359719" cy="12767096"/>
          </a:xfrm>
          <a:custGeom>
            <a:avLst/>
            <a:gdLst/>
            <a:ahLst/>
            <a:cxnLst/>
            <a:rect l="l" t="t" r="r" b="b"/>
            <a:pathLst>
              <a:path w="14359719" h="12767096">
                <a:moveTo>
                  <a:pt x="14359719" y="12767096"/>
                </a:moveTo>
                <a:lnTo>
                  <a:pt x="0" y="12767096"/>
                </a:lnTo>
                <a:lnTo>
                  <a:pt x="0" y="0"/>
                </a:lnTo>
                <a:lnTo>
                  <a:pt x="14359719" y="0"/>
                </a:lnTo>
                <a:lnTo>
                  <a:pt x="14359719" y="12767096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8100000" flipH="1" flipV="1">
            <a:off x="-9599523" y="-9403042"/>
            <a:ext cx="14359719" cy="12767096"/>
          </a:xfrm>
          <a:custGeom>
            <a:avLst/>
            <a:gdLst/>
            <a:ahLst/>
            <a:cxnLst/>
            <a:rect l="l" t="t" r="r" b="b"/>
            <a:pathLst>
              <a:path w="14359719" h="12767096">
                <a:moveTo>
                  <a:pt x="14359719" y="12767096"/>
                </a:moveTo>
                <a:lnTo>
                  <a:pt x="0" y="12767096"/>
                </a:lnTo>
                <a:lnTo>
                  <a:pt x="0" y="0"/>
                </a:lnTo>
                <a:lnTo>
                  <a:pt x="14359719" y="0"/>
                </a:lnTo>
                <a:lnTo>
                  <a:pt x="14359719" y="12767096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533917" y="3525630"/>
            <a:ext cx="4230858" cy="4114800"/>
          </a:xfrm>
          <a:custGeom>
            <a:avLst/>
            <a:gdLst/>
            <a:ahLst/>
            <a:cxnLst/>
            <a:rect l="l" t="t" r="r" b="b"/>
            <a:pathLst>
              <a:path w="4230858" h="4114800">
                <a:moveTo>
                  <a:pt x="0" y="0"/>
                </a:moveTo>
                <a:lnTo>
                  <a:pt x="4230858" y="0"/>
                </a:lnTo>
                <a:lnTo>
                  <a:pt x="42308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909542" y="1460853"/>
            <a:ext cx="8577858" cy="981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6000" u="none" strike="noStrike" spc="30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Project Phases Overview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90548" y="5030580"/>
            <a:ext cx="2511252" cy="1047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b="1" spc="15" dirty="0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Models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b="1" spc="15" dirty="0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Development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508228" y="6490723"/>
            <a:ext cx="284712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sz="3000" b="1" spc="15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Web</a:t>
            </a:r>
          </a:p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sz="3000" b="1" spc="15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Development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35966" y="4039980"/>
            <a:ext cx="3497951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sz="3000" b="1" spc="15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Literature Review and Datasets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38398" y="1963308"/>
            <a:ext cx="6269307" cy="6097331"/>
          </a:xfrm>
          <a:custGeom>
            <a:avLst/>
            <a:gdLst/>
            <a:ahLst/>
            <a:cxnLst/>
            <a:rect l="l" t="t" r="r" b="b"/>
            <a:pathLst>
              <a:path w="6269307" h="6097331">
                <a:moveTo>
                  <a:pt x="0" y="0"/>
                </a:moveTo>
                <a:lnTo>
                  <a:pt x="6269307" y="0"/>
                </a:lnTo>
                <a:lnTo>
                  <a:pt x="6269307" y="6097331"/>
                </a:lnTo>
                <a:lnTo>
                  <a:pt x="0" y="60973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550704" y="4901470"/>
            <a:ext cx="4572998" cy="3929920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EFEEE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75276" tIns="75276" rIns="75276" bIns="75276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626904" y="1057275"/>
            <a:ext cx="4572998" cy="3929920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EFEEE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75276" tIns="75276" rIns="75276" bIns="75276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246259" y="5097057"/>
            <a:ext cx="3073161" cy="676275"/>
            <a:chOff x="0" y="0"/>
            <a:chExt cx="4097548" cy="9017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21827" cy="901700"/>
            </a:xfrm>
            <a:custGeom>
              <a:avLst/>
              <a:gdLst/>
              <a:ahLst/>
              <a:cxnLst/>
              <a:rect l="l" t="t" r="r" b="b"/>
              <a:pathLst>
                <a:path w="621827" h="901700">
                  <a:moveTo>
                    <a:pt x="0" y="0"/>
                  </a:moveTo>
                  <a:lnTo>
                    <a:pt x="621827" y="0"/>
                  </a:lnTo>
                  <a:lnTo>
                    <a:pt x="621827" y="901700"/>
                  </a:lnTo>
                  <a:lnTo>
                    <a:pt x="0" y="901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5000"/>
              </a:blip>
              <a:stretch>
                <a:fillRect r="-45008"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825869" y="88900"/>
              <a:ext cx="3271679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spc="15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Segmentation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918061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17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-12010441" y="-12610271"/>
            <a:ext cx="42521864" cy="35633733"/>
            <a:chOff x="0" y="0"/>
            <a:chExt cx="56695819" cy="47511643"/>
          </a:xfrm>
        </p:grpSpPr>
        <p:sp>
          <p:nvSpPr>
            <p:cNvPr id="14" name="AutoShape 14"/>
            <p:cNvSpPr/>
            <p:nvPr/>
          </p:nvSpPr>
          <p:spPr>
            <a:xfrm flipH="1">
              <a:off x="16013921" y="28971405"/>
              <a:ext cx="16445899" cy="0"/>
            </a:xfrm>
            <a:prstGeom prst="line">
              <a:avLst/>
            </a:prstGeom>
            <a:ln w="50800" cap="flat">
              <a:solidFill>
                <a:srgbClr val="82756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 flipH="1">
              <a:off x="24112986" y="18397385"/>
              <a:ext cx="16284935" cy="0"/>
            </a:xfrm>
            <a:prstGeom prst="line">
              <a:avLst/>
            </a:prstGeom>
            <a:ln w="50800" cap="flat">
              <a:solidFill>
                <a:srgbClr val="82756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>
              <a:off x="17694484" y="24265528"/>
              <a:ext cx="0" cy="6264167"/>
            </a:xfrm>
            <a:prstGeom prst="line">
              <a:avLst/>
            </a:prstGeom>
            <a:ln w="50800" cap="flat">
              <a:solidFill>
                <a:srgbClr val="82756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>
              <a:off x="38717358" y="16813695"/>
              <a:ext cx="0" cy="6264167"/>
            </a:xfrm>
            <a:prstGeom prst="line">
              <a:avLst/>
            </a:prstGeom>
            <a:ln w="50800" cap="flat">
              <a:solidFill>
                <a:srgbClr val="82756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Freeform 18"/>
            <p:cNvSpPr/>
            <p:nvPr/>
          </p:nvSpPr>
          <p:spPr>
            <a:xfrm>
              <a:off x="17333204" y="28610125"/>
              <a:ext cx="722560" cy="722560"/>
            </a:xfrm>
            <a:custGeom>
              <a:avLst/>
              <a:gdLst/>
              <a:ahLst/>
              <a:cxnLst/>
              <a:rect l="l" t="t" r="r" b="b"/>
              <a:pathLst>
                <a:path w="722560" h="722560">
                  <a:moveTo>
                    <a:pt x="0" y="0"/>
                  </a:moveTo>
                  <a:lnTo>
                    <a:pt x="722560" y="0"/>
                  </a:lnTo>
                  <a:lnTo>
                    <a:pt x="722560" y="722560"/>
                  </a:lnTo>
                  <a:lnTo>
                    <a:pt x="0" y="7225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38356078" y="18036105"/>
              <a:ext cx="722560" cy="722560"/>
            </a:xfrm>
            <a:custGeom>
              <a:avLst/>
              <a:gdLst/>
              <a:ahLst/>
              <a:cxnLst/>
              <a:rect l="l" t="t" r="r" b="b"/>
              <a:pathLst>
                <a:path w="722560" h="722560">
                  <a:moveTo>
                    <a:pt x="0" y="0"/>
                  </a:moveTo>
                  <a:lnTo>
                    <a:pt x="722560" y="0"/>
                  </a:lnTo>
                  <a:lnTo>
                    <a:pt x="722560" y="722560"/>
                  </a:lnTo>
                  <a:lnTo>
                    <a:pt x="0" y="7225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 rot="-8100000">
              <a:off x="33788409" y="25790841"/>
              <a:ext cx="19146293" cy="17022795"/>
            </a:xfrm>
            <a:custGeom>
              <a:avLst/>
              <a:gdLst/>
              <a:ahLst/>
              <a:cxnLst/>
              <a:rect l="l" t="t" r="r" b="b"/>
              <a:pathLst>
                <a:path w="19146293" h="17022795">
                  <a:moveTo>
                    <a:pt x="0" y="0"/>
                  </a:moveTo>
                  <a:lnTo>
                    <a:pt x="19146293" y="0"/>
                  </a:lnTo>
                  <a:lnTo>
                    <a:pt x="19146293" y="17022795"/>
                  </a:lnTo>
                  <a:lnTo>
                    <a:pt x="0" y="17022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6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 rot="-8100000" flipH="1" flipV="1">
              <a:off x="3729902" y="4666793"/>
              <a:ext cx="19146293" cy="17022795"/>
            </a:xfrm>
            <a:custGeom>
              <a:avLst/>
              <a:gdLst/>
              <a:ahLst/>
              <a:cxnLst/>
              <a:rect l="l" t="t" r="r" b="b"/>
              <a:pathLst>
                <a:path w="19146293" h="17022795">
                  <a:moveTo>
                    <a:pt x="19146293" y="17022795"/>
                  </a:moveTo>
                  <a:lnTo>
                    <a:pt x="0" y="17022795"/>
                  </a:lnTo>
                  <a:lnTo>
                    <a:pt x="0" y="0"/>
                  </a:lnTo>
                  <a:lnTo>
                    <a:pt x="19146293" y="0"/>
                  </a:lnTo>
                  <a:lnTo>
                    <a:pt x="19146293" y="17022795"/>
                  </a:lnTo>
                  <a:close/>
                </a:path>
              </a:pathLst>
            </a:custGeom>
            <a:blipFill>
              <a:blip r:embed="rId7">
                <a:alphaModFix amt="6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 rot="-8100000" flipH="1" flipV="1">
              <a:off x="3214557" y="4276306"/>
              <a:ext cx="19146293" cy="17022795"/>
            </a:xfrm>
            <a:custGeom>
              <a:avLst/>
              <a:gdLst/>
              <a:ahLst/>
              <a:cxnLst/>
              <a:rect l="l" t="t" r="r" b="b"/>
              <a:pathLst>
                <a:path w="19146293" h="17022795">
                  <a:moveTo>
                    <a:pt x="19146293" y="17022795"/>
                  </a:moveTo>
                  <a:lnTo>
                    <a:pt x="0" y="17022795"/>
                  </a:lnTo>
                  <a:lnTo>
                    <a:pt x="0" y="0"/>
                  </a:lnTo>
                  <a:lnTo>
                    <a:pt x="19146293" y="0"/>
                  </a:lnTo>
                  <a:lnTo>
                    <a:pt x="19146293" y="17022795"/>
                  </a:lnTo>
                  <a:close/>
                </a:path>
              </a:pathLst>
            </a:custGeom>
            <a:blipFill>
              <a:blip r:embed="rId7">
                <a:alphaModFix amt="10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 rot="-8100000">
              <a:off x="34334969" y="26212543"/>
              <a:ext cx="19146293" cy="17022795"/>
            </a:xfrm>
            <a:custGeom>
              <a:avLst/>
              <a:gdLst/>
              <a:ahLst/>
              <a:cxnLst/>
              <a:rect l="l" t="t" r="r" b="b"/>
              <a:pathLst>
                <a:path w="19146293" h="17022795">
                  <a:moveTo>
                    <a:pt x="0" y="0"/>
                  </a:moveTo>
                  <a:lnTo>
                    <a:pt x="19146292" y="0"/>
                  </a:lnTo>
                  <a:lnTo>
                    <a:pt x="19146292" y="17022794"/>
                  </a:lnTo>
                  <a:lnTo>
                    <a:pt x="0" y="17022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10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>
            <a:off x="8656509" y="7202736"/>
            <a:ext cx="2662911" cy="990600"/>
            <a:chOff x="0" y="0"/>
            <a:chExt cx="3550548" cy="1320800"/>
          </a:xfrm>
        </p:grpSpPr>
        <p:sp>
          <p:nvSpPr>
            <p:cNvPr id="25" name="Freeform 25"/>
            <p:cNvSpPr/>
            <p:nvPr/>
          </p:nvSpPr>
          <p:spPr>
            <a:xfrm>
              <a:off x="0" y="235071"/>
              <a:ext cx="721996" cy="850658"/>
            </a:xfrm>
            <a:custGeom>
              <a:avLst/>
              <a:gdLst/>
              <a:ahLst/>
              <a:cxnLst/>
              <a:rect l="l" t="t" r="r" b="b"/>
              <a:pathLst>
                <a:path w="721996" h="850658">
                  <a:moveTo>
                    <a:pt x="0" y="0"/>
                  </a:moveTo>
                  <a:lnTo>
                    <a:pt x="721996" y="0"/>
                  </a:lnTo>
                  <a:lnTo>
                    <a:pt x="721996" y="850658"/>
                  </a:lnTo>
                  <a:lnTo>
                    <a:pt x="0" y="8506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26" name="TextBox 26"/>
            <p:cNvSpPr txBox="1"/>
            <p:nvPr/>
          </p:nvSpPr>
          <p:spPr>
            <a:xfrm>
              <a:off x="889580" y="-57150"/>
              <a:ext cx="2660968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b="1" spc="15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Reports</a:t>
              </a:r>
            </a:p>
            <a:p>
              <a:pPr algn="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spc="15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Generation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209764" y="5993061"/>
            <a:ext cx="3109656" cy="990600"/>
            <a:chOff x="0" y="0"/>
            <a:chExt cx="4146208" cy="1320800"/>
          </a:xfrm>
        </p:grpSpPr>
        <p:sp>
          <p:nvSpPr>
            <p:cNvPr id="28" name="Freeform 28"/>
            <p:cNvSpPr/>
            <p:nvPr/>
          </p:nvSpPr>
          <p:spPr>
            <a:xfrm>
              <a:off x="0" y="196396"/>
              <a:ext cx="1245648" cy="928008"/>
            </a:xfrm>
            <a:custGeom>
              <a:avLst/>
              <a:gdLst/>
              <a:ahLst/>
              <a:cxnLst/>
              <a:rect l="l" t="t" r="r" b="b"/>
              <a:pathLst>
                <a:path w="1245648" h="928008">
                  <a:moveTo>
                    <a:pt x="0" y="0"/>
                  </a:moveTo>
                  <a:lnTo>
                    <a:pt x="1245648" y="0"/>
                  </a:lnTo>
                  <a:lnTo>
                    <a:pt x="1245648" y="928008"/>
                  </a:lnTo>
                  <a:lnTo>
                    <a:pt x="0" y="928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29" name="TextBox 29"/>
            <p:cNvSpPr txBox="1"/>
            <p:nvPr/>
          </p:nvSpPr>
          <p:spPr>
            <a:xfrm>
              <a:off x="1409040" y="-57150"/>
              <a:ext cx="2737168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b="1" spc="15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Parameters</a:t>
              </a:r>
            </a:p>
            <a:p>
              <a:pPr algn="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spc="15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Calculation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636833" y="1923321"/>
            <a:ext cx="9682587" cy="2787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200"/>
              </a:lnSpc>
            </a:pPr>
            <a:r>
              <a:rPr lang="en-US" sz="8000" b="1" spc="40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Models</a:t>
            </a:r>
          </a:p>
          <a:p>
            <a:pPr algn="r">
              <a:lnSpc>
                <a:spcPts val="11200"/>
              </a:lnSpc>
              <a:spcBef>
                <a:spcPct val="0"/>
              </a:spcBef>
            </a:pPr>
            <a:r>
              <a:rPr lang="en-US" sz="8000" b="1" spc="40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Development</a:t>
            </a: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7584" y="9268197"/>
            <a:ext cx="3050767" cy="583455"/>
            <a:chOff x="0" y="0"/>
            <a:chExt cx="4067689" cy="777940"/>
          </a:xfrm>
        </p:grpSpPr>
        <p:sp>
          <p:nvSpPr>
            <p:cNvPr id="3" name="Freeform 3"/>
            <p:cNvSpPr/>
            <p:nvPr/>
          </p:nvSpPr>
          <p:spPr>
            <a:xfrm>
              <a:off x="2544574" y="67212"/>
              <a:ext cx="1523115" cy="643516"/>
            </a:xfrm>
            <a:custGeom>
              <a:avLst/>
              <a:gdLst/>
              <a:ahLst/>
              <a:cxnLst/>
              <a:rect l="l" t="t" r="r" b="b"/>
              <a:pathLst>
                <a:path w="1523115" h="643516">
                  <a:moveTo>
                    <a:pt x="0" y="0"/>
                  </a:moveTo>
                  <a:lnTo>
                    <a:pt x="1523115" y="0"/>
                  </a:lnTo>
                  <a:lnTo>
                    <a:pt x="1523115" y="643516"/>
                  </a:lnTo>
                  <a:lnTo>
                    <a:pt x="0" y="6435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2321792" cy="854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78"/>
                </a:lnSpc>
                <a:spcBef>
                  <a:spcPct val="0"/>
                </a:spcBef>
              </a:pPr>
              <a:r>
                <a:rPr lang="en-US" sz="3841" b="1" i="1" spc="19">
                  <a:solidFill>
                    <a:srgbClr val="2B2C30"/>
                  </a:solidFill>
                  <a:latin typeface="Playfair Display Bold Italics"/>
                  <a:ea typeface="Playfair Display Bold Italics"/>
                  <a:cs typeface="Playfair Display Bold Italics"/>
                  <a:sym typeface="Playfair Display Bold Italics"/>
                </a:rPr>
                <a:t>CAMUS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09650" y="942975"/>
            <a:ext cx="14123049" cy="946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sz="5500" spc="27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CAMUS Dataset: Frames and Parameters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856624" y="0"/>
            <a:ext cx="0" cy="1057275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-489040" y="2060705"/>
            <a:ext cx="12213701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 rot="-10800000">
            <a:off x="585664" y="1789745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20"/>
                </a:lnTo>
                <a:lnTo>
                  <a:pt x="0" y="5419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8100000">
            <a:off x="12297575" y="7416886"/>
            <a:ext cx="13779436" cy="12251171"/>
          </a:xfrm>
          <a:custGeom>
            <a:avLst/>
            <a:gdLst/>
            <a:ahLst/>
            <a:cxnLst/>
            <a:rect l="l" t="t" r="r" b="b"/>
            <a:pathLst>
              <a:path w="13779436" h="12251171">
                <a:moveTo>
                  <a:pt x="0" y="0"/>
                </a:moveTo>
                <a:lnTo>
                  <a:pt x="13779436" y="0"/>
                </a:lnTo>
                <a:lnTo>
                  <a:pt x="13779436" y="12251171"/>
                </a:lnTo>
                <a:lnTo>
                  <a:pt x="0" y="122511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8100000">
            <a:off x="12690929" y="7720381"/>
            <a:ext cx="13779436" cy="12251171"/>
          </a:xfrm>
          <a:custGeom>
            <a:avLst/>
            <a:gdLst/>
            <a:ahLst/>
            <a:cxnLst/>
            <a:rect l="l" t="t" r="r" b="b"/>
            <a:pathLst>
              <a:path w="13779436" h="12251171">
                <a:moveTo>
                  <a:pt x="0" y="0"/>
                </a:moveTo>
                <a:lnTo>
                  <a:pt x="13779436" y="0"/>
                </a:lnTo>
                <a:lnTo>
                  <a:pt x="13779436" y="12251171"/>
                </a:lnTo>
                <a:lnTo>
                  <a:pt x="0" y="122511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1938397" y="5657486"/>
            <a:ext cx="847913" cy="84791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03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934022" y="3405114"/>
            <a:ext cx="847913" cy="847913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01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934022" y="4533348"/>
            <a:ext cx="847913" cy="847913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02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938397" y="6781624"/>
            <a:ext cx="847913" cy="847913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04</a:t>
              </a:r>
            </a:p>
          </p:txBody>
        </p:sp>
      </p:grpSp>
      <p:sp>
        <p:nvSpPr>
          <p:cNvPr id="23" name="Freeform 23"/>
          <p:cNvSpPr/>
          <p:nvPr/>
        </p:nvSpPr>
        <p:spPr>
          <a:xfrm>
            <a:off x="5617810" y="4029470"/>
            <a:ext cx="3771748" cy="3771748"/>
          </a:xfrm>
          <a:custGeom>
            <a:avLst/>
            <a:gdLst/>
            <a:ahLst/>
            <a:cxnLst/>
            <a:rect l="l" t="t" r="r" b="b"/>
            <a:pathLst>
              <a:path w="3771748" h="3771748">
                <a:moveTo>
                  <a:pt x="0" y="0"/>
                </a:moveTo>
                <a:lnTo>
                  <a:pt x="3771748" y="0"/>
                </a:lnTo>
                <a:lnTo>
                  <a:pt x="3771748" y="3771748"/>
                </a:lnTo>
                <a:lnTo>
                  <a:pt x="0" y="37717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47625" cap="sq">
            <a:solidFill>
              <a:srgbClr val="827564"/>
            </a:solidFill>
            <a:prstDash val="solid"/>
            <a:miter/>
          </a:ln>
        </p:spPr>
      </p:sp>
      <p:sp>
        <p:nvSpPr>
          <p:cNvPr id="24" name="Freeform 24"/>
          <p:cNvSpPr/>
          <p:nvPr/>
        </p:nvSpPr>
        <p:spPr>
          <a:xfrm>
            <a:off x="1443877" y="4048154"/>
            <a:ext cx="3771748" cy="3771748"/>
          </a:xfrm>
          <a:custGeom>
            <a:avLst/>
            <a:gdLst/>
            <a:ahLst/>
            <a:cxnLst/>
            <a:rect l="l" t="t" r="r" b="b"/>
            <a:pathLst>
              <a:path w="3771748" h="3771748">
                <a:moveTo>
                  <a:pt x="0" y="0"/>
                </a:moveTo>
                <a:lnTo>
                  <a:pt x="3771748" y="0"/>
                </a:lnTo>
                <a:lnTo>
                  <a:pt x="3771748" y="3771749"/>
                </a:lnTo>
                <a:lnTo>
                  <a:pt x="0" y="37717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47625" cap="sq">
            <a:solidFill>
              <a:srgbClr val="827564"/>
            </a:solidFill>
            <a:prstDash val="solid"/>
            <a:miter/>
          </a:ln>
        </p:spPr>
      </p:sp>
      <p:grpSp>
        <p:nvGrpSpPr>
          <p:cNvPr id="25" name="Group 25"/>
          <p:cNvGrpSpPr/>
          <p:nvPr/>
        </p:nvGrpSpPr>
        <p:grpSpPr>
          <a:xfrm>
            <a:off x="1443877" y="3423798"/>
            <a:ext cx="3771748" cy="579693"/>
            <a:chOff x="0" y="0"/>
            <a:chExt cx="5028997" cy="772924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5028997" cy="771246"/>
              <a:chOff x="0" y="0"/>
              <a:chExt cx="1281470" cy="196526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281470" cy="196526"/>
              </a:xfrm>
              <a:custGeom>
                <a:avLst/>
                <a:gdLst/>
                <a:ahLst/>
                <a:cxnLst/>
                <a:rect l="l" t="t" r="r" b="b"/>
                <a:pathLst>
                  <a:path w="1281470" h="196526">
                    <a:moveTo>
                      <a:pt x="25688" y="0"/>
                    </a:moveTo>
                    <a:lnTo>
                      <a:pt x="1255782" y="0"/>
                    </a:lnTo>
                    <a:cubicBezTo>
                      <a:pt x="1269969" y="0"/>
                      <a:pt x="1281470" y="11501"/>
                      <a:pt x="1281470" y="25688"/>
                    </a:cubicBezTo>
                    <a:lnTo>
                      <a:pt x="1281470" y="170838"/>
                    </a:lnTo>
                    <a:cubicBezTo>
                      <a:pt x="1281470" y="177651"/>
                      <a:pt x="1278764" y="184185"/>
                      <a:pt x="1273946" y="189002"/>
                    </a:cubicBezTo>
                    <a:cubicBezTo>
                      <a:pt x="1269129" y="193820"/>
                      <a:pt x="1262595" y="196526"/>
                      <a:pt x="1255782" y="196526"/>
                    </a:cubicBezTo>
                    <a:lnTo>
                      <a:pt x="25688" y="196526"/>
                    </a:lnTo>
                    <a:cubicBezTo>
                      <a:pt x="11501" y="196526"/>
                      <a:pt x="0" y="185025"/>
                      <a:pt x="0" y="170838"/>
                    </a:cubicBezTo>
                    <a:lnTo>
                      <a:pt x="0" y="25688"/>
                    </a:lnTo>
                    <a:cubicBezTo>
                      <a:pt x="0" y="11501"/>
                      <a:pt x="11501" y="0"/>
                      <a:pt x="25688" y="0"/>
                    </a:cubicBezTo>
                    <a:close/>
                  </a:path>
                </a:pathLst>
              </a:custGeom>
              <a:solidFill>
                <a:srgbClr val="AAD7D4">
                  <a:alpha val="6000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57150"/>
                <a:ext cx="1281470" cy="253676"/>
              </a:xfrm>
              <a:prstGeom prst="rect">
                <a:avLst/>
              </a:prstGeom>
            </p:spPr>
            <p:txBody>
              <a:bodyPr lIns="48594" tIns="48594" rIns="48594" bIns="48594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0" y="1677"/>
              <a:ext cx="5028997" cy="771246"/>
              <a:chOff x="0" y="0"/>
              <a:chExt cx="1281470" cy="196526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281470" cy="196526"/>
              </a:xfrm>
              <a:custGeom>
                <a:avLst/>
                <a:gdLst/>
                <a:ahLst/>
                <a:cxnLst/>
                <a:rect l="l" t="t" r="r" b="b"/>
                <a:pathLst>
                  <a:path w="1281470" h="196526">
                    <a:moveTo>
                      <a:pt x="25688" y="0"/>
                    </a:moveTo>
                    <a:lnTo>
                      <a:pt x="1255782" y="0"/>
                    </a:lnTo>
                    <a:cubicBezTo>
                      <a:pt x="1269969" y="0"/>
                      <a:pt x="1281470" y="11501"/>
                      <a:pt x="1281470" y="25688"/>
                    </a:cubicBezTo>
                    <a:lnTo>
                      <a:pt x="1281470" y="170838"/>
                    </a:lnTo>
                    <a:cubicBezTo>
                      <a:pt x="1281470" y="177651"/>
                      <a:pt x="1278764" y="184185"/>
                      <a:pt x="1273946" y="189002"/>
                    </a:cubicBezTo>
                    <a:cubicBezTo>
                      <a:pt x="1269129" y="193820"/>
                      <a:pt x="1262595" y="196526"/>
                      <a:pt x="1255782" y="196526"/>
                    </a:cubicBezTo>
                    <a:lnTo>
                      <a:pt x="25688" y="196526"/>
                    </a:lnTo>
                    <a:cubicBezTo>
                      <a:pt x="11501" y="196526"/>
                      <a:pt x="0" y="185025"/>
                      <a:pt x="0" y="170838"/>
                    </a:cubicBezTo>
                    <a:lnTo>
                      <a:pt x="0" y="25688"/>
                    </a:lnTo>
                    <a:cubicBezTo>
                      <a:pt x="0" y="11501"/>
                      <a:pt x="11501" y="0"/>
                      <a:pt x="2568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57150"/>
                <a:ext cx="1281470" cy="253676"/>
              </a:xfrm>
              <a:prstGeom prst="rect">
                <a:avLst/>
              </a:prstGeom>
            </p:spPr>
            <p:txBody>
              <a:bodyPr lIns="48594" tIns="48594" rIns="48594" bIns="48594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r>
                  <a:rPr lang="en-US" sz="1899" b="1">
                    <a:solidFill>
                      <a:srgbClr val="000000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End Systole (ES)</a:t>
                </a:r>
              </a:p>
            </p:txBody>
          </p:sp>
        </p:grpSp>
      </p:grpSp>
      <p:grpSp>
        <p:nvGrpSpPr>
          <p:cNvPr id="32" name="Group 32"/>
          <p:cNvGrpSpPr/>
          <p:nvPr/>
        </p:nvGrpSpPr>
        <p:grpSpPr>
          <a:xfrm>
            <a:off x="5617810" y="3405114"/>
            <a:ext cx="3771748" cy="579693"/>
            <a:chOff x="0" y="0"/>
            <a:chExt cx="5028997" cy="772924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5028997" cy="771246"/>
              <a:chOff x="0" y="0"/>
              <a:chExt cx="939624" cy="144101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939624" cy="144101"/>
              </a:xfrm>
              <a:custGeom>
                <a:avLst/>
                <a:gdLst/>
                <a:ahLst/>
                <a:cxnLst/>
                <a:rect l="l" t="t" r="r" b="b"/>
                <a:pathLst>
                  <a:path w="939624" h="144101">
                    <a:moveTo>
                      <a:pt x="35034" y="0"/>
                    </a:moveTo>
                    <a:lnTo>
                      <a:pt x="904590" y="0"/>
                    </a:lnTo>
                    <a:cubicBezTo>
                      <a:pt x="913882" y="0"/>
                      <a:pt x="922793" y="3691"/>
                      <a:pt x="929363" y="10261"/>
                    </a:cubicBezTo>
                    <a:cubicBezTo>
                      <a:pt x="935933" y="16831"/>
                      <a:pt x="939624" y="25743"/>
                      <a:pt x="939624" y="35034"/>
                    </a:cubicBezTo>
                    <a:lnTo>
                      <a:pt x="939624" y="109066"/>
                    </a:lnTo>
                    <a:cubicBezTo>
                      <a:pt x="939624" y="128415"/>
                      <a:pt x="923939" y="144101"/>
                      <a:pt x="904590" y="144101"/>
                    </a:cubicBezTo>
                    <a:lnTo>
                      <a:pt x="35034" y="144101"/>
                    </a:lnTo>
                    <a:cubicBezTo>
                      <a:pt x="25743" y="144101"/>
                      <a:pt x="16831" y="140409"/>
                      <a:pt x="10261" y="133839"/>
                    </a:cubicBezTo>
                    <a:cubicBezTo>
                      <a:pt x="3691" y="127269"/>
                      <a:pt x="0" y="118358"/>
                      <a:pt x="0" y="109066"/>
                    </a:cubicBezTo>
                    <a:lnTo>
                      <a:pt x="0" y="35034"/>
                    </a:lnTo>
                    <a:cubicBezTo>
                      <a:pt x="0" y="15685"/>
                      <a:pt x="15685" y="0"/>
                      <a:pt x="35034" y="0"/>
                    </a:cubicBezTo>
                    <a:close/>
                  </a:path>
                </a:pathLst>
              </a:custGeom>
              <a:solidFill>
                <a:srgbClr val="AAD7D4">
                  <a:alpha val="6000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57150"/>
                <a:ext cx="939624" cy="201251"/>
              </a:xfrm>
              <a:prstGeom prst="rect">
                <a:avLst/>
              </a:prstGeom>
            </p:spPr>
            <p:txBody>
              <a:bodyPr lIns="48594" tIns="48594" rIns="48594" bIns="48594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0" y="1677"/>
              <a:ext cx="5028997" cy="771246"/>
              <a:chOff x="0" y="0"/>
              <a:chExt cx="939624" cy="144101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939624" cy="144101"/>
              </a:xfrm>
              <a:custGeom>
                <a:avLst/>
                <a:gdLst/>
                <a:ahLst/>
                <a:cxnLst/>
                <a:rect l="l" t="t" r="r" b="b"/>
                <a:pathLst>
                  <a:path w="939624" h="144101">
                    <a:moveTo>
                      <a:pt x="35034" y="0"/>
                    </a:moveTo>
                    <a:lnTo>
                      <a:pt x="904590" y="0"/>
                    </a:lnTo>
                    <a:cubicBezTo>
                      <a:pt x="913882" y="0"/>
                      <a:pt x="922793" y="3691"/>
                      <a:pt x="929363" y="10261"/>
                    </a:cubicBezTo>
                    <a:cubicBezTo>
                      <a:pt x="935933" y="16831"/>
                      <a:pt x="939624" y="25743"/>
                      <a:pt x="939624" y="35034"/>
                    </a:cubicBezTo>
                    <a:lnTo>
                      <a:pt x="939624" y="109066"/>
                    </a:lnTo>
                    <a:cubicBezTo>
                      <a:pt x="939624" y="128415"/>
                      <a:pt x="923939" y="144101"/>
                      <a:pt x="904590" y="144101"/>
                    </a:cubicBezTo>
                    <a:lnTo>
                      <a:pt x="35034" y="144101"/>
                    </a:lnTo>
                    <a:cubicBezTo>
                      <a:pt x="25743" y="144101"/>
                      <a:pt x="16831" y="140409"/>
                      <a:pt x="10261" y="133839"/>
                    </a:cubicBezTo>
                    <a:cubicBezTo>
                      <a:pt x="3691" y="127269"/>
                      <a:pt x="0" y="118358"/>
                      <a:pt x="0" y="109066"/>
                    </a:cubicBezTo>
                    <a:lnTo>
                      <a:pt x="0" y="35034"/>
                    </a:lnTo>
                    <a:cubicBezTo>
                      <a:pt x="0" y="15685"/>
                      <a:pt x="15685" y="0"/>
                      <a:pt x="3503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57150"/>
                <a:ext cx="939624" cy="201251"/>
              </a:xfrm>
              <a:prstGeom prst="rect">
                <a:avLst/>
              </a:prstGeom>
            </p:spPr>
            <p:txBody>
              <a:bodyPr lIns="48594" tIns="48594" rIns="48594" bIns="48594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r>
                  <a:rPr lang="en-US" sz="1900" b="1">
                    <a:solidFill>
                      <a:srgbClr val="000000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End Diastole (ED)</a:t>
                </a:r>
              </a:p>
            </p:txBody>
          </p:sp>
        </p:grpSp>
      </p:grpSp>
      <p:sp>
        <p:nvSpPr>
          <p:cNvPr id="39" name="TextBox 39"/>
          <p:cNvSpPr txBox="1"/>
          <p:nvPr/>
        </p:nvSpPr>
        <p:spPr>
          <a:xfrm>
            <a:off x="12805360" y="6799574"/>
            <a:ext cx="4374235" cy="481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2898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Myocardium Volume (MV)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7414819" y="3423798"/>
            <a:ext cx="4466678" cy="4176383"/>
            <a:chOff x="0" y="0"/>
            <a:chExt cx="5955570" cy="5568511"/>
          </a:xfrm>
        </p:grpSpPr>
        <p:sp>
          <p:nvSpPr>
            <p:cNvPr id="41" name="AutoShape 41"/>
            <p:cNvSpPr/>
            <p:nvPr/>
          </p:nvSpPr>
          <p:spPr>
            <a:xfrm flipH="1">
              <a:off x="93087" y="2079801"/>
              <a:ext cx="5385687" cy="463724"/>
            </a:xfrm>
            <a:prstGeom prst="line">
              <a:avLst/>
            </a:prstGeom>
            <a:ln w="50800" cap="flat">
              <a:solidFill>
                <a:srgbClr val="FF9B5D">
                  <a:alpha val="69804"/>
                </a:srgbClr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42" name="Freeform 42"/>
            <p:cNvSpPr/>
            <p:nvPr/>
          </p:nvSpPr>
          <p:spPr>
            <a:xfrm rot="-10800000" flipH="1">
              <a:off x="5478773" y="0"/>
              <a:ext cx="476463" cy="4159602"/>
            </a:xfrm>
            <a:custGeom>
              <a:avLst/>
              <a:gdLst/>
              <a:ahLst/>
              <a:cxnLst/>
              <a:rect l="l" t="t" r="r" b="b"/>
              <a:pathLst>
                <a:path w="476463" h="4159602">
                  <a:moveTo>
                    <a:pt x="476464" y="0"/>
                  </a:moveTo>
                  <a:lnTo>
                    <a:pt x="0" y="0"/>
                  </a:lnTo>
                  <a:lnTo>
                    <a:pt x="0" y="4159602"/>
                  </a:lnTo>
                  <a:lnTo>
                    <a:pt x="476464" y="4159602"/>
                  </a:lnTo>
                  <a:lnTo>
                    <a:pt x="476464" y="0"/>
                  </a:lnTo>
                  <a:close/>
                </a:path>
              </a:pathLst>
            </a:custGeom>
            <a:blipFill>
              <a:blip r:embed="rId9">
                <a:alphaModFix amt="60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3" name="AutoShape 43"/>
            <p:cNvSpPr/>
            <p:nvPr/>
          </p:nvSpPr>
          <p:spPr>
            <a:xfrm flipH="1" flipV="1">
              <a:off x="1433875" y="3981181"/>
              <a:ext cx="4507976" cy="1092513"/>
            </a:xfrm>
            <a:prstGeom prst="line">
              <a:avLst/>
            </a:prstGeom>
            <a:ln w="50800" cap="flat">
              <a:solidFill>
                <a:srgbClr val="CC8CA3"/>
              </a:solidFill>
              <a:prstDash val="solid"/>
              <a:headEnd type="none" w="sm" len="sm"/>
              <a:tailEnd type="arrow" w="med" len="sm"/>
            </a:ln>
          </p:spPr>
        </p:sp>
      </p:grpSp>
      <p:sp>
        <p:nvSpPr>
          <p:cNvPr id="44" name="TextBox 44"/>
          <p:cNvSpPr txBox="1"/>
          <p:nvPr/>
        </p:nvSpPr>
        <p:spPr>
          <a:xfrm>
            <a:off x="12799623" y="4452952"/>
            <a:ext cx="4231438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Stroke Volume (SV)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3458751" y="2658522"/>
            <a:ext cx="3865431" cy="488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7"/>
              </a:lnSpc>
            </a:pPr>
            <a:r>
              <a:rPr lang="en-US" sz="2898" b="1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Frames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2065649" y="2658522"/>
            <a:ext cx="3865431" cy="488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7"/>
              </a:lnSpc>
            </a:pPr>
            <a:r>
              <a:rPr lang="en-US" sz="2898" b="1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Parameters</a:t>
            </a:r>
          </a:p>
        </p:txBody>
      </p:sp>
      <p:sp>
        <p:nvSpPr>
          <p:cNvPr id="47" name="AutoShape 47"/>
          <p:cNvSpPr/>
          <p:nvPr/>
        </p:nvSpPr>
        <p:spPr>
          <a:xfrm>
            <a:off x="9984083" y="5837587"/>
            <a:ext cx="1487041" cy="0"/>
          </a:xfrm>
          <a:prstGeom prst="line">
            <a:avLst/>
          </a:prstGeom>
          <a:ln w="104775" cap="rnd">
            <a:solidFill>
              <a:srgbClr val="827564">
                <a:alpha val="80784"/>
              </a:srgbClr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8" name="TextBox 48"/>
          <p:cNvSpPr txBox="1"/>
          <p:nvPr/>
        </p:nvSpPr>
        <p:spPr>
          <a:xfrm>
            <a:off x="12799623" y="3357489"/>
            <a:ext cx="4230076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Ejection Fraction (EF)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2799623" y="3824746"/>
            <a:ext cx="4230076" cy="339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i="1">
                <a:solidFill>
                  <a:srgbClr val="827564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EF = (SV/EDV) x 100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2799623" y="4918347"/>
            <a:ext cx="4230076" cy="339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i="1">
                <a:solidFill>
                  <a:srgbClr val="827564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SV = EDV - ESV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2805360" y="6069960"/>
            <a:ext cx="4230076" cy="339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i="1">
                <a:solidFill>
                  <a:srgbClr val="827564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EDV &amp; ESV</a:t>
            </a:r>
          </a:p>
        </p:txBody>
      </p:sp>
      <p:grpSp>
        <p:nvGrpSpPr>
          <p:cNvPr id="52" name="Group 52"/>
          <p:cNvGrpSpPr/>
          <p:nvPr/>
        </p:nvGrpSpPr>
        <p:grpSpPr>
          <a:xfrm>
            <a:off x="12805360" y="5657486"/>
            <a:ext cx="4746922" cy="450573"/>
            <a:chOff x="0" y="0"/>
            <a:chExt cx="6329230" cy="600764"/>
          </a:xfrm>
        </p:grpSpPr>
        <p:sp>
          <p:nvSpPr>
            <p:cNvPr id="53" name="TextBox 53"/>
            <p:cNvSpPr txBox="1"/>
            <p:nvPr/>
          </p:nvSpPr>
          <p:spPr>
            <a:xfrm>
              <a:off x="0" y="-47625"/>
              <a:ext cx="6329230" cy="6254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57"/>
                </a:lnSpc>
              </a:pPr>
              <a:r>
                <a:rPr lang="en-US" sz="2898">
                  <a:solidFill>
                    <a:srgbClr val="2B2C3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LV Blood Volume (LV            )</a:t>
              </a: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4651560" y="298873"/>
              <a:ext cx="1485265" cy="301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57"/>
                </a:lnSpc>
              </a:pPr>
              <a:r>
                <a:rPr lang="en-US" sz="1398">
                  <a:solidFill>
                    <a:srgbClr val="2B2C3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Blood Volume</a:t>
              </a: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2805360" y="7299638"/>
            <a:ext cx="4230076" cy="362943"/>
            <a:chOff x="0" y="0"/>
            <a:chExt cx="5640102" cy="483924"/>
          </a:xfrm>
        </p:grpSpPr>
        <p:sp>
          <p:nvSpPr>
            <p:cNvPr id="56" name="TextBox 56"/>
            <p:cNvSpPr txBox="1"/>
            <p:nvPr/>
          </p:nvSpPr>
          <p:spPr>
            <a:xfrm>
              <a:off x="0" y="-38100"/>
              <a:ext cx="5640102" cy="4402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i="1">
                  <a:solidFill>
                    <a:srgbClr val="827564"/>
                  </a:solidFill>
                  <a:latin typeface="Playfair Display Italics"/>
                  <a:ea typeface="Playfair Display Italics"/>
                  <a:cs typeface="Playfair Display Italics"/>
                  <a:sym typeface="Playfair Display Italics"/>
                </a:rPr>
                <a:t>MV = LV       - LV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2620261" y="137975"/>
              <a:ext cx="544354" cy="301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57"/>
                </a:lnSpc>
              </a:pPr>
              <a:r>
                <a:rPr lang="en-US" sz="1398" i="1">
                  <a:solidFill>
                    <a:srgbClr val="827564"/>
                  </a:solidFill>
                  <a:latin typeface="Playfair Display Italics"/>
                  <a:ea typeface="Playfair Display Italics"/>
                  <a:cs typeface="Playfair Display Italics"/>
                  <a:sym typeface="Playfair Display Italics"/>
                </a:rPr>
                <a:t>blood</a:t>
              </a: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1298929" y="182033"/>
              <a:ext cx="464026" cy="301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57"/>
                </a:lnSpc>
              </a:pPr>
              <a:r>
                <a:rPr lang="en-US" sz="1398" i="1">
                  <a:solidFill>
                    <a:srgbClr val="827564"/>
                  </a:solidFill>
                  <a:latin typeface="Playfair Display Italics"/>
                  <a:ea typeface="Playfair Display Italics"/>
                  <a:cs typeface="Playfair Display Italics"/>
                  <a:sym typeface="Playfair Display Italics"/>
                </a:rPr>
                <a:t>total</a:t>
              </a:r>
            </a:p>
          </p:txBody>
        </p:sp>
      </p:grpSp>
      <p:sp>
        <p:nvSpPr>
          <p:cNvPr id="59" name="TextBox 5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18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14847986" y="1028700"/>
            <a:ext cx="3073161" cy="676275"/>
            <a:chOff x="0" y="0"/>
            <a:chExt cx="4097548" cy="9017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1827" cy="901700"/>
            </a:xfrm>
            <a:custGeom>
              <a:avLst/>
              <a:gdLst/>
              <a:ahLst/>
              <a:cxnLst/>
              <a:rect l="l" t="t" r="r" b="b"/>
              <a:pathLst>
                <a:path w="621827" h="901700">
                  <a:moveTo>
                    <a:pt x="0" y="0"/>
                  </a:moveTo>
                  <a:lnTo>
                    <a:pt x="621827" y="0"/>
                  </a:lnTo>
                  <a:lnTo>
                    <a:pt x="621827" y="901700"/>
                  </a:lnTo>
                  <a:lnTo>
                    <a:pt x="0" y="901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85000"/>
              </a:blip>
              <a:stretch>
                <a:fillRect r="-45008"/>
              </a:stretch>
            </a:blipFill>
          </p:spPr>
        </p:sp>
        <p:sp>
          <p:nvSpPr>
            <p:cNvPr id="62" name="TextBox 62"/>
            <p:cNvSpPr txBox="1"/>
            <p:nvPr/>
          </p:nvSpPr>
          <p:spPr>
            <a:xfrm>
              <a:off x="825869" y="88900"/>
              <a:ext cx="3271679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spc="15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Segmentation</a:t>
              </a:r>
            </a:p>
          </p:txBody>
        </p: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7D79F2E1-A341-5781-93B1-311B777E0E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9650" y="942975"/>
            <a:ext cx="9927888" cy="946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sz="5500" spc="27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CAMUS Dataset: Preprocessing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856624" y="0"/>
            <a:ext cx="0" cy="1057275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-403798" y="2060705"/>
            <a:ext cx="8866751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 rot="-10800000">
            <a:off x="585664" y="1789745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20"/>
                </a:lnTo>
                <a:lnTo>
                  <a:pt x="0" y="541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269460" y="3680819"/>
            <a:ext cx="4143005" cy="4143005"/>
          </a:xfrm>
          <a:custGeom>
            <a:avLst/>
            <a:gdLst/>
            <a:ahLst/>
            <a:cxnLst/>
            <a:rect l="l" t="t" r="r" b="b"/>
            <a:pathLst>
              <a:path w="4143005" h="4143005">
                <a:moveTo>
                  <a:pt x="0" y="0"/>
                </a:moveTo>
                <a:lnTo>
                  <a:pt x="4143005" y="0"/>
                </a:lnTo>
                <a:lnTo>
                  <a:pt x="4143005" y="4143005"/>
                </a:lnTo>
                <a:lnTo>
                  <a:pt x="0" y="41430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66675" cap="sq">
            <a:solidFill>
              <a:srgbClr val="796147"/>
            </a:solidFill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-8100000">
            <a:off x="12297575" y="7416886"/>
            <a:ext cx="13779436" cy="12251171"/>
          </a:xfrm>
          <a:custGeom>
            <a:avLst/>
            <a:gdLst/>
            <a:ahLst/>
            <a:cxnLst/>
            <a:rect l="l" t="t" r="r" b="b"/>
            <a:pathLst>
              <a:path w="13779436" h="12251171">
                <a:moveTo>
                  <a:pt x="0" y="0"/>
                </a:moveTo>
                <a:lnTo>
                  <a:pt x="13779436" y="0"/>
                </a:lnTo>
                <a:lnTo>
                  <a:pt x="13779436" y="12251171"/>
                </a:lnTo>
                <a:lnTo>
                  <a:pt x="0" y="122511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8100000">
            <a:off x="12690929" y="7720381"/>
            <a:ext cx="13779436" cy="12251171"/>
          </a:xfrm>
          <a:custGeom>
            <a:avLst/>
            <a:gdLst/>
            <a:ahLst/>
            <a:cxnLst/>
            <a:rect l="l" t="t" r="r" b="b"/>
            <a:pathLst>
              <a:path w="13779436" h="12251171">
                <a:moveTo>
                  <a:pt x="0" y="0"/>
                </a:moveTo>
                <a:lnTo>
                  <a:pt x="13779436" y="0"/>
                </a:lnTo>
                <a:lnTo>
                  <a:pt x="13779436" y="12251171"/>
                </a:lnTo>
                <a:lnTo>
                  <a:pt x="0" y="122511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772161" y="3950098"/>
            <a:ext cx="3631239" cy="3631239"/>
          </a:xfrm>
          <a:custGeom>
            <a:avLst/>
            <a:gdLst/>
            <a:ahLst/>
            <a:cxnLst/>
            <a:rect l="l" t="t" r="r" b="b"/>
            <a:pathLst>
              <a:path w="3631239" h="3631239">
                <a:moveTo>
                  <a:pt x="0" y="0"/>
                </a:moveTo>
                <a:lnTo>
                  <a:pt x="3631239" y="0"/>
                </a:lnTo>
                <a:lnTo>
                  <a:pt x="3631239" y="3631239"/>
                </a:lnTo>
                <a:lnTo>
                  <a:pt x="0" y="36312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66675" cap="sq">
            <a:solidFill>
              <a:srgbClr val="796147"/>
            </a:solidFill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1751691" y="4146385"/>
            <a:ext cx="3266850" cy="3266850"/>
          </a:xfrm>
          <a:custGeom>
            <a:avLst/>
            <a:gdLst/>
            <a:ahLst/>
            <a:cxnLst/>
            <a:rect l="l" t="t" r="r" b="b"/>
            <a:pathLst>
              <a:path w="3266850" h="3266850">
                <a:moveTo>
                  <a:pt x="0" y="0"/>
                </a:moveTo>
                <a:lnTo>
                  <a:pt x="3266849" y="0"/>
                </a:lnTo>
                <a:lnTo>
                  <a:pt x="3266849" y="3266849"/>
                </a:lnTo>
                <a:lnTo>
                  <a:pt x="0" y="32668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66675" cap="sq">
            <a:solidFill>
              <a:srgbClr val="796147"/>
            </a:solidFill>
            <a:prstDash val="solid"/>
            <a:miter/>
          </a:ln>
        </p:spPr>
      </p:sp>
      <p:grpSp>
        <p:nvGrpSpPr>
          <p:cNvPr id="11" name="Group 11"/>
          <p:cNvGrpSpPr/>
          <p:nvPr/>
        </p:nvGrpSpPr>
        <p:grpSpPr>
          <a:xfrm>
            <a:off x="7845531" y="2504483"/>
            <a:ext cx="3371344" cy="844059"/>
            <a:chOff x="0" y="0"/>
            <a:chExt cx="4495126" cy="1125412"/>
          </a:xfrm>
        </p:grpSpPr>
        <p:sp>
          <p:nvSpPr>
            <p:cNvPr id="12" name="Freeform 12"/>
            <p:cNvSpPr/>
            <p:nvPr/>
          </p:nvSpPr>
          <p:spPr>
            <a:xfrm>
              <a:off x="3369713" y="0"/>
              <a:ext cx="1125412" cy="1125412"/>
            </a:xfrm>
            <a:custGeom>
              <a:avLst/>
              <a:gdLst/>
              <a:ahLst/>
              <a:cxnLst/>
              <a:rect l="l" t="t" r="r" b="b"/>
              <a:pathLst>
                <a:path w="1125412" h="1125412">
                  <a:moveTo>
                    <a:pt x="0" y="0"/>
                  </a:moveTo>
                  <a:lnTo>
                    <a:pt x="1125413" y="0"/>
                  </a:lnTo>
                  <a:lnTo>
                    <a:pt x="1125413" y="1125412"/>
                  </a:lnTo>
                  <a:lnTo>
                    <a:pt x="0" y="1125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0" y="221260"/>
              <a:ext cx="3360153" cy="635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57"/>
                </a:lnSpc>
              </a:pPr>
              <a:r>
                <a:rPr lang="en-US" sz="2898" b="1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Raw Images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19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4847986" y="1028700"/>
            <a:ext cx="3073161" cy="676275"/>
            <a:chOff x="0" y="0"/>
            <a:chExt cx="4097548" cy="9017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21827" cy="901700"/>
            </a:xfrm>
            <a:custGeom>
              <a:avLst/>
              <a:gdLst/>
              <a:ahLst/>
              <a:cxnLst/>
              <a:rect l="l" t="t" r="r" b="b"/>
              <a:pathLst>
                <a:path w="621827" h="901700">
                  <a:moveTo>
                    <a:pt x="0" y="0"/>
                  </a:moveTo>
                  <a:lnTo>
                    <a:pt x="621827" y="0"/>
                  </a:lnTo>
                  <a:lnTo>
                    <a:pt x="621827" y="901700"/>
                  </a:lnTo>
                  <a:lnTo>
                    <a:pt x="0" y="901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85000"/>
              </a:blip>
              <a:stretch>
                <a:fillRect r="-45008"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825869" y="88900"/>
              <a:ext cx="3271679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spc="15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Segmentation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27583" y="9211047"/>
            <a:ext cx="3050768" cy="640605"/>
            <a:chOff x="-1" y="-76200"/>
            <a:chExt cx="4067690" cy="854140"/>
          </a:xfrm>
        </p:grpSpPr>
        <p:sp>
          <p:nvSpPr>
            <p:cNvPr id="19" name="Freeform 19"/>
            <p:cNvSpPr/>
            <p:nvPr/>
          </p:nvSpPr>
          <p:spPr>
            <a:xfrm>
              <a:off x="2544574" y="67212"/>
              <a:ext cx="1523115" cy="643516"/>
            </a:xfrm>
            <a:custGeom>
              <a:avLst/>
              <a:gdLst/>
              <a:ahLst/>
              <a:cxnLst/>
              <a:rect l="l" t="t" r="r" b="b"/>
              <a:pathLst>
                <a:path w="1523115" h="643516">
                  <a:moveTo>
                    <a:pt x="0" y="0"/>
                  </a:moveTo>
                  <a:lnTo>
                    <a:pt x="1523115" y="0"/>
                  </a:lnTo>
                  <a:lnTo>
                    <a:pt x="1523115" y="643516"/>
                  </a:lnTo>
                  <a:lnTo>
                    <a:pt x="0" y="6435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-1" y="-76200"/>
              <a:ext cx="2544574" cy="8541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378"/>
                </a:lnSpc>
                <a:spcBef>
                  <a:spcPct val="0"/>
                </a:spcBef>
              </a:pPr>
              <a:r>
                <a:rPr lang="en-US" sz="3841" b="1" i="1" spc="19" dirty="0">
                  <a:solidFill>
                    <a:srgbClr val="2B2C30"/>
                  </a:solidFill>
                  <a:latin typeface="Playfair Display Bold Italics"/>
                  <a:ea typeface="Playfair Display Bold Italics"/>
                  <a:cs typeface="Playfair Display Bold Italics"/>
                  <a:sym typeface="Playfair Display Bold Italics"/>
                </a:rPr>
                <a:t>CAMUS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07231" y="8675366"/>
            <a:ext cx="3909926" cy="582934"/>
          </a:xfrm>
          <a:custGeom>
            <a:avLst/>
            <a:gdLst/>
            <a:ahLst/>
            <a:cxnLst/>
            <a:rect l="l" t="t" r="r" b="b"/>
            <a:pathLst>
              <a:path w="3909926" h="582934">
                <a:moveTo>
                  <a:pt x="0" y="0"/>
                </a:moveTo>
                <a:lnTo>
                  <a:pt x="3909926" y="0"/>
                </a:lnTo>
                <a:lnTo>
                  <a:pt x="3909926" y="582934"/>
                </a:lnTo>
                <a:lnTo>
                  <a:pt x="0" y="582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144883" y="549932"/>
            <a:ext cx="1114417" cy="1114417"/>
          </a:xfrm>
          <a:custGeom>
            <a:avLst/>
            <a:gdLst/>
            <a:ahLst/>
            <a:cxnLst/>
            <a:rect l="l" t="t" r="r" b="b"/>
            <a:pathLst>
              <a:path w="1114417" h="1114417">
                <a:moveTo>
                  <a:pt x="0" y="0"/>
                </a:moveTo>
                <a:lnTo>
                  <a:pt x="1114417" y="0"/>
                </a:lnTo>
                <a:lnTo>
                  <a:pt x="1114417" y="1114416"/>
                </a:lnTo>
                <a:lnTo>
                  <a:pt x="0" y="11144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866279" y="1484644"/>
            <a:ext cx="557208" cy="557208"/>
          </a:xfrm>
          <a:custGeom>
            <a:avLst/>
            <a:gdLst/>
            <a:ahLst/>
            <a:cxnLst/>
            <a:rect l="l" t="t" r="r" b="b"/>
            <a:pathLst>
              <a:path w="557208" h="557208">
                <a:moveTo>
                  <a:pt x="0" y="0"/>
                </a:moveTo>
                <a:lnTo>
                  <a:pt x="557208" y="0"/>
                </a:lnTo>
                <a:lnTo>
                  <a:pt x="557208" y="557209"/>
                </a:lnTo>
                <a:lnTo>
                  <a:pt x="0" y="5572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8100000">
            <a:off x="13767966" y="6706310"/>
            <a:ext cx="13779436" cy="12251171"/>
          </a:xfrm>
          <a:custGeom>
            <a:avLst/>
            <a:gdLst/>
            <a:ahLst/>
            <a:cxnLst/>
            <a:rect l="l" t="t" r="r" b="b"/>
            <a:pathLst>
              <a:path w="13779436" h="12251171">
                <a:moveTo>
                  <a:pt x="0" y="0"/>
                </a:moveTo>
                <a:lnTo>
                  <a:pt x="13779436" y="0"/>
                </a:lnTo>
                <a:lnTo>
                  <a:pt x="13779436" y="12251172"/>
                </a:lnTo>
                <a:lnTo>
                  <a:pt x="0" y="122511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8100000">
            <a:off x="14161320" y="7009805"/>
            <a:ext cx="13779436" cy="12251171"/>
          </a:xfrm>
          <a:custGeom>
            <a:avLst/>
            <a:gdLst/>
            <a:ahLst/>
            <a:cxnLst/>
            <a:rect l="l" t="t" r="r" b="b"/>
            <a:pathLst>
              <a:path w="13779436" h="12251171">
                <a:moveTo>
                  <a:pt x="0" y="0"/>
                </a:moveTo>
                <a:lnTo>
                  <a:pt x="13779437" y="0"/>
                </a:lnTo>
                <a:lnTo>
                  <a:pt x="13779437" y="12251172"/>
                </a:lnTo>
                <a:lnTo>
                  <a:pt x="0" y="122511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846469"/>
            <a:ext cx="2856509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6000" spc="3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Agenda</a:t>
            </a:r>
          </a:p>
        </p:txBody>
      </p:sp>
      <p:sp>
        <p:nvSpPr>
          <p:cNvPr id="8" name="AutoShape 8"/>
          <p:cNvSpPr/>
          <p:nvPr/>
        </p:nvSpPr>
        <p:spPr>
          <a:xfrm>
            <a:off x="-403798" y="2060903"/>
            <a:ext cx="12213701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866149" y="0"/>
            <a:ext cx="0" cy="1057275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 rot="-10800000">
            <a:off x="585664" y="1789943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20"/>
                </a:lnTo>
                <a:lnTo>
                  <a:pt x="0" y="5419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899523" y="2962900"/>
            <a:ext cx="5299724" cy="531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6"/>
              </a:lnSpc>
            </a:pPr>
            <a:r>
              <a:rPr lang="en-US" sz="4358" i="1" spc="21">
                <a:solidFill>
                  <a:srgbClr val="00000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Problem Definition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276620" y="2655924"/>
            <a:ext cx="567522" cy="838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38"/>
              </a:lnSpc>
            </a:pPr>
            <a:r>
              <a:rPr lang="en-US" sz="6745" i="1" spc="33">
                <a:solidFill>
                  <a:srgbClr val="00000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1.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835173" y="3068178"/>
            <a:ext cx="5040531" cy="531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6"/>
              </a:lnSpc>
            </a:pPr>
            <a:r>
              <a:rPr lang="en-US" sz="4358" i="1" spc="21">
                <a:solidFill>
                  <a:srgbClr val="00000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Literature Review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41609" y="2761202"/>
            <a:ext cx="832388" cy="83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38"/>
              </a:lnSpc>
            </a:pPr>
            <a:r>
              <a:rPr lang="en-US" sz="6745" i="1" spc="33">
                <a:solidFill>
                  <a:srgbClr val="00000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2.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991918" y="4992052"/>
            <a:ext cx="5391197" cy="531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6"/>
              </a:lnSpc>
            </a:pPr>
            <a:r>
              <a:rPr lang="en-US" sz="4358" i="1" spc="21">
                <a:solidFill>
                  <a:srgbClr val="00000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Models Development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106782" y="4685077"/>
            <a:ext cx="829755" cy="83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38"/>
              </a:lnSpc>
            </a:pPr>
            <a:r>
              <a:rPr lang="en-US" sz="6745" i="1" spc="33">
                <a:solidFill>
                  <a:srgbClr val="00000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3.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890401" y="5097331"/>
            <a:ext cx="4569310" cy="531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6"/>
              </a:lnSpc>
            </a:pPr>
            <a:r>
              <a:rPr lang="en-US" sz="4358" i="1" spc="21">
                <a:solidFill>
                  <a:srgbClr val="00000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Web Development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002239" y="4790354"/>
            <a:ext cx="832388" cy="83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38"/>
              </a:lnSpc>
            </a:pPr>
            <a:r>
              <a:rPr lang="en-US" sz="6745" i="1" spc="33">
                <a:solidFill>
                  <a:srgbClr val="00000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4.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954136" y="7021651"/>
            <a:ext cx="3351528" cy="531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6"/>
              </a:lnSpc>
            </a:pPr>
            <a:r>
              <a:rPr lang="en-US" sz="4358" i="1" spc="21">
                <a:solidFill>
                  <a:srgbClr val="00000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Tools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106782" y="6714675"/>
            <a:ext cx="783431" cy="83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38"/>
              </a:lnSpc>
            </a:pPr>
            <a:r>
              <a:rPr lang="en-US" sz="6745" i="1" spc="33">
                <a:solidFill>
                  <a:srgbClr val="00000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5.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925445" y="7280053"/>
            <a:ext cx="5365249" cy="531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6"/>
              </a:lnSpc>
            </a:pPr>
            <a:r>
              <a:rPr lang="en-US" sz="4358" i="1" spc="21">
                <a:solidFill>
                  <a:srgbClr val="00000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What Is Next ?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002239" y="6973077"/>
            <a:ext cx="864799" cy="83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38"/>
              </a:lnSpc>
            </a:pPr>
            <a:r>
              <a:rPr lang="en-US" sz="6745" i="1" spc="33">
                <a:solidFill>
                  <a:srgbClr val="00000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6.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9650" y="942975"/>
            <a:ext cx="9927888" cy="946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sz="5500" spc="27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CAMUS Dataset: Preprocessing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856624" y="0"/>
            <a:ext cx="0" cy="1057275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-403798" y="2060705"/>
            <a:ext cx="8866751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 rot="-10800000">
            <a:off x="585664" y="1789745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20"/>
                </a:lnTo>
                <a:lnTo>
                  <a:pt x="0" y="541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8100000">
            <a:off x="12297575" y="7416886"/>
            <a:ext cx="13779436" cy="12251171"/>
          </a:xfrm>
          <a:custGeom>
            <a:avLst/>
            <a:gdLst/>
            <a:ahLst/>
            <a:cxnLst/>
            <a:rect l="l" t="t" r="r" b="b"/>
            <a:pathLst>
              <a:path w="13779436" h="12251171">
                <a:moveTo>
                  <a:pt x="0" y="0"/>
                </a:moveTo>
                <a:lnTo>
                  <a:pt x="13779436" y="0"/>
                </a:lnTo>
                <a:lnTo>
                  <a:pt x="13779436" y="12251171"/>
                </a:lnTo>
                <a:lnTo>
                  <a:pt x="0" y="122511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8100000">
            <a:off x="12690929" y="7720381"/>
            <a:ext cx="13779436" cy="12251171"/>
          </a:xfrm>
          <a:custGeom>
            <a:avLst/>
            <a:gdLst/>
            <a:ahLst/>
            <a:cxnLst/>
            <a:rect l="l" t="t" r="r" b="b"/>
            <a:pathLst>
              <a:path w="13779436" h="12251171">
                <a:moveTo>
                  <a:pt x="0" y="0"/>
                </a:moveTo>
                <a:lnTo>
                  <a:pt x="13779436" y="0"/>
                </a:lnTo>
                <a:lnTo>
                  <a:pt x="13779436" y="12251171"/>
                </a:lnTo>
                <a:lnTo>
                  <a:pt x="0" y="122511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0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2514519" y="3827082"/>
            <a:ext cx="3258552" cy="3952772"/>
            <a:chOff x="0" y="0"/>
            <a:chExt cx="4344735" cy="527036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404095" cy="3404095"/>
            </a:xfrm>
            <a:custGeom>
              <a:avLst/>
              <a:gdLst/>
              <a:ahLst/>
              <a:cxnLst/>
              <a:rect l="l" t="t" r="r" b="b"/>
              <a:pathLst>
                <a:path w="3404095" h="3404095">
                  <a:moveTo>
                    <a:pt x="0" y="0"/>
                  </a:moveTo>
                  <a:lnTo>
                    <a:pt x="3404095" y="0"/>
                  </a:lnTo>
                  <a:lnTo>
                    <a:pt x="3404095" y="3404095"/>
                  </a:lnTo>
                  <a:lnTo>
                    <a:pt x="0" y="3404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w="38100" cap="sq">
              <a:solidFill>
                <a:srgbClr val="796147"/>
              </a:solidFill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464571" y="597605"/>
              <a:ext cx="3404095" cy="3404095"/>
            </a:xfrm>
            <a:custGeom>
              <a:avLst/>
              <a:gdLst/>
              <a:ahLst/>
              <a:cxnLst/>
              <a:rect l="l" t="t" r="r" b="b"/>
              <a:pathLst>
                <a:path w="3404095" h="3404095">
                  <a:moveTo>
                    <a:pt x="0" y="0"/>
                  </a:moveTo>
                  <a:lnTo>
                    <a:pt x="3404095" y="0"/>
                  </a:lnTo>
                  <a:lnTo>
                    <a:pt x="3404095" y="3404095"/>
                  </a:lnTo>
                  <a:lnTo>
                    <a:pt x="0" y="3404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  <a:ln w="38100" cap="sq">
              <a:solidFill>
                <a:srgbClr val="796147"/>
              </a:solidFill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940641" y="1192061"/>
              <a:ext cx="3404095" cy="3404095"/>
            </a:xfrm>
            <a:custGeom>
              <a:avLst/>
              <a:gdLst/>
              <a:ahLst/>
              <a:cxnLst/>
              <a:rect l="l" t="t" r="r" b="b"/>
              <a:pathLst>
                <a:path w="3404095" h="3404095">
                  <a:moveTo>
                    <a:pt x="0" y="0"/>
                  </a:moveTo>
                  <a:lnTo>
                    <a:pt x="3404094" y="0"/>
                  </a:lnTo>
                  <a:lnTo>
                    <a:pt x="3404094" y="3404095"/>
                  </a:lnTo>
                  <a:lnTo>
                    <a:pt x="0" y="3404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  <a:ln w="38100" cap="sq">
              <a:solidFill>
                <a:srgbClr val="796147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940641" y="4682143"/>
              <a:ext cx="3404095" cy="5882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b="1">
                  <a:solidFill>
                    <a:srgbClr val="2B2C3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256 X 256</a:t>
              </a:r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9984083" y="5824538"/>
            <a:ext cx="1908474" cy="13050"/>
          </a:xfrm>
          <a:prstGeom prst="line">
            <a:avLst/>
          </a:prstGeom>
          <a:ln w="104775" cap="rnd">
            <a:solidFill>
              <a:srgbClr val="827564">
                <a:alpha val="80784"/>
              </a:srgbClr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4" name="Freeform 14"/>
          <p:cNvSpPr/>
          <p:nvPr/>
        </p:nvSpPr>
        <p:spPr>
          <a:xfrm>
            <a:off x="15076201" y="2706147"/>
            <a:ext cx="977745" cy="440732"/>
          </a:xfrm>
          <a:custGeom>
            <a:avLst/>
            <a:gdLst/>
            <a:ahLst/>
            <a:cxnLst/>
            <a:rect l="l" t="t" r="r" b="b"/>
            <a:pathLst>
              <a:path w="977745" h="440732">
                <a:moveTo>
                  <a:pt x="0" y="0"/>
                </a:moveTo>
                <a:lnTo>
                  <a:pt x="977745" y="0"/>
                </a:lnTo>
                <a:lnTo>
                  <a:pt x="977745" y="440732"/>
                </a:lnTo>
                <a:lnTo>
                  <a:pt x="0" y="4407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6590" t="-88947" r="-6590" b="-62141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2233643" y="2658522"/>
            <a:ext cx="2527285" cy="488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7"/>
              </a:lnSpc>
            </a:pPr>
            <a:r>
              <a:rPr lang="en-US" sz="2898" b="1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Output Images</a:t>
            </a:r>
          </a:p>
        </p:txBody>
      </p:sp>
      <p:sp>
        <p:nvSpPr>
          <p:cNvPr id="16" name="Freeform 16"/>
          <p:cNvSpPr/>
          <p:nvPr/>
        </p:nvSpPr>
        <p:spPr>
          <a:xfrm>
            <a:off x="1385442" y="4167692"/>
            <a:ext cx="2852329" cy="2852329"/>
          </a:xfrm>
          <a:custGeom>
            <a:avLst/>
            <a:gdLst/>
            <a:ahLst/>
            <a:cxnLst/>
            <a:rect l="l" t="t" r="r" b="b"/>
            <a:pathLst>
              <a:path w="2852329" h="2852329">
                <a:moveTo>
                  <a:pt x="0" y="0"/>
                </a:moveTo>
                <a:lnTo>
                  <a:pt x="2852329" y="0"/>
                </a:lnTo>
                <a:lnTo>
                  <a:pt x="2852329" y="2852329"/>
                </a:lnTo>
                <a:lnTo>
                  <a:pt x="0" y="28523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47625" cap="sq">
            <a:solidFill>
              <a:srgbClr val="796147"/>
            </a:solidFill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>
            <a:off x="4485410" y="4353082"/>
            <a:ext cx="2499994" cy="2499994"/>
          </a:xfrm>
          <a:custGeom>
            <a:avLst/>
            <a:gdLst/>
            <a:ahLst/>
            <a:cxnLst/>
            <a:rect l="l" t="t" r="r" b="b"/>
            <a:pathLst>
              <a:path w="2499994" h="2499994">
                <a:moveTo>
                  <a:pt x="0" y="0"/>
                </a:moveTo>
                <a:lnTo>
                  <a:pt x="2499994" y="0"/>
                </a:lnTo>
                <a:lnTo>
                  <a:pt x="2499994" y="2499994"/>
                </a:lnTo>
                <a:lnTo>
                  <a:pt x="0" y="24999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47625" cap="sq">
            <a:solidFill>
              <a:srgbClr val="796147"/>
            </a:solidFill>
            <a:prstDash val="solid"/>
            <a:miter/>
          </a:ln>
        </p:spPr>
      </p:sp>
      <p:sp>
        <p:nvSpPr>
          <p:cNvPr id="18" name="Freeform 18"/>
          <p:cNvSpPr/>
          <p:nvPr/>
        </p:nvSpPr>
        <p:spPr>
          <a:xfrm>
            <a:off x="7225191" y="4488219"/>
            <a:ext cx="2249123" cy="2249123"/>
          </a:xfrm>
          <a:custGeom>
            <a:avLst/>
            <a:gdLst/>
            <a:ahLst/>
            <a:cxnLst/>
            <a:rect l="l" t="t" r="r" b="b"/>
            <a:pathLst>
              <a:path w="2249123" h="2249123">
                <a:moveTo>
                  <a:pt x="0" y="0"/>
                </a:moveTo>
                <a:lnTo>
                  <a:pt x="2249124" y="0"/>
                </a:lnTo>
                <a:lnTo>
                  <a:pt x="2249124" y="2249124"/>
                </a:lnTo>
                <a:lnTo>
                  <a:pt x="0" y="22491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47625" cap="sq">
            <a:solidFill>
              <a:srgbClr val="796147"/>
            </a:solidFill>
            <a:prstDash val="solid"/>
            <a:miter/>
          </a:ln>
        </p:spPr>
      </p:sp>
      <p:grpSp>
        <p:nvGrpSpPr>
          <p:cNvPr id="19" name="Group 19"/>
          <p:cNvGrpSpPr/>
          <p:nvPr/>
        </p:nvGrpSpPr>
        <p:grpSpPr>
          <a:xfrm>
            <a:off x="4049735" y="2504483"/>
            <a:ext cx="3371344" cy="844059"/>
            <a:chOff x="0" y="0"/>
            <a:chExt cx="4495126" cy="1125412"/>
          </a:xfrm>
        </p:grpSpPr>
        <p:sp>
          <p:nvSpPr>
            <p:cNvPr id="20" name="Freeform 20"/>
            <p:cNvSpPr/>
            <p:nvPr/>
          </p:nvSpPr>
          <p:spPr>
            <a:xfrm>
              <a:off x="3369713" y="0"/>
              <a:ext cx="1125412" cy="1125412"/>
            </a:xfrm>
            <a:custGeom>
              <a:avLst/>
              <a:gdLst/>
              <a:ahLst/>
              <a:cxnLst/>
              <a:rect l="l" t="t" r="r" b="b"/>
              <a:pathLst>
                <a:path w="1125412" h="1125412">
                  <a:moveTo>
                    <a:pt x="0" y="0"/>
                  </a:moveTo>
                  <a:lnTo>
                    <a:pt x="1125413" y="0"/>
                  </a:lnTo>
                  <a:lnTo>
                    <a:pt x="1125413" y="1125412"/>
                  </a:lnTo>
                  <a:lnTo>
                    <a:pt x="0" y="1125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0" y="221260"/>
              <a:ext cx="3360153" cy="635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57"/>
                </a:lnSpc>
              </a:pPr>
              <a:r>
                <a:rPr lang="en-US" sz="2898" b="1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Raw Images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199599" y="5228913"/>
            <a:ext cx="1229959" cy="398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7"/>
              </a:lnSpc>
            </a:pPr>
            <a:r>
              <a:rPr lang="en-US" sz="2298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Resizing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20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127583" y="9211047"/>
            <a:ext cx="3050768" cy="640605"/>
            <a:chOff x="-1" y="-76200"/>
            <a:chExt cx="4067690" cy="854140"/>
          </a:xfrm>
        </p:grpSpPr>
        <p:sp>
          <p:nvSpPr>
            <p:cNvPr id="25" name="Freeform 25"/>
            <p:cNvSpPr/>
            <p:nvPr/>
          </p:nvSpPr>
          <p:spPr>
            <a:xfrm>
              <a:off x="2544574" y="67212"/>
              <a:ext cx="1523115" cy="643516"/>
            </a:xfrm>
            <a:custGeom>
              <a:avLst/>
              <a:gdLst/>
              <a:ahLst/>
              <a:cxnLst/>
              <a:rect l="l" t="t" r="r" b="b"/>
              <a:pathLst>
                <a:path w="1523115" h="643516">
                  <a:moveTo>
                    <a:pt x="0" y="0"/>
                  </a:moveTo>
                  <a:lnTo>
                    <a:pt x="1523115" y="0"/>
                  </a:lnTo>
                  <a:lnTo>
                    <a:pt x="1523115" y="643516"/>
                  </a:lnTo>
                  <a:lnTo>
                    <a:pt x="0" y="6435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  <p:sp>
          <p:nvSpPr>
            <p:cNvPr id="26" name="TextBox 26"/>
            <p:cNvSpPr txBox="1"/>
            <p:nvPr/>
          </p:nvSpPr>
          <p:spPr>
            <a:xfrm>
              <a:off x="-1" y="-76200"/>
              <a:ext cx="2544566" cy="8541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378"/>
                </a:lnSpc>
                <a:spcBef>
                  <a:spcPct val="0"/>
                </a:spcBef>
              </a:pPr>
              <a:r>
                <a:rPr lang="en-US" sz="3841" b="1" i="1" spc="19" dirty="0">
                  <a:solidFill>
                    <a:srgbClr val="2B2C30"/>
                  </a:solidFill>
                  <a:latin typeface="Playfair Display Bold Italics"/>
                  <a:ea typeface="Playfair Display Bold Italics"/>
                  <a:cs typeface="Playfair Display Bold Italics"/>
                  <a:sym typeface="Playfair Display Bold Italics"/>
                </a:rPr>
                <a:t>CAMUS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847986" y="1028700"/>
            <a:ext cx="3073161" cy="676275"/>
            <a:chOff x="0" y="0"/>
            <a:chExt cx="4097548" cy="9017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21827" cy="901700"/>
            </a:xfrm>
            <a:custGeom>
              <a:avLst/>
              <a:gdLst/>
              <a:ahLst/>
              <a:cxnLst/>
              <a:rect l="l" t="t" r="r" b="b"/>
              <a:pathLst>
                <a:path w="621827" h="901700">
                  <a:moveTo>
                    <a:pt x="0" y="0"/>
                  </a:moveTo>
                  <a:lnTo>
                    <a:pt x="621827" y="0"/>
                  </a:lnTo>
                  <a:lnTo>
                    <a:pt x="621827" y="901700"/>
                  </a:lnTo>
                  <a:lnTo>
                    <a:pt x="0" y="901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85000"/>
              </a:blip>
              <a:stretch>
                <a:fillRect r="-45008"/>
              </a:stretch>
            </a:blipFill>
          </p:spPr>
        </p:sp>
        <p:sp>
          <p:nvSpPr>
            <p:cNvPr id="29" name="TextBox 29"/>
            <p:cNvSpPr txBox="1"/>
            <p:nvPr/>
          </p:nvSpPr>
          <p:spPr>
            <a:xfrm>
              <a:off x="825869" y="88900"/>
              <a:ext cx="3271679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spc="15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Segmentation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856624" y="0"/>
            <a:ext cx="0" cy="1057275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-427286" y="1204469"/>
            <a:ext cx="8866751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 rot="-10800000">
            <a:off x="562176" y="933510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19"/>
                </a:lnTo>
                <a:lnTo>
                  <a:pt x="0" y="5419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927912" y="1475429"/>
            <a:ext cx="3134309" cy="699513"/>
            <a:chOff x="0" y="0"/>
            <a:chExt cx="4179079" cy="93268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80719"/>
              <a:ext cx="4179079" cy="771246"/>
              <a:chOff x="0" y="0"/>
              <a:chExt cx="1064897" cy="19652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64897" cy="196526"/>
              </a:xfrm>
              <a:custGeom>
                <a:avLst/>
                <a:gdLst/>
                <a:ahLst/>
                <a:cxnLst/>
                <a:rect l="l" t="t" r="r" b="b"/>
                <a:pathLst>
                  <a:path w="1064897" h="196526">
                    <a:moveTo>
                      <a:pt x="27171" y="0"/>
                    </a:moveTo>
                    <a:lnTo>
                      <a:pt x="1037727" y="0"/>
                    </a:lnTo>
                    <a:cubicBezTo>
                      <a:pt x="1052733" y="0"/>
                      <a:pt x="1064897" y="12165"/>
                      <a:pt x="1064897" y="27171"/>
                    </a:cubicBezTo>
                    <a:lnTo>
                      <a:pt x="1064897" y="169355"/>
                    </a:lnTo>
                    <a:cubicBezTo>
                      <a:pt x="1064897" y="176562"/>
                      <a:pt x="1062035" y="183472"/>
                      <a:pt x="1056939" y="188568"/>
                    </a:cubicBezTo>
                    <a:cubicBezTo>
                      <a:pt x="1051844" y="193663"/>
                      <a:pt x="1044933" y="196526"/>
                      <a:pt x="1037727" y="196526"/>
                    </a:cubicBezTo>
                    <a:lnTo>
                      <a:pt x="27171" y="196526"/>
                    </a:lnTo>
                    <a:cubicBezTo>
                      <a:pt x="12165" y="196526"/>
                      <a:pt x="0" y="184361"/>
                      <a:pt x="0" y="169355"/>
                    </a:cubicBezTo>
                    <a:lnTo>
                      <a:pt x="0" y="27171"/>
                    </a:lnTo>
                    <a:cubicBezTo>
                      <a:pt x="0" y="12165"/>
                      <a:pt x="12165" y="0"/>
                      <a:pt x="27171" y="0"/>
                    </a:cubicBezTo>
                    <a:close/>
                  </a:path>
                </a:pathLst>
              </a:custGeom>
              <a:solidFill>
                <a:srgbClr val="AAD7D4">
                  <a:alpha val="6000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57150"/>
                <a:ext cx="1064897" cy="253676"/>
              </a:xfrm>
              <a:prstGeom prst="rect">
                <a:avLst/>
              </a:prstGeom>
            </p:spPr>
            <p:txBody>
              <a:bodyPr lIns="55286" tIns="55286" rIns="55286" bIns="55286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0" y="0"/>
              <a:ext cx="4179079" cy="932684"/>
              <a:chOff x="0" y="0"/>
              <a:chExt cx="1064897" cy="23766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064897" cy="237663"/>
              </a:xfrm>
              <a:custGeom>
                <a:avLst/>
                <a:gdLst/>
                <a:ahLst/>
                <a:cxnLst/>
                <a:rect l="l" t="t" r="r" b="b"/>
                <a:pathLst>
                  <a:path w="1064897" h="237663">
                    <a:moveTo>
                      <a:pt x="27171" y="0"/>
                    </a:moveTo>
                    <a:lnTo>
                      <a:pt x="1037727" y="0"/>
                    </a:lnTo>
                    <a:cubicBezTo>
                      <a:pt x="1052733" y="0"/>
                      <a:pt x="1064897" y="12165"/>
                      <a:pt x="1064897" y="27171"/>
                    </a:cubicBezTo>
                    <a:lnTo>
                      <a:pt x="1064897" y="210493"/>
                    </a:lnTo>
                    <a:cubicBezTo>
                      <a:pt x="1064897" y="225498"/>
                      <a:pt x="1052733" y="237663"/>
                      <a:pt x="1037727" y="237663"/>
                    </a:cubicBezTo>
                    <a:lnTo>
                      <a:pt x="27171" y="237663"/>
                    </a:lnTo>
                    <a:cubicBezTo>
                      <a:pt x="12165" y="237663"/>
                      <a:pt x="0" y="225498"/>
                      <a:pt x="0" y="210493"/>
                    </a:cubicBezTo>
                    <a:lnTo>
                      <a:pt x="0" y="27171"/>
                    </a:lnTo>
                    <a:cubicBezTo>
                      <a:pt x="0" y="12165"/>
                      <a:pt x="12165" y="0"/>
                      <a:pt x="2717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66675"/>
                <a:ext cx="1064897" cy="304338"/>
              </a:xfrm>
              <a:prstGeom prst="rect">
                <a:avLst/>
              </a:prstGeom>
            </p:spPr>
            <p:txBody>
              <a:bodyPr lIns="55286" tIns="55286" rIns="55286" bIns="55286" rtlCol="0" anchor="ctr"/>
              <a:lstStyle/>
              <a:p>
                <a:pPr marL="0" lvl="0" indent="0" algn="ctr">
                  <a:lnSpc>
                    <a:spcPts val="3499"/>
                  </a:lnSpc>
                  <a:spcBef>
                    <a:spcPct val="0"/>
                  </a:spcBef>
                </a:pPr>
                <a:r>
                  <a:rPr lang="en-US" sz="2499" b="1">
                    <a:solidFill>
                      <a:srgbClr val="000000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End Systole (ES)</a:t>
                </a:r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2438935" y="1476719"/>
            <a:ext cx="3134309" cy="699513"/>
            <a:chOff x="0" y="0"/>
            <a:chExt cx="4179079" cy="932684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84827"/>
              <a:ext cx="4179079" cy="771246"/>
              <a:chOff x="0" y="0"/>
              <a:chExt cx="1064897" cy="19652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064897" cy="196526"/>
              </a:xfrm>
              <a:custGeom>
                <a:avLst/>
                <a:gdLst/>
                <a:ahLst/>
                <a:cxnLst/>
                <a:rect l="l" t="t" r="r" b="b"/>
                <a:pathLst>
                  <a:path w="1064897" h="196526">
                    <a:moveTo>
                      <a:pt x="27171" y="0"/>
                    </a:moveTo>
                    <a:lnTo>
                      <a:pt x="1037727" y="0"/>
                    </a:lnTo>
                    <a:cubicBezTo>
                      <a:pt x="1052733" y="0"/>
                      <a:pt x="1064897" y="12165"/>
                      <a:pt x="1064897" y="27171"/>
                    </a:cubicBezTo>
                    <a:lnTo>
                      <a:pt x="1064897" y="169355"/>
                    </a:lnTo>
                    <a:cubicBezTo>
                      <a:pt x="1064897" y="176562"/>
                      <a:pt x="1062035" y="183472"/>
                      <a:pt x="1056939" y="188568"/>
                    </a:cubicBezTo>
                    <a:cubicBezTo>
                      <a:pt x="1051844" y="193663"/>
                      <a:pt x="1044933" y="196526"/>
                      <a:pt x="1037727" y="196526"/>
                    </a:cubicBezTo>
                    <a:lnTo>
                      <a:pt x="27171" y="196526"/>
                    </a:lnTo>
                    <a:cubicBezTo>
                      <a:pt x="12165" y="196526"/>
                      <a:pt x="0" y="184361"/>
                      <a:pt x="0" y="169355"/>
                    </a:cubicBezTo>
                    <a:lnTo>
                      <a:pt x="0" y="27171"/>
                    </a:lnTo>
                    <a:cubicBezTo>
                      <a:pt x="0" y="12165"/>
                      <a:pt x="12165" y="0"/>
                      <a:pt x="27171" y="0"/>
                    </a:cubicBezTo>
                    <a:close/>
                  </a:path>
                </a:pathLst>
              </a:custGeom>
              <a:solidFill>
                <a:srgbClr val="AAD7D4">
                  <a:alpha val="6000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57150"/>
                <a:ext cx="1064897" cy="253676"/>
              </a:xfrm>
              <a:prstGeom prst="rect">
                <a:avLst/>
              </a:prstGeom>
            </p:spPr>
            <p:txBody>
              <a:bodyPr lIns="55286" tIns="55286" rIns="55286" bIns="55286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0"/>
              <a:ext cx="4179079" cy="932684"/>
              <a:chOff x="0" y="0"/>
              <a:chExt cx="1064897" cy="237663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064897" cy="237663"/>
              </a:xfrm>
              <a:custGeom>
                <a:avLst/>
                <a:gdLst/>
                <a:ahLst/>
                <a:cxnLst/>
                <a:rect l="l" t="t" r="r" b="b"/>
                <a:pathLst>
                  <a:path w="1064897" h="237663">
                    <a:moveTo>
                      <a:pt x="27171" y="0"/>
                    </a:moveTo>
                    <a:lnTo>
                      <a:pt x="1037727" y="0"/>
                    </a:lnTo>
                    <a:cubicBezTo>
                      <a:pt x="1052733" y="0"/>
                      <a:pt x="1064897" y="12165"/>
                      <a:pt x="1064897" y="27171"/>
                    </a:cubicBezTo>
                    <a:lnTo>
                      <a:pt x="1064897" y="210493"/>
                    </a:lnTo>
                    <a:cubicBezTo>
                      <a:pt x="1064897" y="225498"/>
                      <a:pt x="1052733" y="237663"/>
                      <a:pt x="1037727" y="237663"/>
                    </a:cubicBezTo>
                    <a:lnTo>
                      <a:pt x="27171" y="237663"/>
                    </a:lnTo>
                    <a:cubicBezTo>
                      <a:pt x="12165" y="237663"/>
                      <a:pt x="0" y="225498"/>
                      <a:pt x="0" y="210493"/>
                    </a:cubicBezTo>
                    <a:lnTo>
                      <a:pt x="0" y="27171"/>
                    </a:lnTo>
                    <a:cubicBezTo>
                      <a:pt x="0" y="12165"/>
                      <a:pt x="12165" y="0"/>
                      <a:pt x="2717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66675"/>
                <a:ext cx="1064897" cy="304338"/>
              </a:xfrm>
              <a:prstGeom prst="rect">
                <a:avLst/>
              </a:prstGeom>
            </p:spPr>
            <p:txBody>
              <a:bodyPr lIns="55286" tIns="55286" rIns="55286" bIns="55286" rtlCol="0" anchor="ctr"/>
              <a:lstStyle/>
              <a:p>
                <a:pPr marL="0" lvl="0" indent="0" algn="ctr">
                  <a:lnSpc>
                    <a:spcPts val="3499"/>
                  </a:lnSpc>
                  <a:spcBef>
                    <a:spcPct val="0"/>
                  </a:spcBef>
                </a:pPr>
                <a:r>
                  <a:rPr lang="en-US" sz="2499" b="1">
                    <a:solidFill>
                      <a:srgbClr val="000000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End Diastole (ED)</a:t>
                </a:r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>
            <a:off x="1028700" y="2518656"/>
            <a:ext cx="951864" cy="2036845"/>
            <a:chOff x="0" y="0"/>
            <a:chExt cx="1269152" cy="2715794"/>
          </a:xfrm>
        </p:grpSpPr>
        <p:grpSp>
          <p:nvGrpSpPr>
            <p:cNvPr id="20" name="Group 20"/>
            <p:cNvGrpSpPr/>
            <p:nvPr/>
          </p:nvGrpSpPr>
          <p:grpSpPr>
            <a:xfrm rot="-5400000">
              <a:off x="-707923" y="914463"/>
              <a:ext cx="2684998" cy="856073"/>
              <a:chOff x="0" y="0"/>
              <a:chExt cx="684181" cy="218141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684181" cy="218141"/>
              </a:xfrm>
              <a:custGeom>
                <a:avLst/>
                <a:gdLst/>
                <a:ahLst/>
                <a:cxnLst/>
                <a:rect l="l" t="t" r="r" b="b"/>
                <a:pathLst>
                  <a:path w="684181" h="218141">
                    <a:moveTo>
                      <a:pt x="42290" y="0"/>
                    </a:moveTo>
                    <a:lnTo>
                      <a:pt x="641891" y="0"/>
                    </a:lnTo>
                    <a:cubicBezTo>
                      <a:pt x="665247" y="0"/>
                      <a:pt x="684181" y="18934"/>
                      <a:pt x="684181" y="42290"/>
                    </a:cubicBezTo>
                    <a:lnTo>
                      <a:pt x="684181" y="175851"/>
                    </a:lnTo>
                    <a:cubicBezTo>
                      <a:pt x="684181" y="187067"/>
                      <a:pt x="679726" y="197824"/>
                      <a:pt x="671795" y="205755"/>
                    </a:cubicBezTo>
                    <a:cubicBezTo>
                      <a:pt x="663864" y="213686"/>
                      <a:pt x="653107" y="218141"/>
                      <a:pt x="641891" y="218141"/>
                    </a:cubicBezTo>
                    <a:lnTo>
                      <a:pt x="42290" y="218141"/>
                    </a:lnTo>
                    <a:cubicBezTo>
                      <a:pt x="31074" y="218141"/>
                      <a:pt x="20317" y="213686"/>
                      <a:pt x="12386" y="205755"/>
                    </a:cubicBezTo>
                    <a:cubicBezTo>
                      <a:pt x="4456" y="197824"/>
                      <a:pt x="0" y="187067"/>
                      <a:pt x="0" y="175851"/>
                    </a:cubicBezTo>
                    <a:lnTo>
                      <a:pt x="0" y="42290"/>
                    </a:lnTo>
                    <a:cubicBezTo>
                      <a:pt x="0" y="31074"/>
                      <a:pt x="4456" y="20317"/>
                      <a:pt x="12386" y="12386"/>
                    </a:cubicBezTo>
                    <a:cubicBezTo>
                      <a:pt x="20317" y="4456"/>
                      <a:pt x="31074" y="0"/>
                      <a:pt x="42290" y="0"/>
                    </a:cubicBezTo>
                    <a:close/>
                  </a:path>
                </a:pathLst>
              </a:custGeom>
              <a:solidFill>
                <a:srgbClr val="AAD7D4">
                  <a:alpha val="6000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57150"/>
                <a:ext cx="684181" cy="275291"/>
              </a:xfrm>
              <a:prstGeom prst="rect">
                <a:avLst/>
              </a:prstGeom>
            </p:spPr>
            <p:txBody>
              <a:bodyPr lIns="55286" tIns="55286" rIns="55286" bIns="55286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 rot="-5400000">
              <a:off x="-707923" y="738719"/>
              <a:ext cx="2684998" cy="1269152"/>
              <a:chOff x="0" y="0"/>
              <a:chExt cx="684181" cy="3234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84181" cy="323400"/>
              </a:xfrm>
              <a:custGeom>
                <a:avLst/>
                <a:gdLst/>
                <a:ahLst/>
                <a:cxnLst/>
                <a:rect l="l" t="t" r="r" b="b"/>
                <a:pathLst>
                  <a:path w="684181" h="323400">
                    <a:moveTo>
                      <a:pt x="42290" y="0"/>
                    </a:moveTo>
                    <a:lnTo>
                      <a:pt x="641891" y="0"/>
                    </a:lnTo>
                    <a:cubicBezTo>
                      <a:pt x="665247" y="0"/>
                      <a:pt x="684181" y="18934"/>
                      <a:pt x="684181" y="42290"/>
                    </a:cubicBezTo>
                    <a:lnTo>
                      <a:pt x="684181" y="281111"/>
                    </a:lnTo>
                    <a:cubicBezTo>
                      <a:pt x="684181" y="304467"/>
                      <a:pt x="665247" y="323400"/>
                      <a:pt x="641891" y="323400"/>
                    </a:cubicBezTo>
                    <a:lnTo>
                      <a:pt x="42290" y="323400"/>
                    </a:lnTo>
                    <a:cubicBezTo>
                      <a:pt x="31074" y="323400"/>
                      <a:pt x="20317" y="318945"/>
                      <a:pt x="12386" y="311014"/>
                    </a:cubicBezTo>
                    <a:cubicBezTo>
                      <a:pt x="4456" y="303083"/>
                      <a:pt x="0" y="292327"/>
                      <a:pt x="0" y="281111"/>
                    </a:cubicBezTo>
                    <a:lnTo>
                      <a:pt x="0" y="42290"/>
                    </a:lnTo>
                    <a:cubicBezTo>
                      <a:pt x="0" y="31074"/>
                      <a:pt x="4456" y="20317"/>
                      <a:pt x="12386" y="12386"/>
                    </a:cubicBezTo>
                    <a:cubicBezTo>
                      <a:pt x="20317" y="4456"/>
                      <a:pt x="31074" y="0"/>
                      <a:pt x="4229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104775"/>
                <a:ext cx="684181" cy="428175"/>
              </a:xfrm>
              <a:prstGeom prst="rect">
                <a:avLst/>
              </a:prstGeom>
            </p:spPr>
            <p:txBody>
              <a:bodyPr lIns="55286" tIns="55286" rIns="55286" bIns="55286" rtlCol="0" anchor="ctr"/>
              <a:lstStyle/>
              <a:p>
                <a:pPr marL="0" lvl="0" indent="0" algn="ctr">
                  <a:lnSpc>
                    <a:spcPts val="4900"/>
                  </a:lnSpc>
                  <a:spcBef>
                    <a:spcPct val="0"/>
                  </a:spcBef>
                </a:pPr>
                <a:r>
                  <a:rPr lang="en-US" sz="3500" b="1">
                    <a:solidFill>
                      <a:srgbClr val="EE4C2C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Poor</a:t>
                </a:r>
              </a:p>
            </p:txBody>
          </p:sp>
        </p:grpSp>
      </p:grpSp>
      <p:grpSp>
        <p:nvGrpSpPr>
          <p:cNvPr id="26" name="Group 26"/>
          <p:cNvGrpSpPr/>
          <p:nvPr/>
        </p:nvGrpSpPr>
        <p:grpSpPr>
          <a:xfrm>
            <a:off x="1028700" y="4704762"/>
            <a:ext cx="951864" cy="2756126"/>
            <a:chOff x="0" y="0"/>
            <a:chExt cx="1269152" cy="3674835"/>
          </a:xfrm>
        </p:grpSpPr>
        <p:grpSp>
          <p:nvGrpSpPr>
            <p:cNvPr id="27" name="Group 27"/>
            <p:cNvGrpSpPr/>
            <p:nvPr/>
          </p:nvGrpSpPr>
          <p:grpSpPr>
            <a:xfrm rot="-5400000">
              <a:off x="-1182007" y="1388546"/>
              <a:ext cx="3633165" cy="856073"/>
              <a:chOff x="0" y="0"/>
              <a:chExt cx="925789" cy="218141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925790" cy="218141"/>
              </a:xfrm>
              <a:custGeom>
                <a:avLst/>
                <a:gdLst/>
                <a:ahLst/>
                <a:cxnLst/>
                <a:rect l="l" t="t" r="r" b="b"/>
                <a:pathLst>
                  <a:path w="925790" h="218141">
                    <a:moveTo>
                      <a:pt x="31253" y="0"/>
                    </a:moveTo>
                    <a:lnTo>
                      <a:pt x="894536" y="0"/>
                    </a:lnTo>
                    <a:cubicBezTo>
                      <a:pt x="911797" y="0"/>
                      <a:pt x="925790" y="13993"/>
                      <a:pt x="925790" y="31253"/>
                    </a:cubicBezTo>
                    <a:lnTo>
                      <a:pt x="925790" y="186888"/>
                    </a:lnTo>
                    <a:cubicBezTo>
                      <a:pt x="925790" y="204149"/>
                      <a:pt x="911797" y="218141"/>
                      <a:pt x="894536" y="218141"/>
                    </a:cubicBezTo>
                    <a:lnTo>
                      <a:pt x="31253" y="218141"/>
                    </a:lnTo>
                    <a:cubicBezTo>
                      <a:pt x="13993" y="218141"/>
                      <a:pt x="0" y="204149"/>
                      <a:pt x="0" y="186888"/>
                    </a:cubicBezTo>
                    <a:lnTo>
                      <a:pt x="0" y="31253"/>
                    </a:lnTo>
                    <a:cubicBezTo>
                      <a:pt x="0" y="13993"/>
                      <a:pt x="13993" y="0"/>
                      <a:pt x="31253" y="0"/>
                    </a:cubicBezTo>
                    <a:close/>
                  </a:path>
                </a:pathLst>
              </a:custGeom>
              <a:solidFill>
                <a:srgbClr val="AAD7D4">
                  <a:alpha val="6000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57150"/>
                <a:ext cx="925789" cy="275291"/>
              </a:xfrm>
              <a:prstGeom prst="rect">
                <a:avLst/>
              </a:prstGeom>
            </p:spPr>
            <p:txBody>
              <a:bodyPr lIns="55286" tIns="55286" rIns="55286" bIns="55286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 rot="-5400000">
              <a:off x="-1182007" y="1223677"/>
              <a:ext cx="3633165" cy="1269152"/>
              <a:chOff x="0" y="0"/>
              <a:chExt cx="925789" cy="3234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925790" cy="323400"/>
              </a:xfrm>
              <a:custGeom>
                <a:avLst/>
                <a:gdLst/>
                <a:ahLst/>
                <a:cxnLst/>
                <a:rect l="l" t="t" r="r" b="b"/>
                <a:pathLst>
                  <a:path w="925790" h="323400">
                    <a:moveTo>
                      <a:pt x="31253" y="0"/>
                    </a:moveTo>
                    <a:lnTo>
                      <a:pt x="894536" y="0"/>
                    </a:lnTo>
                    <a:cubicBezTo>
                      <a:pt x="911797" y="0"/>
                      <a:pt x="925790" y="13993"/>
                      <a:pt x="925790" y="31253"/>
                    </a:cubicBezTo>
                    <a:lnTo>
                      <a:pt x="925790" y="292147"/>
                    </a:lnTo>
                    <a:cubicBezTo>
                      <a:pt x="925790" y="309408"/>
                      <a:pt x="911797" y="323400"/>
                      <a:pt x="894536" y="323400"/>
                    </a:cubicBezTo>
                    <a:lnTo>
                      <a:pt x="31253" y="323400"/>
                    </a:lnTo>
                    <a:cubicBezTo>
                      <a:pt x="13993" y="323400"/>
                      <a:pt x="0" y="309408"/>
                      <a:pt x="0" y="292147"/>
                    </a:cubicBezTo>
                    <a:lnTo>
                      <a:pt x="0" y="31253"/>
                    </a:lnTo>
                    <a:cubicBezTo>
                      <a:pt x="0" y="13993"/>
                      <a:pt x="13993" y="0"/>
                      <a:pt x="3125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104775"/>
                <a:ext cx="925789" cy="428175"/>
              </a:xfrm>
              <a:prstGeom prst="rect">
                <a:avLst/>
              </a:prstGeom>
            </p:spPr>
            <p:txBody>
              <a:bodyPr lIns="55286" tIns="55286" rIns="55286" bIns="55286" rtlCol="0" anchor="ctr"/>
              <a:lstStyle/>
              <a:p>
                <a:pPr marL="0" lvl="0" indent="0" algn="ctr">
                  <a:lnSpc>
                    <a:spcPts val="4900"/>
                  </a:lnSpc>
                  <a:spcBef>
                    <a:spcPct val="0"/>
                  </a:spcBef>
                </a:pPr>
                <a:r>
                  <a:rPr lang="en-US" sz="3500" b="1">
                    <a:solidFill>
                      <a:srgbClr val="FF931E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Medium</a:t>
                </a:r>
              </a:p>
            </p:txBody>
          </p:sp>
        </p:grpSp>
      </p:grpSp>
      <p:grpSp>
        <p:nvGrpSpPr>
          <p:cNvPr id="33" name="Group 33"/>
          <p:cNvGrpSpPr/>
          <p:nvPr/>
        </p:nvGrpSpPr>
        <p:grpSpPr>
          <a:xfrm>
            <a:off x="1104096" y="7897670"/>
            <a:ext cx="951864" cy="1856439"/>
            <a:chOff x="0" y="0"/>
            <a:chExt cx="1269152" cy="2475252"/>
          </a:xfrm>
        </p:grpSpPr>
        <p:grpSp>
          <p:nvGrpSpPr>
            <p:cNvPr id="34" name="Group 34"/>
            <p:cNvGrpSpPr/>
            <p:nvPr/>
          </p:nvGrpSpPr>
          <p:grpSpPr>
            <a:xfrm rot="-5400000">
              <a:off x="-589016" y="795556"/>
              <a:ext cx="2447184" cy="856073"/>
              <a:chOff x="0" y="0"/>
              <a:chExt cx="623582" cy="218141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623582" cy="218141"/>
              </a:xfrm>
              <a:custGeom>
                <a:avLst/>
                <a:gdLst/>
                <a:ahLst/>
                <a:cxnLst/>
                <a:rect l="l" t="t" r="r" b="b"/>
                <a:pathLst>
                  <a:path w="623582" h="218141">
                    <a:moveTo>
                      <a:pt x="46400" y="0"/>
                    </a:moveTo>
                    <a:lnTo>
                      <a:pt x="577183" y="0"/>
                    </a:lnTo>
                    <a:cubicBezTo>
                      <a:pt x="589489" y="0"/>
                      <a:pt x="601291" y="4889"/>
                      <a:pt x="609992" y="13590"/>
                    </a:cubicBezTo>
                    <a:cubicBezTo>
                      <a:pt x="618694" y="22292"/>
                      <a:pt x="623582" y="34094"/>
                      <a:pt x="623582" y="46400"/>
                    </a:cubicBezTo>
                    <a:lnTo>
                      <a:pt x="623582" y="171742"/>
                    </a:lnTo>
                    <a:cubicBezTo>
                      <a:pt x="623582" y="184048"/>
                      <a:pt x="618694" y="195850"/>
                      <a:pt x="609992" y="204551"/>
                    </a:cubicBezTo>
                    <a:cubicBezTo>
                      <a:pt x="601291" y="213253"/>
                      <a:pt x="589489" y="218141"/>
                      <a:pt x="577183" y="218141"/>
                    </a:cubicBezTo>
                    <a:lnTo>
                      <a:pt x="46400" y="218141"/>
                    </a:lnTo>
                    <a:cubicBezTo>
                      <a:pt x="34094" y="218141"/>
                      <a:pt x="22292" y="213253"/>
                      <a:pt x="13590" y="204551"/>
                    </a:cubicBezTo>
                    <a:cubicBezTo>
                      <a:pt x="4889" y="195850"/>
                      <a:pt x="0" y="184048"/>
                      <a:pt x="0" y="171742"/>
                    </a:cubicBezTo>
                    <a:lnTo>
                      <a:pt x="0" y="46400"/>
                    </a:lnTo>
                    <a:cubicBezTo>
                      <a:pt x="0" y="34094"/>
                      <a:pt x="4889" y="22292"/>
                      <a:pt x="13590" y="13590"/>
                    </a:cubicBezTo>
                    <a:cubicBezTo>
                      <a:pt x="22292" y="4889"/>
                      <a:pt x="34094" y="0"/>
                      <a:pt x="46400" y="0"/>
                    </a:cubicBezTo>
                    <a:close/>
                  </a:path>
                </a:pathLst>
              </a:custGeom>
              <a:solidFill>
                <a:srgbClr val="AAD7D4">
                  <a:alpha val="6000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57150"/>
                <a:ext cx="623582" cy="275291"/>
              </a:xfrm>
              <a:prstGeom prst="rect">
                <a:avLst/>
              </a:prstGeom>
            </p:spPr>
            <p:txBody>
              <a:bodyPr lIns="55286" tIns="55286" rIns="55286" bIns="55286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 rot="-5400000">
              <a:off x="-589016" y="617084"/>
              <a:ext cx="2447184" cy="1269152"/>
              <a:chOff x="0" y="0"/>
              <a:chExt cx="623582" cy="3234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623582" cy="323400"/>
              </a:xfrm>
              <a:custGeom>
                <a:avLst/>
                <a:gdLst/>
                <a:ahLst/>
                <a:cxnLst/>
                <a:rect l="l" t="t" r="r" b="b"/>
                <a:pathLst>
                  <a:path w="623582" h="323400">
                    <a:moveTo>
                      <a:pt x="46400" y="0"/>
                    </a:moveTo>
                    <a:lnTo>
                      <a:pt x="577183" y="0"/>
                    </a:lnTo>
                    <a:cubicBezTo>
                      <a:pt x="589489" y="0"/>
                      <a:pt x="601291" y="4889"/>
                      <a:pt x="609992" y="13590"/>
                    </a:cubicBezTo>
                    <a:cubicBezTo>
                      <a:pt x="618694" y="22292"/>
                      <a:pt x="623582" y="34094"/>
                      <a:pt x="623582" y="46400"/>
                    </a:cubicBezTo>
                    <a:lnTo>
                      <a:pt x="623582" y="277001"/>
                    </a:lnTo>
                    <a:cubicBezTo>
                      <a:pt x="623582" y="289307"/>
                      <a:pt x="618694" y="301109"/>
                      <a:pt x="609992" y="309810"/>
                    </a:cubicBezTo>
                    <a:cubicBezTo>
                      <a:pt x="601291" y="318512"/>
                      <a:pt x="589489" y="323400"/>
                      <a:pt x="577183" y="323400"/>
                    </a:cubicBezTo>
                    <a:lnTo>
                      <a:pt x="46400" y="323400"/>
                    </a:lnTo>
                    <a:cubicBezTo>
                      <a:pt x="34094" y="323400"/>
                      <a:pt x="22292" y="318512"/>
                      <a:pt x="13590" y="309810"/>
                    </a:cubicBezTo>
                    <a:cubicBezTo>
                      <a:pt x="4889" y="301109"/>
                      <a:pt x="0" y="289307"/>
                      <a:pt x="0" y="277001"/>
                    </a:cubicBezTo>
                    <a:lnTo>
                      <a:pt x="0" y="46400"/>
                    </a:lnTo>
                    <a:cubicBezTo>
                      <a:pt x="0" y="34094"/>
                      <a:pt x="4889" y="22292"/>
                      <a:pt x="13590" y="13590"/>
                    </a:cubicBezTo>
                    <a:cubicBezTo>
                      <a:pt x="22292" y="4889"/>
                      <a:pt x="34094" y="0"/>
                      <a:pt x="4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104775"/>
                <a:ext cx="623582" cy="428175"/>
              </a:xfrm>
              <a:prstGeom prst="rect">
                <a:avLst/>
              </a:prstGeom>
            </p:spPr>
            <p:txBody>
              <a:bodyPr lIns="55286" tIns="55286" rIns="55286" bIns="55286" rtlCol="0" anchor="ctr"/>
              <a:lstStyle/>
              <a:p>
                <a:pPr marL="0" lvl="0" indent="0" algn="ctr">
                  <a:lnSpc>
                    <a:spcPts val="4900"/>
                  </a:lnSpc>
                  <a:spcBef>
                    <a:spcPct val="0"/>
                  </a:spcBef>
                </a:pPr>
                <a:r>
                  <a:rPr lang="en-US" sz="3500" b="1">
                    <a:solidFill>
                      <a:srgbClr val="0097B2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Good</a:t>
                </a:r>
              </a:p>
            </p:txBody>
          </p:sp>
        </p:grpSp>
      </p:grpSp>
      <p:sp>
        <p:nvSpPr>
          <p:cNvPr id="40" name="Freeform 40"/>
          <p:cNvSpPr/>
          <p:nvPr/>
        </p:nvSpPr>
        <p:spPr>
          <a:xfrm>
            <a:off x="2551665" y="2415198"/>
            <a:ext cx="2908848" cy="2243761"/>
          </a:xfrm>
          <a:custGeom>
            <a:avLst/>
            <a:gdLst/>
            <a:ahLst/>
            <a:cxnLst/>
            <a:rect l="l" t="t" r="r" b="b"/>
            <a:pathLst>
              <a:path w="2908848" h="2243761">
                <a:moveTo>
                  <a:pt x="0" y="0"/>
                </a:moveTo>
                <a:lnTo>
                  <a:pt x="2908849" y="0"/>
                </a:lnTo>
                <a:lnTo>
                  <a:pt x="2908849" y="2243761"/>
                </a:lnTo>
                <a:lnTo>
                  <a:pt x="0" y="22437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753" b="-15887"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6018064" y="2425563"/>
            <a:ext cx="2954005" cy="2243761"/>
          </a:xfrm>
          <a:custGeom>
            <a:avLst/>
            <a:gdLst/>
            <a:ahLst/>
            <a:cxnLst/>
            <a:rect l="l" t="t" r="r" b="b"/>
            <a:pathLst>
              <a:path w="2954005" h="2243761">
                <a:moveTo>
                  <a:pt x="0" y="0"/>
                </a:moveTo>
                <a:lnTo>
                  <a:pt x="2954005" y="0"/>
                </a:lnTo>
                <a:lnTo>
                  <a:pt x="2954005" y="2243762"/>
                </a:lnTo>
                <a:lnTo>
                  <a:pt x="0" y="22437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4700" b="-16954"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2551665" y="4862350"/>
            <a:ext cx="2908848" cy="2386325"/>
          </a:xfrm>
          <a:custGeom>
            <a:avLst/>
            <a:gdLst/>
            <a:ahLst/>
            <a:cxnLst/>
            <a:rect l="l" t="t" r="r" b="b"/>
            <a:pathLst>
              <a:path w="2908848" h="2386325">
                <a:moveTo>
                  <a:pt x="0" y="0"/>
                </a:moveTo>
                <a:lnTo>
                  <a:pt x="2908849" y="0"/>
                </a:lnTo>
                <a:lnTo>
                  <a:pt x="2908849" y="2386325"/>
                </a:lnTo>
                <a:lnTo>
                  <a:pt x="0" y="23863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2247" b="-9649"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6107228" y="4916975"/>
            <a:ext cx="2842263" cy="2331700"/>
          </a:xfrm>
          <a:custGeom>
            <a:avLst/>
            <a:gdLst/>
            <a:ahLst/>
            <a:cxnLst/>
            <a:rect l="l" t="t" r="r" b="b"/>
            <a:pathLst>
              <a:path w="2842263" h="2331700">
                <a:moveTo>
                  <a:pt x="0" y="0"/>
                </a:moveTo>
                <a:lnTo>
                  <a:pt x="2842263" y="0"/>
                </a:lnTo>
                <a:lnTo>
                  <a:pt x="2842263" y="2331700"/>
                </a:lnTo>
                <a:lnTo>
                  <a:pt x="0" y="23317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2247" b="-9649"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2551665" y="7534470"/>
            <a:ext cx="2908848" cy="2582839"/>
          </a:xfrm>
          <a:custGeom>
            <a:avLst/>
            <a:gdLst/>
            <a:ahLst/>
            <a:cxnLst/>
            <a:rect l="l" t="t" r="r" b="b"/>
            <a:pathLst>
              <a:path w="2908848" h="2582839">
                <a:moveTo>
                  <a:pt x="0" y="0"/>
                </a:moveTo>
                <a:lnTo>
                  <a:pt x="2908849" y="0"/>
                </a:lnTo>
                <a:lnTo>
                  <a:pt x="2908849" y="2582839"/>
                </a:lnTo>
                <a:lnTo>
                  <a:pt x="0" y="25828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5378" b="-7243"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6107228" y="7534470"/>
            <a:ext cx="2842263" cy="2480451"/>
          </a:xfrm>
          <a:custGeom>
            <a:avLst/>
            <a:gdLst/>
            <a:ahLst/>
            <a:cxnLst/>
            <a:rect l="l" t="t" r="r" b="b"/>
            <a:pathLst>
              <a:path w="2842263" h="2480451">
                <a:moveTo>
                  <a:pt x="0" y="0"/>
                </a:moveTo>
                <a:lnTo>
                  <a:pt x="2842263" y="0"/>
                </a:lnTo>
                <a:lnTo>
                  <a:pt x="2842263" y="2480451"/>
                </a:lnTo>
                <a:lnTo>
                  <a:pt x="0" y="24804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7450" b="-7135"/>
            </a:stretch>
          </a:blipFill>
        </p:spPr>
      </p:sp>
      <p:sp>
        <p:nvSpPr>
          <p:cNvPr id="46" name="TextBox 46"/>
          <p:cNvSpPr txBox="1"/>
          <p:nvPr/>
        </p:nvSpPr>
        <p:spPr>
          <a:xfrm>
            <a:off x="1104096" y="67794"/>
            <a:ext cx="4715444" cy="946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sz="5500" spc="27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Segmentation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21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11518669" y="1248902"/>
            <a:ext cx="4324484" cy="1369405"/>
            <a:chOff x="0" y="0"/>
            <a:chExt cx="1283383" cy="4064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283383" cy="406400"/>
            </a:xfrm>
            <a:custGeom>
              <a:avLst/>
              <a:gdLst/>
              <a:ahLst/>
              <a:cxnLst/>
              <a:rect l="l" t="t" r="r" b="b"/>
              <a:pathLst>
                <a:path w="1283383" h="406400">
                  <a:moveTo>
                    <a:pt x="35805" y="0"/>
                  </a:moveTo>
                  <a:lnTo>
                    <a:pt x="1247578" y="0"/>
                  </a:lnTo>
                  <a:cubicBezTo>
                    <a:pt x="1267352" y="0"/>
                    <a:pt x="1283383" y="16030"/>
                    <a:pt x="1283383" y="35805"/>
                  </a:cubicBezTo>
                  <a:lnTo>
                    <a:pt x="1283383" y="370595"/>
                  </a:lnTo>
                  <a:cubicBezTo>
                    <a:pt x="1283383" y="390370"/>
                    <a:pt x="1267352" y="406400"/>
                    <a:pt x="1247578" y="406400"/>
                  </a:cubicBezTo>
                  <a:lnTo>
                    <a:pt x="35805" y="406400"/>
                  </a:lnTo>
                  <a:cubicBezTo>
                    <a:pt x="16030" y="406400"/>
                    <a:pt x="0" y="390370"/>
                    <a:pt x="0" y="370595"/>
                  </a:cubicBezTo>
                  <a:lnTo>
                    <a:pt x="0" y="35805"/>
                  </a:lnTo>
                  <a:cubicBezTo>
                    <a:pt x="0" y="16030"/>
                    <a:pt x="16030" y="0"/>
                    <a:pt x="35805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66675"/>
              <a:ext cx="1283383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20"/>
                </a:lnSpc>
              </a:pPr>
              <a:r>
                <a:rPr lang="en-US" sz="3300" b="1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Image Quality Distribution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2422921" y="2873732"/>
            <a:ext cx="2024443" cy="1564259"/>
            <a:chOff x="0" y="0"/>
            <a:chExt cx="600796" cy="464227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600796" cy="464227"/>
            </a:xfrm>
            <a:custGeom>
              <a:avLst/>
              <a:gdLst/>
              <a:ahLst/>
              <a:cxnLst/>
              <a:rect l="l" t="t" r="r" b="b"/>
              <a:pathLst>
                <a:path w="600796" h="464227">
                  <a:moveTo>
                    <a:pt x="76484" y="0"/>
                  </a:moveTo>
                  <a:lnTo>
                    <a:pt x="524312" y="0"/>
                  </a:lnTo>
                  <a:cubicBezTo>
                    <a:pt x="566553" y="0"/>
                    <a:pt x="600796" y="34243"/>
                    <a:pt x="600796" y="76484"/>
                  </a:cubicBezTo>
                  <a:lnTo>
                    <a:pt x="600796" y="387743"/>
                  </a:lnTo>
                  <a:cubicBezTo>
                    <a:pt x="600796" y="408028"/>
                    <a:pt x="592738" y="427482"/>
                    <a:pt x="578395" y="441825"/>
                  </a:cubicBezTo>
                  <a:cubicBezTo>
                    <a:pt x="564051" y="456169"/>
                    <a:pt x="544597" y="464227"/>
                    <a:pt x="524312" y="464227"/>
                  </a:cubicBezTo>
                  <a:lnTo>
                    <a:pt x="76484" y="464227"/>
                  </a:lnTo>
                  <a:cubicBezTo>
                    <a:pt x="34243" y="464227"/>
                    <a:pt x="0" y="429984"/>
                    <a:pt x="0" y="387743"/>
                  </a:cubicBezTo>
                  <a:lnTo>
                    <a:pt x="0" y="76484"/>
                  </a:lnTo>
                  <a:cubicBezTo>
                    <a:pt x="0" y="34243"/>
                    <a:pt x="34243" y="0"/>
                    <a:pt x="76484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104775"/>
              <a:ext cx="600796" cy="5690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n = 94</a:t>
              </a:r>
            </a:p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9.4%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2422921" y="5381801"/>
            <a:ext cx="2024443" cy="1564259"/>
            <a:chOff x="0" y="0"/>
            <a:chExt cx="600796" cy="464227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600796" cy="464227"/>
            </a:xfrm>
            <a:custGeom>
              <a:avLst/>
              <a:gdLst/>
              <a:ahLst/>
              <a:cxnLst/>
              <a:rect l="l" t="t" r="r" b="b"/>
              <a:pathLst>
                <a:path w="600796" h="464227">
                  <a:moveTo>
                    <a:pt x="76484" y="0"/>
                  </a:moveTo>
                  <a:lnTo>
                    <a:pt x="524312" y="0"/>
                  </a:lnTo>
                  <a:cubicBezTo>
                    <a:pt x="566553" y="0"/>
                    <a:pt x="600796" y="34243"/>
                    <a:pt x="600796" y="76484"/>
                  </a:cubicBezTo>
                  <a:lnTo>
                    <a:pt x="600796" y="387743"/>
                  </a:lnTo>
                  <a:cubicBezTo>
                    <a:pt x="600796" y="408028"/>
                    <a:pt x="592738" y="427482"/>
                    <a:pt x="578395" y="441825"/>
                  </a:cubicBezTo>
                  <a:cubicBezTo>
                    <a:pt x="564051" y="456169"/>
                    <a:pt x="544597" y="464227"/>
                    <a:pt x="524312" y="464227"/>
                  </a:cubicBezTo>
                  <a:lnTo>
                    <a:pt x="76484" y="464227"/>
                  </a:lnTo>
                  <a:cubicBezTo>
                    <a:pt x="34243" y="464227"/>
                    <a:pt x="0" y="429984"/>
                    <a:pt x="0" y="387743"/>
                  </a:cubicBezTo>
                  <a:lnTo>
                    <a:pt x="0" y="76484"/>
                  </a:lnTo>
                  <a:cubicBezTo>
                    <a:pt x="0" y="34243"/>
                    <a:pt x="34243" y="0"/>
                    <a:pt x="76484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-104775"/>
              <a:ext cx="600796" cy="5690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n = 330</a:t>
              </a:r>
            </a:p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33%</a:t>
              </a: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12422921" y="8152178"/>
            <a:ext cx="2024443" cy="1564259"/>
            <a:chOff x="0" y="0"/>
            <a:chExt cx="600796" cy="464227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600796" cy="464227"/>
            </a:xfrm>
            <a:custGeom>
              <a:avLst/>
              <a:gdLst/>
              <a:ahLst/>
              <a:cxnLst/>
              <a:rect l="l" t="t" r="r" b="b"/>
              <a:pathLst>
                <a:path w="600796" h="464227">
                  <a:moveTo>
                    <a:pt x="76484" y="0"/>
                  </a:moveTo>
                  <a:lnTo>
                    <a:pt x="524312" y="0"/>
                  </a:lnTo>
                  <a:cubicBezTo>
                    <a:pt x="566553" y="0"/>
                    <a:pt x="600796" y="34243"/>
                    <a:pt x="600796" y="76484"/>
                  </a:cubicBezTo>
                  <a:lnTo>
                    <a:pt x="600796" y="387743"/>
                  </a:lnTo>
                  <a:cubicBezTo>
                    <a:pt x="600796" y="408028"/>
                    <a:pt x="592738" y="427482"/>
                    <a:pt x="578395" y="441825"/>
                  </a:cubicBezTo>
                  <a:cubicBezTo>
                    <a:pt x="564051" y="456169"/>
                    <a:pt x="544597" y="464227"/>
                    <a:pt x="524312" y="464227"/>
                  </a:cubicBezTo>
                  <a:lnTo>
                    <a:pt x="76484" y="464227"/>
                  </a:lnTo>
                  <a:cubicBezTo>
                    <a:pt x="34243" y="464227"/>
                    <a:pt x="0" y="429984"/>
                    <a:pt x="0" y="387743"/>
                  </a:cubicBezTo>
                  <a:lnTo>
                    <a:pt x="0" y="76484"/>
                  </a:lnTo>
                  <a:cubicBezTo>
                    <a:pt x="0" y="34243"/>
                    <a:pt x="34243" y="0"/>
                    <a:pt x="76484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59" name="TextBox 59"/>
            <p:cNvSpPr txBox="1"/>
            <p:nvPr/>
          </p:nvSpPr>
          <p:spPr>
            <a:xfrm>
              <a:off x="0" y="-104775"/>
              <a:ext cx="600796" cy="5690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n = 576</a:t>
              </a:r>
            </a:p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57.6%</a:t>
              </a: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4847986" y="432944"/>
            <a:ext cx="3073161" cy="676275"/>
            <a:chOff x="0" y="0"/>
            <a:chExt cx="4097548" cy="9017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1827" cy="901700"/>
            </a:xfrm>
            <a:custGeom>
              <a:avLst/>
              <a:gdLst/>
              <a:ahLst/>
              <a:cxnLst/>
              <a:rect l="l" t="t" r="r" b="b"/>
              <a:pathLst>
                <a:path w="621827" h="901700">
                  <a:moveTo>
                    <a:pt x="0" y="0"/>
                  </a:moveTo>
                  <a:lnTo>
                    <a:pt x="621827" y="0"/>
                  </a:lnTo>
                  <a:lnTo>
                    <a:pt x="621827" y="901700"/>
                  </a:lnTo>
                  <a:lnTo>
                    <a:pt x="0" y="901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85000"/>
              </a:blip>
              <a:stretch>
                <a:fillRect r="-45008"/>
              </a:stretch>
            </a:blipFill>
          </p:spPr>
        </p:sp>
        <p:sp>
          <p:nvSpPr>
            <p:cNvPr id="62" name="TextBox 62"/>
            <p:cNvSpPr txBox="1"/>
            <p:nvPr/>
          </p:nvSpPr>
          <p:spPr>
            <a:xfrm>
              <a:off x="825869" y="88900"/>
              <a:ext cx="3271679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spc="15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Segmentation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856624" y="0"/>
            <a:ext cx="0" cy="1057275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-427286" y="1204469"/>
            <a:ext cx="8866751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 rot="-10800000">
            <a:off x="562176" y="933510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19"/>
                </a:lnTo>
                <a:lnTo>
                  <a:pt x="0" y="5419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543494" y="2909094"/>
            <a:ext cx="7362586" cy="4468812"/>
            <a:chOff x="0" y="0"/>
            <a:chExt cx="9816781" cy="59584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816781" cy="2122879"/>
            </a:xfrm>
            <a:custGeom>
              <a:avLst/>
              <a:gdLst/>
              <a:ahLst/>
              <a:cxnLst/>
              <a:rect l="l" t="t" r="r" b="b"/>
              <a:pathLst>
                <a:path w="9816781" h="2122879">
                  <a:moveTo>
                    <a:pt x="0" y="0"/>
                  </a:moveTo>
                  <a:lnTo>
                    <a:pt x="9816781" y="0"/>
                  </a:lnTo>
                  <a:lnTo>
                    <a:pt x="9816781" y="2122879"/>
                  </a:lnTo>
                  <a:lnTo>
                    <a:pt x="0" y="2122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2487289"/>
              <a:ext cx="9816781" cy="3471127"/>
            </a:xfrm>
            <a:custGeom>
              <a:avLst/>
              <a:gdLst/>
              <a:ahLst/>
              <a:cxnLst/>
              <a:rect l="l" t="t" r="r" b="b"/>
              <a:pathLst>
                <a:path w="9816781" h="3471127">
                  <a:moveTo>
                    <a:pt x="0" y="0"/>
                  </a:moveTo>
                  <a:lnTo>
                    <a:pt x="9816781" y="0"/>
                  </a:lnTo>
                  <a:lnTo>
                    <a:pt x="9816781" y="3471127"/>
                  </a:lnTo>
                  <a:lnTo>
                    <a:pt x="0" y="34711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104096" y="1743647"/>
            <a:ext cx="905351" cy="905351"/>
            <a:chOff x="0" y="0"/>
            <a:chExt cx="40640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2756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77800" y="-57150"/>
              <a:ext cx="152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04096" y="7549356"/>
            <a:ext cx="905351" cy="905351"/>
            <a:chOff x="0" y="0"/>
            <a:chExt cx="406400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2756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77800" y="-57150"/>
              <a:ext cx="152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468055" y="2909094"/>
            <a:ext cx="8084376" cy="4468812"/>
            <a:chOff x="0" y="0"/>
            <a:chExt cx="10779169" cy="5958416"/>
          </a:xfrm>
        </p:grpSpPr>
        <p:sp>
          <p:nvSpPr>
            <p:cNvPr id="15" name="Freeform 15"/>
            <p:cNvSpPr/>
            <p:nvPr/>
          </p:nvSpPr>
          <p:spPr>
            <a:xfrm>
              <a:off x="0" y="4287645"/>
              <a:ext cx="10779169" cy="1670771"/>
            </a:xfrm>
            <a:custGeom>
              <a:avLst/>
              <a:gdLst/>
              <a:ahLst/>
              <a:cxnLst/>
              <a:rect l="l" t="t" r="r" b="b"/>
              <a:pathLst>
                <a:path w="10779169" h="1670771">
                  <a:moveTo>
                    <a:pt x="0" y="0"/>
                  </a:moveTo>
                  <a:lnTo>
                    <a:pt x="10779169" y="0"/>
                  </a:lnTo>
                  <a:lnTo>
                    <a:pt x="10779169" y="1670771"/>
                  </a:lnTo>
                  <a:lnTo>
                    <a:pt x="0" y="16707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10779169" cy="3934397"/>
            </a:xfrm>
            <a:custGeom>
              <a:avLst/>
              <a:gdLst/>
              <a:ahLst/>
              <a:cxnLst/>
              <a:rect l="l" t="t" r="r" b="b"/>
              <a:pathLst>
                <a:path w="10779169" h="3934397">
                  <a:moveTo>
                    <a:pt x="0" y="0"/>
                  </a:moveTo>
                  <a:lnTo>
                    <a:pt x="10779169" y="0"/>
                  </a:lnTo>
                  <a:lnTo>
                    <a:pt x="10779169" y="3934397"/>
                  </a:lnTo>
                  <a:lnTo>
                    <a:pt x="0" y="39343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104096" y="67794"/>
            <a:ext cx="4715444" cy="946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sz="5500" spc="27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Segmentation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38047" y="1754681"/>
            <a:ext cx="3934972" cy="788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9"/>
              </a:lnSpc>
              <a:spcBef>
                <a:spcPct val="0"/>
              </a:spcBef>
            </a:pPr>
            <a:r>
              <a:rPr lang="en-US" sz="4599" spc="22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Previous Work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38047" y="7560389"/>
            <a:ext cx="2419983" cy="788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9"/>
              </a:lnSpc>
              <a:spcBef>
                <a:spcPct val="0"/>
              </a:spcBef>
            </a:pPr>
            <a:r>
              <a:rPr lang="en-US" sz="4599" spc="22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Our Goal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22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74556" y="8527545"/>
            <a:ext cx="8972612" cy="680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55014" lvl="1" indent="-427507" algn="l">
              <a:lnSpc>
                <a:spcPts val="5544"/>
              </a:lnSpc>
              <a:buFont typeface="Arial"/>
              <a:buChar char="•"/>
            </a:pPr>
            <a:r>
              <a:rPr lang="en-US" sz="3960" spc="19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Adopt U-Net as our baseline model.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964807" y="8002582"/>
            <a:ext cx="8972612" cy="175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AutoNum type="arabicPeriod"/>
            </a:pPr>
            <a:r>
              <a:rPr lang="en-US" sz="2499" spc="12">
                <a:solidFill>
                  <a:srgbClr val="2B2C30"/>
                </a:solidFill>
                <a:latin typeface="Poppins"/>
                <a:ea typeface="Poppins"/>
                <a:cs typeface="Poppins"/>
                <a:sym typeface="Poppins"/>
              </a:rPr>
              <a:t>Trainable Parameters</a:t>
            </a:r>
          </a:p>
          <a:p>
            <a:pPr marL="539749" lvl="1" indent="-269875" algn="l">
              <a:lnSpc>
                <a:spcPts val="3499"/>
              </a:lnSpc>
              <a:buAutoNum type="arabicPeriod"/>
            </a:pPr>
            <a:r>
              <a:rPr lang="en-US" sz="2499" spc="12">
                <a:solidFill>
                  <a:srgbClr val="2B2C30"/>
                </a:solidFill>
                <a:latin typeface="Poppins"/>
                <a:ea typeface="Poppins"/>
                <a:cs typeface="Poppins"/>
                <a:sym typeface="Poppins"/>
              </a:rPr>
              <a:t>GFLOPs</a:t>
            </a:r>
          </a:p>
          <a:p>
            <a:pPr marL="539749" lvl="1" indent="-269875" algn="l">
              <a:lnSpc>
                <a:spcPts val="3499"/>
              </a:lnSpc>
              <a:buAutoNum type="arabicPeriod"/>
            </a:pPr>
            <a:r>
              <a:rPr lang="en-US" sz="2499" spc="12">
                <a:solidFill>
                  <a:srgbClr val="2B2C30"/>
                </a:solidFill>
                <a:latin typeface="Poppins"/>
                <a:ea typeface="Poppins"/>
                <a:cs typeface="Poppins"/>
                <a:sym typeface="Poppins"/>
              </a:rPr>
              <a:t>Time/Epoch</a:t>
            </a:r>
          </a:p>
          <a:p>
            <a:pPr marL="539749" lvl="1" indent="-269875" algn="l">
              <a:lnSpc>
                <a:spcPts val="3499"/>
              </a:lnSpc>
              <a:buAutoNum type="arabicPeriod"/>
            </a:pPr>
            <a:r>
              <a:rPr lang="en-US" sz="2499" spc="12">
                <a:solidFill>
                  <a:srgbClr val="2B2C30"/>
                </a:solidFill>
                <a:latin typeface="Poppins"/>
                <a:ea typeface="Poppins"/>
                <a:cs typeface="Poppins"/>
                <a:sym typeface="Poppins"/>
              </a:rPr>
              <a:t>Inference Time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74556" y="9284205"/>
            <a:ext cx="9371122" cy="680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55014" lvl="1" indent="-427507" algn="l">
              <a:lnSpc>
                <a:spcPts val="5544"/>
              </a:lnSpc>
              <a:buFont typeface="Arial"/>
              <a:buChar char="•"/>
            </a:pPr>
            <a:r>
              <a:rPr lang="en-US" sz="3960" spc="19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Developing lightweight architecture.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10975769" y="8256582"/>
            <a:ext cx="1858768" cy="1476387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5" name="Group 25"/>
          <p:cNvGrpSpPr/>
          <p:nvPr/>
        </p:nvGrpSpPr>
        <p:grpSpPr>
          <a:xfrm>
            <a:off x="14847986" y="432944"/>
            <a:ext cx="3073161" cy="676275"/>
            <a:chOff x="0" y="0"/>
            <a:chExt cx="4097548" cy="9017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21827" cy="901700"/>
            </a:xfrm>
            <a:custGeom>
              <a:avLst/>
              <a:gdLst/>
              <a:ahLst/>
              <a:cxnLst/>
              <a:rect l="l" t="t" r="r" b="b"/>
              <a:pathLst>
                <a:path w="621827" h="901700">
                  <a:moveTo>
                    <a:pt x="0" y="0"/>
                  </a:moveTo>
                  <a:lnTo>
                    <a:pt x="621827" y="0"/>
                  </a:lnTo>
                  <a:lnTo>
                    <a:pt x="621827" y="901700"/>
                  </a:lnTo>
                  <a:lnTo>
                    <a:pt x="0" y="901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85000"/>
              </a:blip>
              <a:stretch>
                <a:fillRect r="-45008"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825869" y="88900"/>
              <a:ext cx="3271679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spc="15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Segmentation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C885AC7F-F3FB-74F4-1932-BA623C6AE8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8958E305-959B-7423-D73F-5D081E689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856624" y="0"/>
            <a:ext cx="0" cy="1057275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-427286" y="1204469"/>
            <a:ext cx="8866751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 rot="-10800000">
            <a:off x="562176" y="933510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19"/>
                </a:lnTo>
                <a:lnTo>
                  <a:pt x="0" y="5419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746452" y="5461340"/>
            <a:ext cx="4280725" cy="1543050"/>
            <a:chOff x="0" y="0"/>
            <a:chExt cx="1127434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7434" cy="406400"/>
            </a:xfrm>
            <a:custGeom>
              <a:avLst/>
              <a:gdLst/>
              <a:ahLst/>
              <a:cxnLst/>
              <a:rect l="l" t="t" r="r" b="b"/>
              <a:pathLst>
                <a:path w="1127434" h="406400">
                  <a:moveTo>
                    <a:pt x="924234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924234" y="406400"/>
                  </a:lnTo>
                  <a:lnTo>
                    <a:pt x="1127434" y="203200"/>
                  </a:lnTo>
                  <a:lnTo>
                    <a:pt x="924234" y="0"/>
                  </a:ln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013134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20"/>
                </a:lnSpc>
              </a:pPr>
              <a:r>
                <a:rPr lang="en-US" sz="3300" b="1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Hyperparameter Tuning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847986" y="432944"/>
            <a:ext cx="3073161" cy="676275"/>
            <a:chOff x="0" y="0"/>
            <a:chExt cx="4097548" cy="9017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21827" cy="901700"/>
            </a:xfrm>
            <a:custGeom>
              <a:avLst/>
              <a:gdLst/>
              <a:ahLst/>
              <a:cxnLst/>
              <a:rect l="l" t="t" r="r" b="b"/>
              <a:pathLst>
                <a:path w="621827" h="901700">
                  <a:moveTo>
                    <a:pt x="0" y="0"/>
                  </a:moveTo>
                  <a:lnTo>
                    <a:pt x="621827" y="0"/>
                  </a:lnTo>
                  <a:lnTo>
                    <a:pt x="621827" y="901700"/>
                  </a:lnTo>
                  <a:lnTo>
                    <a:pt x="0" y="901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5000"/>
              </a:blip>
              <a:stretch>
                <a:fillRect r="-45008"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825869" y="88900"/>
              <a:ext cx="3271679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spc="15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Segmentation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77233" y="1380034"/>
            <a:ext cx="903843" cy="961292"/>
            <a:chOff x="0" y="0"/>
            <a:chExt cx="812800" cy="86446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64462"/>
            </a:xfrm>
            <a:custGeom>
              <a:avLst/>
              <a:gdLst/>
              <a:ahLst/>
              <a:cxnLst/>
              <a:rect l="l" t="t" r="r" b="b"/>
              <a:pathLst>
                <a:path w="812800" h="864462">
                  <a:moveTo>
                    <a:pt x="406400" y="0"/>
                  </a:moveTo>
                  <a:cubicBezTo>
                    <a:pt x="181951" y="0"/>
                    <a:pt x="0" y="193516"/>
                    <a:pt x="0" y="432231"/>
                  </a:cubicBezTo>
                  <a:cubicBezTo>
                    <a:pt x="0" y="670946"/>
                    <a:pt x="181951" y="864462"/>
                    <a:pt x="406400" y="864462"/>
                  </a:cubicBezTo>
                  <a:cubicBezTo>
                    <a:pt x="630849" y="864462"/>
                    <a:pt x="812800" y="670946"/>
                    <a:pt x="812800" y="432231"/>
                  </a:cubicBezTo>
                  <a:cubicBezTo>
                    <a:pt x="812800" y="1935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4843"/>
              <a:ext cx="660400" cy="778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b="1" spc="119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1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4094688" y="2341326"/>
            <a:ext cx="2659194" cy="2646470"/>
          </a:xfrm>
          <a:custGeom>
            <a:avLst/>
            <a:gdLst/>
            <a:ahLst/>
            <a:cxnLst/>
            <a:rect l="l" t="t" r="r" b="b"/>
            <a:pathLst>
              <a:path w="2659194" h="2646470">
                <a:moveTo>
                  <a:pt x="0" y="0"/>
                </a:moveTo>
                <a:lnTo>
                  <a:pt x="2659194" y="0"/>
                </a:lnTo>
                <a:lnTo>
                  <a:pt x="2659194" y="2646470"/>
                </a:lnTo>
                <a:lnTo>
                  <a:pt x="0" y="26464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094688" y="4987796"/>
            <a:ext cx="2649602" cy="2649602"/>
          </a:xfrm>
          <a:custGeom>
            <a:avLst/>
            <a:gdLst/>
            <a:ahLst/>
            <a:cxnLst/>
            <a:rect l="l" t="t" r="r" b="b"/>
            <a:pathLst>
              <a:path w="2649602" h="2649602">
                <a:moveTo>
                  <a:pt x="0" y="0"/>
                </a:moveTo>
                <a:lnTo>
                  <a:pt x="2649602" y="0"/>
                </a:lnTo>
                <a:lnTo>
                  <a:pt x="2649602" y="2649602"/>
                </a:lnTo>
                <a:lnTo>
                  <a:pt x="0" y="26496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4094688" y="7637398"/>
            <a:ext cx="2649602" cy="2649602"/>
          </a:xfrm>
          <a:custGeom>
            <a:avLst/>
            <a:gdLst/>
            <a:ahLst/>
            <a:cxnLst/>
            <a:rect l="l" t="t" r="r" b="b"/>
            <a:pathLst>
              <a:path w="2649602" h="2649602">
                <a:moveTo>
                  <a:pt x="0" y="0"/>
                </a:moveTo>
                <a:lnTo>
                  <a:pt x="2649602" y="0"/>
                </a:lnTo>
                <a:lnTo>
                  <a:pt x="2649602" y="2649602"/>
                </a:lnTo>
                <a:lnTo>
                  <a:pt x="0" y="26496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129414" y="2341326"/>
            <a:ext cx="2665672" cy="2646470"/>
          </a:xfrm>
          <a:custGeom>
            <a:avLst/>
            <a:gdLst/>
            <a:ahLst/>
            <a:cxnLst/>
            <a:rect l="l" t="t" r="r" b="b"/>
            <a:pathLst>
              <a:path w="2665672" h="2646470">
                <a:moveTo>
                  <a:pt x="0" y="0"/>
                </a:moveTo>
                <a:lnTo>
                  <a:pt x="2665672" y="0"/>
                </a:lnTo>
                <a:lnTo>
                  <a:pt x="2665672" y="2646470"/>
                </a:lnTo>
                <a:lnTo>
                  <a:pt x="0" y="26464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49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129414" y="4914755"/>
            <a:ext cx="2665672" cy="2636220"/>
          </a:xfrm>
          <a:custGeom>
            <a:avLst/>
            <a:gdLst/>
            <a:ahLst/>
            <a:cxnLst/>
            <a:rect l="l" t="t" r="r" b="b"/>
            <a:pathLst>
              <a:path w="2665672" h="2636220">
                <a:moveTo>
                  <a:pt x="0" y="0"/>
                </a:moveTo>
                <a:lnTo>
                  <a:pt x="2665672" y="0"/>
                </a:lnTo>
                <a:lnTo>
                  <a:pt x="2665672" y="2636220"/>
                </a:lnTo>
                <a:lnTo>
                  <a:pt x="0" y="26362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918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129414" y="7550975"/>
            <a:ext cx="2665672" cy="2661928"/>
          </a:xfrm>
          <a:custGeom>
            <a:avLst/>
            <a:gdLst/>
            <a:ahLst/>
            <a:cxnLst/>
            <a:rect l="l" t="t" r="r" b="b"/>
            <a:pathLst>
              <a:path w="2665672" h="2661928">
                <a:moveTo>
                  <a:pt x="0" y="0"/>
                </a:moveTo>
                <a:lnTo>
                  <a:pt x="2665672" y="0"/>
                </a:lnTo>
                <a:lnTo>
                  <a:pt x="2665672" y="2661928"/>
                </a:lnTo>
                <a:lnTo>
                  <a:pt x="0" y="266192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526945" y="2341326"/>
            <a:ext cx="2646470" cy="2646470"/>
          </a:xfrm>
          <a:custGeom>
            <a:avLst/>
            <a:gdLst/>
            <a:ahLst/>
            <a:cxnLst/>
            <a:rect l="l" t="t" r="r" b="b"/>
            <a:pathLst>
              <a:path w="2646470" h="2646470">
                <a:moveTo>
                  <a:pt x="0" y="0"/>
                </a:moveTo>
                <a:lnTo>
                  <a:pt x="2646470" y="0"/>
                </a:lnTo>
                <a:lnTo>
                  <a:pt x="2646470" y="2646470"/>
                </a:lnTo>
                <a:lnTo>
                  <a:pt x="0" y="264647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3522558" y="4987796"/>
            <a:ext cx="2650856" cy="2650856"/>
          </a:xfrm>
          <a:custGeom>
            <a:avLst/>
            <a:gdLst/>
            <a:ahLst/>
            <a:cxnLst/>
            <a:rect l="l" t="t" r="r" b="b"/>
            <a:pathLst>
              <a:path w="2650856" h="2650856">
                <a:moveTo>
                  <a:pt x="0" y="0"/>
                </a:moveTo>
                <a:lnTo>
                  <a:pt x="2650857" y="0"/>
                </a:lnTo>
                <a:lnTo>
                  <a:pt x="2650857" y="2650857"/>
                </a:lnTo>
                <a:lnTo>
                  <a:pt x="0" y="265085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3526945" y="7637398"/>
            <a:ext cx="2646470" cy="2640093"/>
          </a:xfrm>
          <a:custGeom>
            <a:avLst/>
            <a:gdLst/>
            <a:ahLst/>
            <a:cxnLst/>
            <a:rect l="l" t="t" r="r" b="b"/>
            <a:pathLst>
              <a:path w="2646470" h="2640093">
                <a:moveTo>
                  <a:pt x="0" y="0"/>
                </a:moveTo>
                <a:lnTo>
                  <a:pt x="2646470" y="0"/>
                </a:lnTo>
                <a:lnTo>
                  <a:pt x="2646470" y="2640093"/>
                </a:lnTo>
                <a:lnTo>
                  <a:pt x="0" y="264009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104096" y="67794"/>
            <a:ext cx="4715444" cy="946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sz="5500" spc="27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Segmentation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24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281076" y="1303446"/>
            <a:ext cx="2084605" cy="1009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7"/>
              </a:lnSpc>
            </a:pPr>
            <a:r>
              <a:rPr lang="en-US" sz="5998" b="1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UNet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027177" y="1370654"/>
            <a:ext cx="6433492" cy="1009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7"/>
              </a:lnSpc>
            </a:pPr>
            <a:r>
              <a:rPr lang="en-US" sz="5998" b="1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Lightweight UNet</a:t>
            </a: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856624" y="0"/>
            <a:ext cx="0" cy="1057275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-427286" y="1204469"/>
            <a:ext cx="8866751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104096" y="67794"/>
            <a:ext cx="4715444" cy="946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sz="5500" spc="27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Segmentation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144000" y="824863"/>
            <a:ext cx="5130322" cy="1803400"/>
            <a:chOff x="0" y="0"/>
            <a:chExt cx="6840430" cy="2404533"/>
          </a:xfrm>
        </p:grpSpPr>
        <p:sp>
          <p:nvSpPr>
            <p:cNvPr id="6" name="TextBox 6"/>
            <p:cNvSpPr txBox="1"/>
            <p:nvPr/>
          </p:nvSpPr>
          <p:spPr>
            <a:xfrm>
              <a:off x="827650" y="-104775"/>
              <a:ext cx="6012780" cy="2509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99"/>
                </a:lnSpc>
              </a:pPr>
              <a:r>
                <a:rPr lang="en-US" sz="5499" b="1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Pretrained UNet </a:t>
              </a:r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0" y="0"/>
              <a:ext cx="1109640" cy="1180169"/>
              <a:chOff x="0" y="0"/>
              <a:chExt cx="812800" cy="86446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6446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4462">
                    <a:moveTo>
                      <a:pt x="406400" y="0"/>
                    </a:moveTo>
                    <a:cubicBezTo>
                      <a:pt x="181951" y="0"/>
                      <a:pt x="0" y="193516"/>
                      <a:pt x="0" y="432231"/>
                    </a:cubicBezTo>
                    <a:cubicBezTo>
                      <a:pt x="0" y="670946"/>
                      <a:pt x="181951" y="864462"/>
                      <a:pt x="406400" y="864462"/>
                    </a:cubicBezTo>
                    <a:cubicBezTo>
                      <a:pt x="630849" y="864462"/>
                      <a:pt x="812800" y="670946"/>
                      <a:pt x="812800" y="432231"/>
                    </a:cubicBezTo>
                    <a:cubicBezTo>
                      <a:pt x="812800" y="19351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AE4D2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843"/>
                <a:ext cx="660400" cy="778575"/>
              </a:xfrm>
              <a:prstGeom prst="rect">
                <a:avLst/>
              </a:prstGeom>
            </p:spPr>
            <p:txBody>
              <a:bodyPr lIns="46775" tIns="46775" rIns="46775" bIns="46775" rtlCol="0" anchor="ctr"/>
              <a:lstStyle/>
              <a:p>
                <a:pPr algn="ctr">
                  <a:lnSpc>
                    <a:spcPts val="5599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322334" y="-6268"/>
              <a:ext cx="464973" cy="1106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089"/>
                </a:lnSpc>
                <a:spcBef>
                  <a:spcPct val="0"/>
                </a:spcBef>
              </a:pPr>
              <a:r>
                <a:rPr lang="en-US" sz="5064" b="1" spc="151">
                  <a:solidFill>
                    <a:srgbClr val="796147"/>
                  </a:solidFill>
                  <a:latin typeface="Cardo Bold"/>
                  <a:ea typeface="Cardo Bold"/>
                  <a:cs typeface="Cardo Bold"/>
                  <a:sym typeface="Cardo Bold"/>
                </a:rPr>
                <a:t>2</a:t>
              </a:r>
            </a:p>
          </p:txBody>
        </p:sp>
      </p:grpSp>
      <p:sp>
        <p:nvSpPr>
          <p:cNvPr id="11" name="Freeform 11"/>
          <p:cNvSpPr/>
          <p:nvPr/>
        </p:nvSpPr>
        <p:spPr>
          <a:xfrm rot="-10800000">
            <a:off x="585664" y="933510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19"/>
                </a:lnTo>
                <a:lnTo>
                  <a:pt x="0" y="5419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028700" y="3471637"/>
            <a:ext cx="3419143" cy="3846816"/>
            <a:chOff x="0" y="0"/>
            <a:chExt cx="854757" cy="96167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4757" cy="961671"/>
            </a:xfrm>
            <a:custGeom>
              <a:avLst/>
              <a:gdLst/>
              <a:ahLst/>
              <a:cxnLst/>
              <a:rect l="l" t="t" r="r" b="b"/>
              <a:pathLst>
                <a:path w="854757" h="961671">
                  <a:moveTo>
                    <a:pt x="113214" y="0"/>
                  </a:moveTo>
                  <a:lnTo>
                    <a:pt x="741542" y="0"/>
                  </a:lnTo>
                  <a:cubicBezTo>
                    <a:pt x="771569" y="0"/>
                    <a:pt x="800365" y="11928"/>
                    <a:pt x="821597" y="33160"/>
                  </a:cubicBezTo>
                  <a:cubicBezTo>
                    <a:pt x="842829" y="54392"/>
                    <a:pt x="854757" y="83188"/>
                    <a:pt x="854757" y="113214"/>
                  </a:cubicBezTo>
                  <a:lnTo>
                    <a:pt x="854757" y="848457"/>
                  </a:lnTo>
                  <a:cubicBezTo>
                    <a:pt x="854757" y="878483"/>
                    <a:pt x="842829" y="907280"/>
                    <a:pt x="821597" y="928512"/>
                  </a:cubicBezTo>
                  <a:cubicBezTo>
                    <a:pt x="800365" y="949743"/>
                    <a:pt x="771569" y="961671"/>
                    <a:pt x="741542" y="961671"/>
                  </a:cubicBezTo>
                  <a:lnTo>
                    <a:pt x="113214" y="961671"/>
                  </a:lnTo>
                  <a:cubicBezTo>
                    <a:pt x="83188" y="961671"/>
                    <a:pt x="54392" y="949743"/>
                    <a:pt x="33160" y="928512"/>
                  </a:cubicBezTo>
                  <a:cubicBezTo>
                    <a:pt x="11928" y="907280"/>
                    <a:pt x="0" y="878483"/>
                    <a:pt x="0" y="848457"/>
                  </a:cubicBezTo>
                  <a:lnTo>
                    <a:pt x="0" y="113214"/>
                  </a:lnTo>
                  <a:cubicBezTo>
                    <a:pt x="0" y="83188"/>
                    <a:pt x="11928" y="54392"/>
                    <a:pt x="33160" y="33160"/>
                  </a:cubicBezTo>
                  <a:cubicBezTo>
                    <a:pt x="54392" y="11928"/>
                    <a:pt x="83188" y="0"/>
                    <a:pt x="113214" y="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54757" cy="999771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261249" y="3471637"/>
            <a:ext cx="3419143" cy="3846816"/>
            <a:chOff x="0" y="0"/>
            <a:chExt cx="854757" cy="96167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4757" cy="961671"/>
            </a:xfrm>
            <a:custGeom>
              <a:avLst/>
              <a:gdLst/>
              <a:ahLst/>
              <a:cxnLst/>
              <a:rect l="l" t="t" r="r" b="b"/>
              <a:pathLst>
                <a:path w="854757" h="961671">
                  <a:moveTo>
                    <a:pt x="113214" y="0"/>
                  </a:moveTo>
                  <a:lnTo>
                    <a:pt x="741542" y="0"/>
                  </a:lnTo>
                  <a:cubicBezTo>
                    <a:pt x="771569" y="0"/>
                    <a:pt x="800365" y="11928"/>
                    <a:pt x="821597" y="33160"/>
                  </a:cubicBezTo>
                  <a:cubicBezTo>
                    <a:pt x="842829" y="54392"/>
                    <a:pt x="854757" y="83188"/>
                    <a:pt x="854757" y="113214"/>
                  </a:cubicBezTo>
                  <a:lnTo>
                    <a:pt x="854757" y="848457"/>
                  </a:lnTo>
                  <a:cubicBezTo>
                    <a:pt x="854757" y="878483"/>
                    <a:pt x="842829" y="907280"/>
                    <a:pt x="821597" y="928512"/>
                  </a:cubicBezTo>
                  <a:cubicBezTo>
                    <a:pt x="800365" y="949743"/>
                    <a:pt x="771569" y="961671"/>
                    <a:pt x="741542" y="961671"/>
                  </a:cubicBezTo>
                  <a:lnTo>
                    <a:pt x="113214" y="961671"/>
                  </a:lnTo>
                  <a:cubicBezTo>
                    <a:pt x="83188" y="961671"/>
                    <a:pt x="54392" y="949743"/>
                    <a:pt x="33160" y="928512"/>
                  </a:cubicBezTo>
                  <a:cubicBezTo>
                    <a:pt x="11928" y="907280"/>
                    <a:pt x="0" y="878483"/>
                    <a:pt x="0" y="848457"/>
                  </a:cubicBezTo>
                  <a:lnTo>
                    <a:pt x="0" y="113214"/>
                  </a:lnTo>
                  <a:cubicBezTo>
                    <a:pt x="0" y="83188"/>
                    <a:pt x="11928" y="54392"/>
                    <a:pt x="33160" y="33160"/>
                  </a:cubicBezTo>
                  <a:cubicBezTo>
                    <a:pt x="54392" y="11928"/>
                    <a:pt x="83188" y="0"/>
                    <a:pt x="113214" y="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54757" cy="999771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52959" y="4027466"/>
            <a:ext cx="2743123" cy="2531400"/>
            <a:chOff x="0" y="0"/>
            <a:chExt cx="3657497" cy="3375201"/>
          </a:xfrm>
        </p:grpSpPr>
        <p:sp>
          <p:nvSpPr>
            <p:cNvPr id="19" name="Freeform 19"/>
            <p:cNvSpPr/>
            <p:nvPr/>
          </p:nvSpPr>
          <p:spPr>
            <a:xfrm>
              <a:off x="1219166" y="0"/>
              <a:ext cx="2438331" cy="2406990"/>
            </a:xfrm>
            <a:custGeom>
              <a:avLst/>
              <a:gdLst/>
              <a:ahLst/>
              <a:cxnLst/>
              <a:rect l="l" t="t" r="r" b="b"/>
              <a:pathLst>
                <a:path w="2438331" h="2406990">
                  <a:moveTo>
                    <a:pt x="0" y="0"/>
                  </a:moveTo>
                  <a:lnTo>
                    <a:pt x="2438331" y="0"/>
                  </a:lnTo>
                  <a:lnTo>
                    <a:pt x="2438331" y="2406990"/>
                  </a:lnTo>
                  <a:lnTo>
                    <a:pt x="0" y="24069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59474" t="-15612" r="-4196" b="-4750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605047" y="418717"/>
              <a:ext cx="2438331" cy="2406990"/>
            </a:xfrm>
            <a:custGeom>
              <a:avLst/>
              <a:gdLst/>
              <a:ahLst/>
              <a:cxnLst/>
              <a:rect l="l" t="t" r="r" b="b"/>
              <a:pathLst>
                <a:path w="2438331" h="2406990">
                  <a:moveTo>
                    <a:pt x="0" y="0"/>
                  </a:moveTo>
                  <a:lnTo>
                    <a:pt x="2438331" y="0"/>
                  </a:lnTo>
                  <a:lnTo>
                    <a:pt x="2438331" y="2406990"/>
                  </a:lnTo>
                  <a:lnTo>
                    <a:pt x="0" y="24069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59474" t="-15612" r="-4196" b="-4750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0" y="968211"/>
              <a:ext cx="2438331" cy="2406990"/>
            </a:xfrm>
            <a:custGeom>
              <a:avLst/>
              <a:gdLst/>
              <a:ahLst/>
              <a:cxnLst/>
              <a:rect l="l" t="t" r="r" b="b"/>
              <a:pathLst>
                <a:path w="2438331" h="2406990">
                  <a:moveTo>
                    <a:pt x="0" y="0"/>
                  </a:moveTo>
                  <a:lnTo>
                    <a:pt x="2438331" y="0"/>
                  </a:lnTo>
                  <a:lnTo>
                    <a:pt x="2438331" y="2406990"/>
                  </a:lnTo>
                  <a:lnTo>
                    <a:pt x="0" y="24069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59474" t="-15612" r="-4196" b="-4750"/>
              </a:stretch>
            </a:blipFill>
          </p:spPr>
        </p:sp>
      </p:grpSp>
      <p:sp>
        <p:nvSpPr>
          <p:cNvPr id="22" name="AutoShape 22"/>
          <p:cNvSpPr/>
          <p:nvPr/>
        </p:nvSpPr>
        <p:spPr>
          <a:xfrm>
            <a:off x="4447843" y="5274116"/>
            <a:ext cx="123882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3" name="AutoShape 23"/>
          <p:cNvSpPr/>
          <p:nvPr/>
        </p:nvSpPr>
        <p:spPr>
          <a:xfrm>
            <a:off x="12669997" y="5255066"/>
            <a:ext cx="123882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4" name="Freeform 24"/>
          <p:cNvSpPr/>
          <p:nvPr/>
        </p:nvSpPr>
        <p:spPr>
          <a:xfrm>
            <a:off x="6039095" y="2900614"/>
            <a:ext cx="6630903" cy="4417839"/>
          </a:xfrm>
          <a:custGeom>
            <a:avLst/>
            <a:gdLst/>
            <a:ahLst/>
            <a:cxnLst/>
            <a:rect l="l" t="t" r="r" b="b"/>
            <a:pathLst>
              <a:path w="6630903" h="4417839">
                <a:moveTo>
                  <a:pt x="0" y="0"/>
                </a:moveTo>
                <a:lnTo>
                  <a:pt x="6630902" y="0"/>
                </a:lnTo>
                <a:lnTo>
                  <a:pt x="6630902" y="4417839"/>
                </a:lnTo>
                <a:lnTo>
                  <a:pt x="0" y="44178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5302894" y="2665739"/>
            <a:ext cx="3450231" cy="4887590"/>
            <a:chOff x="0" y="0"/>
            <a:chExt cx="908703" cy="128726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08703" cy="1287267"/>
            </a:xfrm>
            <a:custGeom>
              <a:avLst/>
              <a:gdLst/>
              <a:ahLst/>
              <a:cxnLst/>
              <a:rect l="l" t="t" r="r" b="b"/>
              <a:pathLst>
                <a:path w="908703" h="1287267">
                  <a:moveTo>
                    <a:pt x="0" y="0"/>
                  </a:moveTo>
                  <a:lnTo>
                    <a:pt x="908703" y="0"/>
                  </a:lnTo>
                  <a:lnTo>
                    <a:pt x="908703" y="1287267"/>
                  </a:lnTo>
                  <a:lnTo>
                    <a:pt x="0" y="1287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96147"/>
              </a:solidFill>
              <a:prstDash val="lgDash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908703" cy="13444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4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619189" y="6674513"/>
            <a:ext cx="2238165" cy="402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7"/>
              </a:lnSpc>
            </a:pPr>
            <a:r>
              <a:rPr lang="en-US" sz="2456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Training Data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843619" y="7451803"/>
            <a:ext cx="4254404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b="1" spc="18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Num of Classes = 3</a:t>
            </a:r>
          </a:p>
        </p:txBody>
      </p:sp>
      <p:sp>
        <p:nvSpPr>
          <p:cNvPr id="30" name="Freeform 30"/>
          <p:cNvSpPr/>
          <p:nvPr/>
        </p:nvSpPr>
        <p:spPr>
          <a:xfrm>
            <a:off x="14466877" y="4027466"/>
            <a:ext cx="3030298" cy="2473494"/>
          </a:xfrm>
          <a:custGeom>
            <a:avLst/>
            <a:gdLst/>
            <a:ahLst/>
            <a:cxnLst/>
            <a:rect l="l" t="t" r="r" b="b"/>
            <a:pathLst>
              <a:path w="3030298" h="2473494">
                <a:moveTo>
                  <a:pt x="0" y="0"/>
                </a:moveTo>
                <a:lnTo>
                  <a:pt x="3030299" y="0"/>
                </a:lnTo>
                <a:lnTo>
                  <a:pt x="3030299" y="2473495"/>
                </a:lnTo>
                <a:lnTo>
                  <a:pt x="0" y="24734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5309910" y="6674513"/>
            <a:ext cx="1321820" cy="402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7"/>
              </a:lnSpc>
            </a:pPr>
            <a:r>
              <a:rPr lang="en-US" sz="2456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Output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779999" y="1874529"/>
            <a:ext cx="2496023" cy="705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4100" b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Backbone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302894" y="7706121"/>
            <a:ext cx="3450231" cy="137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  <a:spcBef>
                <a:spcPct val="0"/>
              </a:spcBef>
            </a:pPr>
            <a:r>
              <a:rPr lang="en-US" sz="3960" spc="19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convnext_base Backbone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5918061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25</a:t>
            </a:r>
          </a:p>
        </p:txBody>
      </p:sp>
      <p:sp>
        <p:nvSpPr>
          <p:cNvPr id="35" name="Freeform 35"/>
          <p:cNvSpPr/>
          <p:nvPr/>
        </p:nvSpPr>
        <p:spPr>
          <a:xfrm rot="1391071">
            <a:off x="14095727" y="7152331"/>
            <a:ext cx="6671907" cy="5931932"/>
          </a:xfrm>
          <a:custGeom>
            <a:avLst/>
            <a:gdLst/>
            <a:ahLst/>
            <a:cxnLst/>
            <a:rect l="l" t="t" r="r" b="b"/>
            <a:pathLst>
              <a:path w="6671907" h="5931932">
                <a:moveTo>
                  <a:pt x="0" y="0"/>
                </a:moveTo>
                <a:lnTo>
                  <a:pt x="6671908" y="0"/>
                </a:lnTo>
                <a:lnTo>
                  <a:pt x="6671908" y="5931933"/>
                </a:lnTo>
                <a:lnTo>
                  <a:pt x="0" y="59319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 rot="1391071">
            <a:off x="14207667" y="7432586"/>
            <a:ext cx="6671907" cy="5931932"/>
          </a:xfrm>
          <a:custGeom>
            <a:avLst/>
            <a:gdLst/>
            <a:ahLst/>
            <a:cxnLst/>
            <a:rect l="l" t="t" r="r" b="b"/>
            <a:pathLst>
              <a:path w="6671907" h="5931932">
                <a:moveTo>
                  <a:pt x="0" y="0"/>
                </a:moveTo>
                <a:lnTo>
                  <a:pt x="6671907" y="0"/>
                </a:lnTo>
                <a:lnTo>
                  <a:pt x="6671907" y="5931933"/>
                </a:lnTo>
                <a:lnTo>
                  <a:pt x="0" y="59319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37" name="Group 37"/>
          <p:cNvGrpSpPr/>
          <p:nvPr/>
        </p:nvGrpSpPr>
        <p:grpSpPr>
          <a:xfrm>
            <a:off x="14847986" y="432944"/>
            <a:ext cx="3073161" cy="676275"/>
            <a:chOff x="0" y="0"/>
            <a:chExt cx="4097548" cy="9017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621827" cy="901700"/>
            </a:xfrm>
            <a:custGeom>
              <a:avLst/>
              <a:gdLst/>
              <a:ahLst/>
              <a:cxnLst/>
              <a:rect l="l" t="t" r="r" b="b"/>
              <a:pathLst>
                <a:path w="621827" h="901700">
                  <a:moveTo>
                    <a:pt x="0" y="0"/>
                  </a:moveTo>
                  <a:lnTo>
                    <a:pt x="621827" y="0"/>
                  </a:lnTo>
                  <a:lnTo>
                    <a:pt x="621827" y="901700"/>
                  </a:lnTo>
                  <a:lnTo>
                    <a:pt x="0" y="901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85000"/>
              </a:blip>
              <a:stretch>
                <a:fillRect r="-45008"/>
              </a:stretch>
            </a:blipFill>
          </p:spPr>
        </p:sp>
        <p:sp>
          <p:nvSpPr>
            <p:cNvPr id="39" name="TextBox 39"/>
            <p:cNvSpPr txBox="1"/>
            <p:nvPr/>
          </p:nvSpPr>
          <p:spPr>
            <a:xfrm>
              <a:off x="825869" y="88900"/>
              <a:ext cx="3271679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spc="15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Segmentation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9017465" y="7385666"/>
            <a:ext cx="4291926" cy="1359095"/>
            <a:chOff x="0" y="0"/>
            <a:chExt cx="1283383" cy="4064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283383" cy="406400"/>
            </a:xfrm>
            <a:custGeom>
              <a:avLst/>
              <a:gdLst/>
              <a:ahLst/>
              <a:cxnLst/>
              <a:rect l="l" t="t" r="r" b="b"/>
              <a:pathLst>
                <a:path w="1283383" h="406400">
                  <a:moveTo>
                    <a:pt x="36077" y="0"/>
                  </a:moveTo>
                  <a:lnTo>
                    <a:pt x="1247306" y="0"/>
                  </a:lnTo>
                  <a:cubicBezTo>
                    <a:pt x="1267230" y="0"/>
                    <a:pt x="1283383" y="16152"/>
                    <a:pt x="1283383" y="36077"/>
                  </a:cubicBezTo>
                  <a:lnTo>
                    <a:pt x="1283383" y="370323"/>
                  </a:lnTo>
                  <a:cubicBezTo>
                    <a:pt x="1283383" y="390248"/>
                    <a:pt x="1267230" y="406400"/>
                    <a:pt x="1247306" y="406400"/>
                  </a:cubicBezTo>
                  <a:lnTo>
                    <a:pt x="36077" y="406400"/>
                  </a:lnTo>
                  <a:cubicBezTo>
                    <a:pt x="16152" y="406400"/>
                    <a:pt x="0" y="390248"/>
                    <a:pt x="0" y="370323"/>
                  </a:cubicBezTo>
                  <a:lnTo>
                    <a:pt x="0" y="36077"/>
                  </a:lnTo>
                  <a:cubicBezTo>
                    <a:pt x="0" y="16152"/>
                    <a:pt x="16152" y="0"/>
                    <a:pt x="36077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66675"/>
              <a:ext cx="1283383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20"/>
                </a:lnSpc>
              </a:pPr>
              <a:r>
                <a:rPr lang="en-US" sz="3300" b="1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Data Augmentation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9017465" y="8927905"/>
            <a:ext cx="4291926" cy="1359095"/>
            <a:chOff x="0" y="0"/>
            <a:chExt cx="1283383" cy="4064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283383" cy="406400"/>
            </a:xfrm>
            <a:custGeom>
              <a:avLst/>
              <a:gdLst/>
              <a:ahLst/>
              <a:cxnLst/>
              <a:rect l="l" t="t" r="r" b="b"/>
              <a:pathLst>
                <a:path w="1283383" h="406400">
                  <a:moveTo>
                    <a:pt x="36077" y="0"/>
                  </a:moveTo>
                  <a:lnTo>
                    <a:pt x="1247306" y="0"/>
                  </a:lnTo>
                  <a:cubicBezTo>
                    <a:pt x="1267230" y="0"/>
                    <a:pt x="1283383" y="16152"/>
                    <a:pt x="1283383" y="36077"/>
                  </a:cubicBezTo>
                  <a:lnTo>
                    <a:pt x="1283383" y="370323"/>
                  </a:lnTo>
                  <a:cubicBezTo>
                    <a:pt x="1283383" y="390248"/>
                    <a:pt x="1267230" y="406400"/>
                    <a:pt x="1247306" y="406400"/>
                  </a:cubicBezTo>
                  <a:lnTo>
                    <a:pt x="36077" y="406400"/>
                  </a:lnTo>
                  <a:cubicBezTo>
                    <a:pt x="16152" y="406400"/>
                    <a:pt x="0" y="390248"/>
                    <a:pt x="0" y="370323"/>
                  </a:cubicBezTo>
                  <a:lnTo>
                    <a:pt x="0" y="36077"/>
                  </a:lnTo>
                  <a:cubicBezTo>
                    <a:pt x="0" y="16152"/>
                    <a:pt x="16152" y="0"/>
                    <a:pt x="36077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66675"/>
              <a:ext cx="1283383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20"/>
                </a:lnSpc>
              </a:pPr>
              <a:r>
                <a:rPr lang="en-US" sz="3300" b="1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Hyperparameter Tuning</a:t>
              </a:r>
            </a:p>
          </p:txBody>
        </p:sp>
      </p:grpSp>
      <p:sp>
        <p:nvSpPr>
          <p:cNvPr id="46" name="Freeform 46"/>
          <p:cNvSpPr/>
          <p:nvPr/>
        </p:nvSpPr>
        <p:spPr>
          <a:xfrm>
            <a:off x="10888458" y="8531967"/>
            <a:ext cx="549939" cy="549939"/>
          </a:xfrm>
          <a:custGeom>
            <a:avLst/>
            <a:gdLst/>
            <a:ahLst/>
            <a:cxnLst/>
            <a:rect l="l" t="t" r="r" b="b"/>
            <a:pathLst>
              <a:path w="549939" h="549939">
                <a:moveTo>
                  <a:pt x="0" y="0"/>
                </a:moveTo>
                <a:lnTo>
                  <a:pt x="549939" y="0"/>
                </a:lnTo>
                <a:lnTo>
                  <a:pt x="549939" y="549939"/>
                </a:lnTo>
                <a:lnTo>
                  <a:pt x="0" y="5499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856624" y="0"/>
            <a:ext cx="0" cy="1057275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-427286" y="1204469"/>
            <a:ext cx="8866751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 rot="-10800000">
            <a:off x="562176" y="933510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19"/>
                </a:lnTo>
                <a:lnTo>
                  <a:pt x="0" y="5419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826491" y="1543118"/>
            <a:ext cx="6740884" cy="961292"/>
            <a:chOff x="0" y="0"/>
            <a:chExt cx="8987846" cy="1281723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205125" cy="1281723"/>
              <a:chOff x="0" y="0"/>
              <a:chExt cx="812800" cy="86446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6446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4462">
                    <a:moveTo>
                      <a:pt x="406400" y="0"/>
                    </a:moveTo>
                    <a:cubicBezTo>
                      <a:pt x="181951" y="0"/>
                      <a:pt x="0" y="193516"/>
                      <a:pt x="0" y="432231"/>
                    </a:cubicBezTo>
                    <a:cubicBezTo>
                      <a:pt x="0" y="670946"/>
                      <a:pt x="181951" y="864462"/>
                      <a:pt x="406400" y="864462"/>
                    </a:cubicBezTo>
                    <a:cubicBezTo>
                      <a:pt x="630849" y="864462"/>
                      <a:pt x="812800" y="670946"/>
                      <a:pt x="812800" y="432231"/>
                    </a:cubicBezTo>
                    <a:cubicBezTo>
                      <a:pt x="812800" y="19351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AE4D2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4843"/>
                <a:ext cx="660400" cy="7785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599"/>
                  </a:lnSpc>
                </a:pPr>
                <a:r>
                  <a:rPr lang="en-US" sz="3999" b="1" spc="119">
                    <a:solidFill>
                      <a:srgbClr val="827564"/>
                    </a:solidFill>
                    <a:latin typeface="Aileron Ultra-Bold"/>
                    <a:ea typeface="Aileron Ultra-Bold"/>
                    <a:cs typeface="Aileron Ultra-Bold"/>
                    <a:sym typeface="Aileron Ultra-Bold"/>
                  </a:rPr>
                  <a:t>1</a:t>
                </a: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236392" y="107462"/>
              <a:ext cx="8751454" cy="990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99"/>
                </a:lnSpc>
              </a:pPr>
              <a:r>
                <a:rPr lang="en-US" sz="4500" b="1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Lightweight UNet 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439850" y="1550549"/>
            <a:ext cx="5531444" cy="953862"/>
            <a:chOff x="0" y="0"/>
            <a:chExt cx="7375258" cy="1271815"/>
          </a:xfrm>
        </p:grpSpPr>
        <p:sp>
          <p:nvSpPr>
            <p:cNvPr id="11" name="TextBox 11"/>
            <p:cNvSpPr txBox="1"/>
            <p:nvPr/>
          </p:nvSpPr>
          <p:spPr>
            <a:xfrm>
              <a:off x="1362479" y="102508"/>
              <a:ext cx="6012780" cy="990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99"/>
                </a:lnSpc>
              </a:pPr>
              <a:r>
                <a:rPr lang="en-US" sz="4500" b="1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Pretrained UNet </a:t>
              </a:r>
            </a:p>
          </p:txBody>
        </p:sp>
        <p:grpSp>
          <p:nvGrpSpPr>
            <p:cNvPr id="12" name="Group 12"/>
            <p:cNvGrpSpPr/>
            <p:nvPr/>
          </p:nvGrpSpPr>
          <p:grpSpPr>
            <a:xfrm>
              <a:off x="0" y="0"/>
              <a:ext cx="1109640" cy="1271815"/>
              <a:chOff x="0" y="0"/>
              <a:chExt cx="812800" cy="931592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93159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931592">
                    <a:moveTo>
                      <a:pt x="406400" y="0"/>
                    </a:moveTo>
                    <a:cubicBezTo>
                      <a:pt x="181951" y="0"/>
                      <a:pt x="0" y="208544"/>
                      <a:pt x="0" y="465796"/>
                    </a:cubicBezTo>
                    <a:cubicBezTo>
                      <a:pt x="0" y="723048"/>
                      <a:pt x="181951" y="931592"/>
                      <a:pt x="406400" y="931592"/>
                    </a:cubicBezTo>
                    <a:cubicBezTo>
                      <a:pt x="630849" y="931592"/>
                      <a:pt x="812800" y="723048"/>
                      <a:pt x="812800" y="465796"/>
                    </a:cubicBezTo>
                    <a:cubicBezTo>
                      <a:pt x="812800" y="208544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AE4D2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11137"/>
                <a:ext cx="660400" cy="833118"/>
              </a:xfrm>
              <a:prstGeom prst="rect">
                <a:avLst/>
              </a:prstGeom>
            </p:spPr>
            <p:txBody>
              <a:bodyPr lIns="46775" tIns="46775" rIns="46775" bIns="46775" rtlCol="0" anchor="ctr"/>
              <a:lstStyle/>
              <a:p>
                <a:pPr algn="ctr">
                  <a:lnSpc>
                    <a:spcPts val="5599"/>
                  </a:lnSpc>
                </a:pPr>
                <a:r>
                  <a:rPr lang="en-US" sz="3999" b="1" spc="119">
                    <a:solidFill>
                      <a:srgbClr val="827564"/>
                    </a:solidFill>
                    <a:latin typeface="Aileron Ultra-Bold"/>
                    <a:ea typeface="Aileron Ultra-Bold"/>
                    <a:cs typeface="Aileron Ultra-Bold"/>
                    <a:sym typeface="Aileron Ultra-Bold"/>
                  </a:rPr>
                  <a:t>2</a:t>
                </a:r>
              </a:p>
            </p:txBody>
          </p:sp>
        </p:grpSp>
      </p:grpSp>
      <p:sp>
        <p:nvSpPr>
          <p:cNvPr id="15" name="Freeform 15"/>
          <p:cNvSpPr/>
          <p:nvPr/>
        </p:nvSpPr>
        <p:spPr>
          <a:xfrm>
            <a:off x="10545203" y="1358393"/>
            <a:ext cx="1042496" cy="1579540"/>
          </a:xfrm>
          <a:custGeom>
            <a:avLst/>
            <a:gdLst/>
            <a:ahLst/>
            <a:cxnLst/>
            <a:rect l="l" t="t" r="r" b="b"/>
            <a:pathLst>
              <a:path w="1042496" h="1579540">
                <a:moveTo>
                  <a:pt x="0" y="0"/>
                </a:moveTo>
                <a:lnTo>
                  <a:pt x="1042496" y="0"/>
                </a:lnTo>
                <a:lnTo>
                  <a:pt x="1042496" y="1579539"/>
                </a:lnTo>
                <a:lnTo>
                  <a:pt x="0" y="15795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AutoShape 16"/>
          <p:cNvSpPr/>
          <p:nvPr/>
        </p:nvSpPr>
        <p:spPr>
          <a:xfrm>
            <a:off x="11047401" y="2766060"/>
            <a:ext cx="0" cy="649224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17"/>
          <p:cNvGrpSpPr/>
          <p:nvPr/>
        </p:nvGrpSpPr>
        <p:grpSpPr>
          <a:xfrm>
            <a:off x="1939269" y="2813726"/>
            <a:ext cx="2325349" cy="1239012"/>
            <a:chOff x="0" y="0"/>
            <a:chExt cx="690097" cy="36770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90097" cy="367703"/>
            </a:xfrm>
            <a:custGeom>
              <a:avLst/>
              <a:gdLst/>
              <a:ahLst/>
              <a:cxnLst/>
              <a:rect l="l" t="t" r="r" b="b"/>
              <a:pathLst>
                <a:path w="690097" h="367703">
                  <a:moveTo>
                    <a:pt x="66587" y="0"/>
                  </a:moveTo>
                  <a:lnTo>
                    <a:pt x="623510" y="0"/>
                  </a:lnTo>
                  <a:cubicBezTo>
                    <a:pt x="641170" y="0"/>
                    <a:pt x="658106" y="7015"/>
                    <a:pt x="670594" y="19503"/>
                  </a:cubicBezTo>
                  <a:cubicBezTo>
                    <a:pt x="683081" y="31990"/>
                    <a:pt x="690097" y="48927"/>
                    <a:pt x="690097" y="66587"/>
                  </a:cubicBezTo>
                  <a:lnTo>
                    <a:pt x="690097" y="301116"/>
                  </a:lnTo>
                  <a:cubicBezTo>
                    <a:pt x="690097" y="337891"/>
                    <a:pt x="660285" y="367703"/>
                    <a:pt x="623510" y="367703"/>
                  </a:cubicBezTo>
                  <a:lnTo>
                    <a:pt x="66587" y="367703"/>
                  </a:lnTo>
                  <a:cubicBezTo>
                    <a:pt x="29812" y="367703"/>
                    <a:pt x="0" y="337891"/>
                    <a:pt x="0" y="301116"/>
                  </a:cubicBezTo>
                  <a:lnTo>
                    <a:pt x="0" y="66587"/>
                  </a:lnTo>
                  <a:cubicBezTo>
                    <a:pt x="0" y="29812"/>
                    <a:pt x="29812" y="0"/>
                    <a:pt x="66587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690097" cy="424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Trainable Parameters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950512" y="4977044"/>
            <a:ext cx="2052739" cy="705612"/>
            <a:chOff x="0" y="0"/>
            <a:chExt cx="609194" cy="20940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09194" cy="209405"/>
            </a:xfrm>
            <a:custGeom>
              <a:avLst/>
              <a:gdLst/>
              <a:ahLst/>
              <a:cxnLst/>
              <a:rect l="l" t="t" r="r" b="b"/>
              <a:pathLst>
                <a:path w="609194" h="209405">
                  <a:moveTo>
                    <a:pt x="75430" y="0"/>
                  </a:moveTo>
                  <a:lnTo>
                    <a:pt x="533764" y="0"/>
                  </a:lnTo>
                  <a:cubicBezTo>
                    <a:pt x="553769" y="0"/>
                    <a:pt x="572955" y="7947"/>
                    <a:pt x="587101" y="22093"/>
                  </a:cubicBezTo>
                  <a:cubicBezTo>
                    <a:pt x="601247" y="36239"/>
                    <a:pt x="609194" y="55425"/>
                    <a:pt x="609194" y="75430"/>
                  </a:cubicBezTo>
                  <a:lnTo>
                    <a:pt x="609194" y="133975"/>
                  </a:lnTo>
                  <a:cubicBezTo>
                    <a:pt x="609194" y="153981"/>
                    <a:pt x="601247" y="173166"/>
                    <a:pt x="587101" y="187312"/>
                  </a:cubicBezTo>
                  <a:cubicBezTo>
                    <a:pt x="572955" y="201458"/>
                    <a:pt x="553769" y="209405"/>
                    <a:pt x="533764" y="209405"/>
                  </a:cubicBezTo>
                  <a:lnTo>
                    <a:pt x="75430" y="209405"/>
                  </a:lnTo>
                  <a:cubicBezTo>
                    <a:pt x="55425" y="209405"/>
                    <a:pt x="36239" y="201458"/>
                    <a:pt x="22093" y="187312"/>
                  </a:cubicBezTo>
                  <a:cubicBezTo>
                    <a:pt x="7947" y="173166"/>
                    <a:pt x="0" y="153981"/>
                    <a:pt x="0" y="133975"/>
                  </a:cubicBezTo>
                  <a:lnTo>
                    <a:pt x="0" y="75430"/>
                  </a:lnTo>
                  <a:cubicBezTo>
                    <a:pt x="0" y="55425"/>
                    <a:pt x="7947" y="36239"/>
                    <a:pt x="22093" y="22093"/>
                  </a:cubicBezTo>
                  <a:cubicBezTo>
                    <a:pt x="36239" y="7947"/>
                    <a:pt x="55425" y="0"/>
                    <a:pt x="7543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609194" cy="266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GFLOPs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950512" y="6344031"/>
            <a:ext cx="2052739" cy="1239012"/>
            <a:chOff x="0" y="0"/>
            <a:chExt cx="609194" cy="36770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09194" cy="367703"/>
            </a:xfrm>
            <a:custGeom>
              <a:avLst/>
              <a:gdLst/>
              <a:ahLst/>
              <a:cxnLst/>
              <a:rect l="l" t="t" r="r" b="b"/>
              <a:pathLst>
                <a:path w="609194" h="367703">
                  <a:moveTo>
                    <a:pt x="75430" y="0"/>
                  </a:moveTo>
                  <a:lnTo>
                    <a:pt x="533764" y="0"/>
                  </a:lnTo>
                  <a:cubicBezTo>
                    <a:pt x="553769" y="0"/>
                    <a:pt x="572955" y="7947"/>
                    <a:pt x="587101" y="22093"/>
                  </a:cubicBezTo>
                  <a:cubicBezTo>
                    <a:pt x="601247" y="36239"/>
                    <a:pt x="609194" y="55425"/>
                    <a:pt x="609194" y="75430"/>
                  </a:cubicBezTo>
                  <a:lnTo>
                    <a:pt x="609194" y="292273"/>
                  </a:lnTo>
                  <a:cubicBezTo>
                    <a:pt x="609194" y="312278"/>
                    <a:pt x="601247" y="331464"/>
                    <a:pt x="587101" y="345610"/>
                  </a:cubicBezTo>
                  <a:cubicBezTo>
                    <a:pt x="572955" y="359756"/>
                    <a:pt x="553769" y="367703"/>
                    <a:pt x="533764" y="367703"/>
                  </a:cubicBezTo>
                  <a:lnTo>
                    <a:pt x="75430" y="367703"/>
                  </a:lnTo>
                  <a:cubicBezTo>
                    <a:pt x="55425" y="367703"/>
                    <a:pt x="36239" y="359756"/>
                    <a:pt x="22093" y="345610"/>
                  </a:cubicBezTo>
                  <a:cubicBezTo>
                    <a:pt x="7947" y="331464"/>
                    <a:pt x="0" y="312278"/>
                    <a:pt x="0" y="292273"/>
                  </a:cubicBezTo>
                  <a:lnTo>
                    <a:pt x="0" y="75430"/>
                  </a:lnTo>
                  <a:cubicBezTo>
                    <a:pt x="0" y="55425"/>
                    <a:pt x="7947" y="36239"/>
                    <a:pt x="22093" y="22093"/>
                  </a:cubicBezTo>
                  <a:cubicBezTo>
                    <a:pt x="36239" y="7947"/>
                    <a:pt x="55425" y="0"/>
                    <a:pt x="7543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609194" cy="424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Training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Speed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939269" y="8263271"/>
            <a:ext cx="2052739" cy="1239012"/>
            <a:chOff x="0" y="0"/>
            <a:chExt cx="609194" cy="36770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09194" cy="367703"/>
            </a:xfrm>
            <a:custGeom>
              <a:avLst/>
              <a:gdLst/>
              <a:ahLst/>
              <a:cxnLst/>
              <a:rect l="l" t="t" r="r" b="b"/>
              <a:pathLst>
                <a:path w="609194" h="367703">
                  <a:moveTo>
                    <a:pt x="75430" y="0"/>
                  </a:moveTo>
                  <a:lnTo>
                    <a:pt x="533764" y="0"/>
                  </a:lnTo>
                  <a:cubicBezTo>
                    <a:pt x="553769" y="0"/>
                    <a:pt x="572955" y="7947"/>
                    <a:pt x="587101" y="22093"/>
                  </a:cubicBezTo>
                  <a:cubicBezTo>
                    <a:pt x="601247" y="36239"/>
                    <a:pt x="609194" y="55425"/>
                    <a:pt x="609194" y="75430"/>
                  </a:cubicBezTo>
                  <a:lnTo>
                    <a:pt x="609194" y="292273"/>
                  </a:lnTo>
                  <a:cubicBezTo>
                    <a:pt x="609194" y="312278"/>
                    <a:pt x="601247" y="331464"/>
                    <a:pt x="587101" y="345610"/>
                  </a:cubicBezTo>
                  <a:cubicBezTo>
                    <a:pt x="572955" y="359756"/>
                    <a:pt x="553769" y="367703"/>
                    <a:pt x="533764" y="367703"/>
                  </a:cubicBezTo>
                  <a:lnTo>
                    <a:pt x="75430" y="367703"/>
                  </a:lnTo>
                  <a:cubicBezTo>
                    <a:pt x="55425" y="367703"/>
                    <a:pt x="36239" y="359756"/>
                    <a:pt x="22093" y="345610"/>
                  </a:cubicBezTo>
                  <a:cubicBezTo>
                    <a:pt x="7947" y="331464"/>
                    <a:pt x="0" y="312278"/>
                    <a:pt x="0" y="292273"/>
                  </a:cubicBezTo>
                  <a:lnTo>
                    <a:pt x="0" y="75430"/>
                  </a:lnTo>
                  <a:cubicBezTo>
                    <a:pt x="0" y="55425"/>
                    <a:pt x="7947" y="36239"/>
                    <a:pt x="22093" y="22093"/>
                  </a:cubicBezTo>
                  <a:cubicBezTo>
                    <a:pt x="36239" y="7947"/>
                    <a:pt x="55425" y="0"/>
                    <a:pt x="7543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609194" cy="424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Inference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Time</a:t>
              </a:r>
            </a:p>
          </p:txBody>
        </p:sp>
      </p:grpSp>
      <p:sp>
        <p:nvSpPr>
          <p:cNvPr id="29" name="Freeform 29"/>
          <p:cNvSpPr/>
          <p:nvPr/>
        </p:nvSpPr>
        <p:spPr>
          <a:xfrm>
            <a:off x="879150" y="6568678"/>
            <a:ext cx="985637" cy="732568"/>
          </a:xfrm>
          <a:custGeom>
            <a:avLst/>
            <a:gdLst/>
            <a:ahLst/>
            <a:cxnLst/>
            <a:rect l="l" t="t" r="r" b="b"/>
            <a:pathLst>
              <a:path w="985637" h="732568">
                <a:moveTo>
                  <a:pt x="0" y="0"/>
                </a:moveTo>
                <a:lnTo>
                  <a:pt x="985637" y="0"/>
                </a:lnTo>
                <a:lnTo>
                  <a:pt x="985637" y="732568"/>
                </a:lnTo>
                <a:lnTo>
                  <a:pt x="0" y="7325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937575" y="8448383"/>
            <a:ext cx="868788" cy="868788"/>
          </a:xfrm>
          <a:custGeom>
            <a:avLst/>
            <a:gdLst/>
            <a:ahLst/>
            <a:cxnLst/>
            <a:rect l="l" t="t" r="r" b="b"/>
            <a:pathLst>
              <a:path w="868788" h="868788">
                <a:moveTo>
                  <a:pt x="0" y="0"/>
                </a:moveTo>
                <a:lnTo>
                  <a:pt x="868788" y="0"/>
                </a:lnTo>
                <a:lnTo>
                  <a:pt x="868788" y="868788"/>
                </a:lnTo>
                <a:lnTo>
                  <a:pt x="0" y="868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14847986" y="432944"/>
            <a:ext cx="3073161" cy="676275"/>
            <a:chOff x="0" y="0"/>
            <a:chExt cx="4097548" cy="9017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21827" cy="901700"/>
            </a:xfrm>
            <a:custGeom>
              <a:avLst/>
              <a:gdLst/>
              <a:ahLst/>
              <a:cxnLst/>
              <a:rect l="l" t="t" r="r" b="b"/>
              <a:pathLst>
                <a:path w="621827" h="901700">
                  <a:moveTo>
                    <a:pt x="0" y="0"/>
                  </a:moveTo>
                  <a:lnTo>
                    <a:pt x="621827" y="0"/>
                  </a:lnTo>
                  <a:lnTo>
                    <a:pt x="621827" y="901700"/>
                  </a:lnTo>
                  <a:lnTo>
                    <a:pt x="0" y="901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85000"/>
              </a:blip>
              <a:stretch>
                <a:fillRect r="-45008"/>
              </a:stretch>
            </a:blipFill>
          </p:spPr>
        </p:sp>
        <p:sp>
          <p:nvSpPr>
            <p:cNvPr id="33" name="TextBox 33"/>
            <p:cNvSpPr txBox="1"/>
            <p:nvPr/>
          </p:nvSpPr>
          <p:spPr>
            <a:xfrm>
              <a:off x="825869" y="88900"/>
              <a:ext cx="3271679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spc="15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Segmentation</a:t>
              </a:r>
            </a:p>
          </p:txBody>
        </p:sp>
      </p:grpSp>
      <p:sp>
        <p:nvSpPr>
          <p:cNvPr id="34" name="Freeform 34"/>
          <p:cNvSpPr/>
          <p:nvPr/>
        </p:nvSpPr>
        <p:spPr>
          <a:xfrm>
            <a:off x="1028700" y="3017160"/>
            <a:ext cx="842218" cy="796693"/>
          </a:xfrm>
          <a:custGeom>
            <a:avLst/>
            <a:gdLst/>
            <a:ahLst/>
            <a:cxnLst/>
            <a:rect l="l" t="t" r="r" b="b"/>
            <a:pathLst>
              <a:path w="842218" h="796693">
                <a:moveTo>
                  <a:pt x="0" y="0"/>
                </a:moveTo>
                <a:lnTo>
                  <a:pt x="842218" y="0"/>
                </a:lnTo>
                <a:lnTo>
                  <a:pt x="842218" y="796692"/>
                </a:lnTo>
                <a:lnTo>
                  <a:pt x="0" y="7966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986203" y="4815921"/>
            <a:ext cx="927212" cy="965169"/>
          </a:xfrm>
          <a:custGeom>
            <a:avLst/>
            <a:gdLst/>
            <a:ahLst/>
            <a:cxnLst/>
            <a:rect l="l" t="t" r="r" b="b"/>
            <a:pathLst>
              <a:path w="927212" h="965169">
                <a:moveTo>
                  <a:pt x="0" y="0"/>
                </a:moveTo>
                <a:lnTo>
                  <a:pt x="927212" y="0"/>
                </a:lnTo>
                <a:lnTo>
                  <a:pt x="927212" y="965168"/>
                </a:lnTo>
                <a:lnTo>
                  <a:pt x="0" y="9651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1104096" y="67794"/>
            <a:ext cx="4715444" cy="946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sz="5500" spc="27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Segmentation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26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532590" y="3065470"/>
            <a:ext cx="1328687" cy="671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0"/>
              </a:lnSpc>
            </a:pPr>
            <a:r>
              <a:rPr lang="en-US" sz="4308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1.9M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532590" y="4948469"/>
            <a:ext cx="1084588" cy="671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0"/>
              </a:lnSpc>
            </a:pPr>
            <a:r>
              <a:rPr lang="en-US" sz="4308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21.4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079576" y="6584927"/>
            <a:ext cx="4524163" cy="671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0"/>
              </a:lnSpc>
            </a:pPr>
            <a:r>
              <a:rPr lang="en-US" sz="4308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18.86 sec/epoch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058808" y="8218447"/>
            <a:ext cx="4524163" cy="1314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0"/>
              </a:lnSpc>
            </a:pPr>
            <a:r>
              <a:rPr lang="en-US" sz="4308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ED: 6.72 ms/img</a:t>
            </a:r>
          </a:p>
          <a:p>
            <a:pPr algn="l">
              <a:lnSpc>
                <a:spcPts val="5170"/>
              </a:lnSpc>
            </a:pPr>
            <a:r>
              <a:rPr lang="en-US" sz="4308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ES: 6.70 ms/img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2313295" y="8187867"/>
            <a:ext cx="4768262" cy="1314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0"/>
              </a:lnSpc>
            </a:pPr>
            <a:r>
              <a:rPr lang="en-US" sz="4308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ED: 21.14 ms/img</a:t>
            </a:r>
          </a:p>
          <a:p>
            <a:pPr algn="l">
              <a:lnSpc>
                <a:spcPts val="5170"/>
              </a:lnSpc>
            </a:pPr>
            <a:r>
              <a:rPr lang="en-US" sz="4308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ES: 19.80 ms/img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142776" y="6584927"/>
            <a:ext cx="4590736" cy="671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0"/>
              </a:lnSpc>
            </a:pPr>
            <a:r>
              <a:rPr lang="en-US" sz="4308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38.32 sec/epoch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3937833" y="4948469"/>
            <a:ext cx="1613551" cy="671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0"/>
              </a:lnSpc>
            </a:pPr>
            <a:r>
              <a:rPr lang="en-US" sz="4308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47.24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4033083" y="3065470"/>
            <a:ext cx="1328687" cy="671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0"/>
              </a:lnSpc>
            </a:pPr>
            <a:r>
              <a:rPr lang="en-US" sz="4308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93M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856624" y="0"/>
            <a:ext cx="0" cy="1057275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-427286" y="1204469"/>
            <a:ext cx="8866751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 rot="-10800000">
            <a:off x="562176" y="933510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19"/>
                </a:lnTo>
                <a:lnTo>
                  <a:pt x="0" y="5419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826491" y="1543118"/>
            <a:ext cx="6740884" cy="961292"/>
            <a:chOff x="0" y="0"/>
            <a:chExt cx="8987846" cy="1281723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205125" cy="1281723"/>
              <a:chOff x="0" y="0"/>
              <a:chExt cx="812800" cy="86446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6446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4462">
                    <a:moveTo>
                      <a:pt x="406400" y="0"/>
                    </a:moveTo>
                    <a:cubicBezTo>
                      <a:pt x="181951" y="0"/>
                      <a:pt x="0" y="193516"/>
                      <a:pt x="0" y="432231"/>
                    </a:cubicBezTo>
                    <a:cubicBezTo>
                      <a:pt x="0" y="670946"/>
                      <a:pt x="181951" y="864462"/>
                      <a:pt x="406400" y="864462"/>
                    </a:cubicBezTo>
                    <a:cubicBezTo>
                      <a:pt x="630849" y="864462"/>
                      <a:pt x="812800" y="670946"/>
                      <a:pt x="812800" y="432231"/>
                    </a:cubicBezTo>
                    <a:cubicBezTo>
                      <a:pt x="812800" y="19351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AE4D2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4843"/>
                <a:ext cx="660400" cy="7785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599"/>
                  </a:lnSpc>
                </a:pPr>
                <a:r>
                  <a:rPr lang="en-US" sz="3999" b="1" spc="119">
                    <a:solidFill>
                      <a:srgbClr val="827564"/>
                    </a:solidFill>
                    <a:latin typeface="Aileron Ultra-Bold"/>
                    <a:ea typeface="Aileron Ultra-Bold"/>
                    <a:cs typeface="Aileron Ultra-Bold"/>
                    <a:sym typeface="Aileron Ultra-Bold"/>
                  </a:rPr>
                  <a:t>1</a:t>
                </a: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236392" y="107462"/>
              <a:ext cx="8751454" cy="990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99"/>
                </a:lnSpc>
              </a:pPr>
              <a:r>
                <a:rPr lang="en-US" sz="4500" b="1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Lightweight UNet 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439850" y="1550549"/>
            <a:ext cx="5531444" cy="953862"/>
            <a:chOff x="0" y="0"/>
            <a:chExt cx="7375258" cy="1271815"/>
          </a:xfrm>
        </p:grpSpPr>
        <p:sp>
          <p:nvSpPr>
            <p:cNvPr id="11" name="TextBox 11"/>
            <p:cNvSpPr txBox="1"/>
            <p:nvPr/>
          </p:nvSpPr>
          <p:spPr>
            <a:xfrm>
              <a:off x="1362479" y="102508"/>
              <a:ext cx="6012780" cy="990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99"/>
                </a:lnSpc>
              </a:pPr>
              <a:r>
                <a:rPr lang="en-US" sz="4500" b="1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Pretrained UNet </a:t>
              </a:r>
            </a:p>
          </p:txBody>
        </p:sp>
        <p:grpSp>
          <p:nvGrpSpPr>
            <p:cNvPr id="12" name="Group 12"/>
            <p:cNvGrpSpPr/>
            <p:nvPr/>
          </p:nvGrpSpPr>
          <p:grpSpPr>
            <a:xfrm>
              <a:off x="0" y="0"/>
              <a:ext cx="1109640" cy="1271815"/>
              <a:chOff x="0" y="0"/>
              <a:chExt cx="812800" cy="931592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93159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931592">
                    <a:moveTo>
                      <a:pt x="406400" y="0"/>
                    </a:moveTo>
                    <a:cubicBezTo>
                      <a:pt x="181951" y="0"/>
                      <a:pt x="0" y="208544"/>
                      <a:pt x="0" y="465796"/>
                    </a:cubicBezTo>
                    <a:cubicBezTo>
                      <a:pt x="0" y="723048"/>
                      <a:pt x="181951" y="931592"/>
                      <a:pt x="406400" y="931592"/>
                    </a:cubicBezTo>
                    <a:cubicBezTo>
                      <a:pt x="630849" y="931592"/>
                      <a:pt x="812800" y="723048"/>
                      <a:pt x="812800" y="465796"/>
                    </a:cubicBezTo>
                    <a:cubicBezTo>
                      <a:pt x="812800" y="208544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AE4D2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11137"/>
                <a:ext cx="660400" cy="833118"/>
              </a:xfrm>
              <a:prstGeom prst="rect">
                <a:avLst/>
              </a:prstGeom>
            </p:spPr>
            <p:txBody>
              <a:bodyPr lIns="46775" tIns="46775" rIns="46775" bIns="46775" rtlCol="0" anchor="ctr"/>
              <a:lstStyle/>
              <a:p>
                <a:pPr algn="ctr">
                  <a:lnSpc>
                    <a:spcPts val="5599"/>
                  </a:lnSpc>
                </a:pPr>
                <a:r>
                  <a:rPr lang="en-US" sz="3999" b="1" spc="119">
                    <a:solidFill>
                      <a:srgbClr val="827564"/>
                    </a:solidFill>
                    <a:latin typeface="Aileron Ultra-Bold"/>
                    <a:ea typeface="Aileron Ultra-Bold"/>
                    <a:cs typeface="Aileron Ultra-Bold"/>
                    <a:sym typeface="Aileron Ultra-Bold"/>
                  </a:rPr>
                  <a:t>2</a:t>
                </a:r>
              </a:p>
            </p:txBody>
          </p:sp>
        </p:grpSp>
      </p:grpSp>
      <p:sp>
        <p:nvSpPr>
          <p:cNvPr id="15" name="Freeform 15"/>
          <p:cNvSpPr/>
          <p:nvPr/>
        </p:nvSpPr>
        <p:spPr>
          <a:xfrm>
            <a:off x="10545203" y="1358393"/>
            <a:ext cx="1042496" cy="1579540"/>
          </a:xfrm>
          <a:custGeom>
            <a:avLst/>
            <a:gdLst/>
            <a:ahLst/>
            <a:cxnLst/>
            <a:rect l="l" t="t" r="r" b="b"/>
            <a:pathLst>
              <a:path w="1042496" h="1579540">
                <a:moveTo>
                  <a:pt x="0" y="0"/>
                </a:moveTo>
                <a:lnTo>
                  <a:pt x="1042496" y="0"/>
                </a:lnTo>
                <a:lnTo>
                  <a:pt x="1042496" y="1579539"/>
                </a:lnTo>
                <a:lnTo>
                  <a:pt x="0" y="15795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AutoShape 16"/>
          <p:cNvSpPr/>
          <p:nvPr/>
        </p:nvSpPr>
        <p:spPr>
          <a:xfrm>
            <a:off x="11047401" y="2766060"/>
            <a:ext cx="0" cy="649224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17"/>
          <p:cNvGrpSpPr/>
          <p:nvPr/>
        </p:nvGrpSpPr>
        <p:grpSpPr>
          <a:xfrm>
            <a:off x="1028700" y="5143500"/>
            <a:ext cx="2325349" cy="1239012"/>
            <a:chOff x="0" y="0"/>
            <a:chExt cx="690097" cy="36770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90097" cy="367703"/>
            </a:xfrm>
            <a:custGeom>
              <a:avLst/>
              <a:gdLst/>
              <a:ahLst/>
              <a:cxnLst/>
              <a:rect l="l" t="t" r="r" b="b"/>
              <a:pathLst>
                <a:path w="690097" h="367703">
                  <a:moveTo>
                    <a:pt x="66587" y="0"/>
                  </a:moveTo>
                  <a:lnTo>
                    <a:pt x="623510" y="0"/>
                  </a:lnTo>
                  <a:cubicBezTo>
                    <a:pt x="641170" y="0"/>
                    <a:pt x="658106" y="7015"/>
                    <a:pt x="670594" y="19503"/>
                  </a:cubicBezTo>
                  <a:cubicBezTo>
                    <a:pt x="683081" y="31990"/>
                    <a:pt x="690097" y="48927"/>
                    <a:pt x="690097" y="66587"/>
                  </a:cubicBezTo>
                  <a:lnTo>
                    <a:pt x="690097" y="301116"/>
                  </a:lnTo>
                  <a:cubicBezTo>
                    <a:pt x="690097" y="337891"/>
                    <a:pt x="660285" y="367703"/>
                    <a:pt x="623510" y="367703"/>
                  </a:cubicBezTo>
                  <a:lnTo>
                    <a:pt x="66587" y="367703"/>
                  </a:lnTo>
                  <a:cubicBezTo>
                    <a:pt x="29812" y="367703"/>
                    <a:pt x="0" y="337891"/>
                    <a:pt x="0" y="301116"/>
                  </a:cubicBezTo>
                  <a:lnTo>
                    <a:pt x="0" y="66587"/>
                  </a:lnTo>
                  <a:cubicBezTo>
                    <a:pt x="0" y="29812"/>
                    <a:pt x="29812" y="0"/>
                    <a:pt x="66587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04775"/>
              <a:ext cx="690097" cy="4724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</a:pPr>
              <a:r>
                <a:rPr lang="en-US" sz="3500" b="1">
                  <a:solidFill>
                    <a:srgbClr val="EE4C2C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Poor</a:t>
              </a:r>
            </a:p>
          </p:txBody>
        </p:sp>
      </p:grpSp>
      <p:sp>
        <p:nvSpPr>
          <p:cNvPr id="20" name="AutoShape 20"/>
          <p:cNvSpPr/>
          <p:nvPr/>
        </p:nvSpPr>
        <p:spPr>
          <a:xfrm flipV="1">
            <a:off x="2762470" y="4018582"/>
            <a:ext cx="1530525" cy="981312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1" name="AutoShape 21"/>
          <p:cNvSpPr/>
          <p:nvPr/>
        </p:nvSpPr>
        <p:spPr>
          <a:xfrm>
            <a:off x="2822038" y="6462133"/>
            <a:ext cx="1470956" cy="1341685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2" name="Freeform 22"/>
          <p:cNvSpPr/>
          <p:nvPr/>
        </p:nvSpPr>
        <p:spPr>
          <a:xfrm>
            <a:off x="13152342" y="2594610"/>
            <a:ext cx="3625063" cy="3616452"/>
          </a:xfrm>
          <a:custGeom>
            <a:avLst/>
            <a:gdLst/>
            <a:ahLst/>
            <a:cxnLst/>
            <a:rect l="l" t="t" r="r" b="b"/>
            <a:pathLst>
              <a:path w="3625063" h="3616452">
                <a:moveTo>
                  <a:pt x="0" y="0"/>
                </a:moveTo>
                <a:lnTo>
                  <a:pt x="3625063" y="0"/>
                </a:lnTo>
                <a:lnTo>
                  <a:pt x="3625063" y="3616452"/>
                </a:lnTo>
                <a:lnTo>
                  <a:pt x="0" y="36164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5005162" y="2604135"/>
            <a:ext cx="3616452" cy="3616452"/>
          </a:xfrm>
          <a:custGeom>
            <a:avLst/>
            <a:gdLst/>
            <a:ahLst/>
            <a:cxnLst/>
            <a:rect l="l" t="t" r="r" b="b"/>
            <a:pathLst>
              <a:path w="3616452" h="3616452">
                <a:moveTo>
                  <a:pt x="0" y="0"/>
                </a:moveTo>
                <a:lnTo>
                  <a:pt x="3616452" y="0"/>
                </a:lnTo>
                <a:lnTo>
                  <a:pt x="3616452" y="3616452"/>
                </a:lnTo>
                <a:lnTo>
                  <a:pt x="0" y="36164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4996489" y="6392037"/>
            <a:ext cx="3625125" cy="3616452"/>
          </a:xfrm>
          <a:custGeom>
            <a:avLst/>
            <a:gdLst/>
            <a:ahLst/>
            <a:cxnLst/>
            <a:rect l="l" t="t" r="r" b="b"/>
            <a:pathLst>
              <a:path w="3625125" h="3616452">
                <a:moveTo>
                  <a:pt x="0" y="0"/>
                </a:moveTo>
                <a:lnTo>
                  <a:pt x="3625125" y="0"/>
                </a:lnTo>
                <a:lnTo>
                  <a:pt x="3625125" y="3616452"/>
                </a:lnTo>
                <a:lnTo>
                  <a:pt x="0" y="36164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3152342" y="6392037"/>
            <a:ext cx="3642407" cy="3616452"/>
          </a:xfrm>
          <a:custGeom>
            <a:avLst/>
            <a:gdLst/>
            <a:ahLst/>
            <a:cxnLst/>
            <a:rect l="l" t="t" r="r" b="b"/>
            <a:pathLst>
              <a:path w="3642407" h="3616452">
                <a:moveTo>
                  <a:pt x="0" y="0"/>
                </a:moveTo>
                <a:lnTo>
                  <a:pt x="3642408" y="0"/>
                </a:lnTo>
                <a:lnTo>
                  <a:pt x="3642408" y="3616452"/>
                </a:lnTo>
                <a:lnTo>
                  <a:pt x="0" y="36164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104096" y="67794"/>
            <a:ext cx="4715444" cy="946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sz="5500" spc="27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Segmentation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27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186711" y="3356915"/>
            <a:ext cx="639780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 spc="17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ED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186711" y="7168819"/>
            <a:ext cx="639780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 spc="17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ES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4847986" y="432944"/>
            <a:ext cx="3073161" cy="676275"/>
            <a:chOff x="0" y="0"/>
            <a:chExt cx="4097548" cy="9017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21827" cy="901700"/>
            </a:xfrm>
            <a:custGeom>
              <a:avLst/>
              <a:gdLst/>
              <a:ahLst/>
              <a:cxnLst/>
              <a:rect l="l" t="t" r="r" b="b"/>
              <a:pathLst>
                <a:path w="621827" h="901700">
                  <a:moveTo>
                    <a:pt x="0" y="0"/>
                  </a:moveTo>
                  <a:lnTo>
                    <a:pt x="621827" y="0"/>
                  </a:lnTo>
                  <a:lnTo>
                    <a:pt x="621827" y="901700"/>
                  </a:lnTo>
                  <a:lnTo>
                    <a:pt x="0" y="901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85000"/>
              </a:blip>
              <a:stretch>
                <a:fillRect r="-45008"/>
              </a:stretch>
            </a:blipFill>
          </p:spPr>
        </p:sp>
        <p:sp>
          <p:nvSpPr>
            <p:cNvPr id="32" name="TextBox 32"/>
            <p:cNvSpPr txBox="1"/>
            <p:nvPr/>
          </p:nvSpPr>
          <p:spPr>
            <a:xfrm>
              <a:off x="825869" y="88900"/>
              <a:ext cx="3271679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spc="15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Segmentation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F6B2F0FD-4CD8-93FA-A4C5-F1BA9C76E0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7CC27313-6FC5-2800-7636-7F0AEFBF5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92CE2F62-E38C-86FB-DB2E-3C2FCC81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-407807" y="9118283"/>
            <a:ext cx="12334424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852615" y="0"/>
            <a:ext cx="0" cy="1028700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581655" y="8847323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19"/>
                </a:lnTo>
                <a:lnTo>
                  <a:pt x="0" y="5419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856959" y="4495310"/>
            <a:ext cx="10400561" cy="3198173"/>
          </a:xfrm>
          <a:custGeom>
            <a:avLst/>
            <a:gdLst/>
            <a:ahLst/>
            <a:cxnLst/>
            <a:rect l="l" t="t" r="r" b="b"/>
            <a:pathLst>
              <a:path w="10400561" h="3198173">
                <a:moveTo>
                  <a:pt x="0" y="0"/>
                </a:moveTo>
                <a:lnTo>
                  <a:pt x="10400561" y="0"/>
                </a:lnTo>
                <a:lnTo>
                  <a:pt x="10400561" y="3198172"/>
                </a:lnTo>
                <a:lnTo>
                  <a:pt x="0" y="31981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6841518" y="2462380"/>
            <a:ext cx="10416002" cy="1946597"/>
          </a:xfrm>
          <a:custGeom>
            <a:avLst/>
            <a:gdLst/>
            <a:ahLst/>
            <a:cxnLst/>
            <a:rect l="l" t="t" r="r" b="b"/>
            <a:pathLst>
              <a:path w="10416002" h="1946597">
                <a:moveTo>
                  <a:pt x="0" y="0"/>
                </a:moveTo>
                <a:lnTo>
                  <a:pt x="10416002" y="0"/>
                </a:lnTo>
                <a:lnTo>
                  <a:pt x="10416002" y="1946597"/>
                </a:lnTo>
                <a:lnTo>
                  <a:pt x="0" y="19465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445" t="-62607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4961344" y="6950116"/>
            <a:ext cx="2296176" cy="743366"/>
          </a:xfrm>
          <a:custGeom>
            <a:avLst/>
            <a:gdLst/>
            <a:ahLst/>
            <a:cxnLst/>
            <a:rect l="l" t="t" r="r" b="b"/>
            <a:pathLst>
              <a:path w="2296176" h="743366">
                <a:moveTo>
                  <a:pt x="0" y="0"/>
                </a:moveTo>
                <a:lnTo>
                  <a:pt x="2296176" y="0"/>
                </a:lnTo>
                <a:lnTo>
                  <a:pt x="2296176" y="743366"/>
                </a:lnTo>
                <a:lnTo>
                  <a:pt x="0" y="7433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6144883" y="549932"/>
            <a:ext cx="1114417" cy="1114417"/>
          </a:xfrm>
          <a:custGeom>
            <a:avLst/>
            <a:gdLst/>
            <a:ahLst/>
            <a:cxnLst/>
            <a:rect l="l" t="t" r="r" b="b"/>
            <a:pathLst>
              <a:path w="1114417" h="1114417">
                <a:moveTo>
                  <a:pt x="0" y="0"/>
                </a:moveTo>
                <a:lnTo>
                  <a:pt x="1114417" y="0"/>
                </a:lnTo>
                <a:lnTo>
                  <a:pt x="1114417" y="1114416"/>
                </a:lnTo>
                <a:lnTo>
                  <a:pt x="0" y="11144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866279" y="1484644"/>
            <a:ext cx="557208" cy="557208"/>
          </a:xfrm>
          <a:custGeom>
            <a:avLst/>
            <a:gdLst/>
            <a:ahLst/>
            <a:cxnLst/>
            <a:rect l="l" t="t" r="r" b="b"/>
            <a:pathLst>
              <a:path w="557208" h="557208">
                <a:moveTo>
                  <a:pt x="0" y="0"/>
                </a:moveTo>
                <a:lnTo>
                  <a:pt x="557208" y="0"/>
                </a:lnTo>
                <a:lnTo>
                  <a:pt x="557208" y="557209"/>
                </a:lnTo>
                <a:lnTo>
                  <a:pt x="0" y="5572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123575" y="2014166"/>
            <a:ext cx="5569476" cy="5679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15"/>
              </a:lnSpc>
            </a:pPr>
            <a:r>
              <a:rPr lang="en-US" sz="5299" b="1" spc="158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Cardiovascular diseases (CVDs) are the leading cause of death globally!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918061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856624" y="0"/>
            <a:ext cx="0" cy="1057275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-427286" y="1204469"/>
            <a:ext cx="13645898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104096" y="67794"/>
            <a:ext cx="9693050" cy="946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sz="5500" spc="27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Supervised Vs Self-Supervised</a:t>
            </a:r>
          </a:p>
        </p:txBody>
      </p:sp>
      <p:sp>
        <p:nvSpPr>
          <p:cNvPr id="5" name="Freeform 5"/>
          <p:cNvSpPr/>
          <p:nvPr/>
        </p:nvSpPr>
        <p:spPr>
          <a:xfrm rot="-10800000">
            <a:off x="585664" y="933510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19"/>
                </a:lnTo>
                <a:lnTo>
                  <a:pt x="0" y="5419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246086" y="1412701"/>
            <a:ext cx="3240311" cy="984901"/>
            <a:chOff x="0" y="-66675"/>
            <a:chExt cx="1038009" cy="3155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94506" cy="248831"/>
            </a:xfrm>
            <a:custGeom>
              <a:avLst/>
              <a:gdLst/>
              <a:ahLst/>
              <a:cxnLst/>
              <a:rect l="l" t="t" r="r" b="b"/>
              <a:pathLst>
                <a:path w="994506" h="248831">
                  <a:moveTo>
                    <a:pt x="49875" y="0"/>
                  </a:moveTo>
                  <a:lnTo>
                    <a:pt x="944631" y="0"/>
                  </a:lnTo>
                  <a:cubicBezTo>
                    <a:pt x="972176" y="0"/>
                    <a:pt x="994506" y="22330"/>
                    <a:pt x="994506" y="49875"/>
                  </a:cubicBezTo>
                  <a:lnTo>
                    <a:pt x="994506" y="198956"/>
                  </a:lnTo>
                  <a:cubicBezTo>
                    <a:pt x="994506" y="212183"/>
                    <a:pt x="989251" y="224869"/>
                    <a:pt x="979898" y="234223"/>
                  </a:cubicBezTo>
                  <a:cubicBezTo>
                    <a:pt x="970544" y="243576"/>
                    <a:pt x="957858" y="248831"/>
                    <a:pt x="944631" y="248831"/>
                  </a:cubicBezTo>
                  <a:lnTo>
                    <a:pt x="49875" y="248831"/>
                  </a:lnTo>
                  <a:cubicBezTo>
                    <a:pt x="36648" y="248831"/>
                    <a:pt x="23962" y="243576"/>
                    <a:pt x="14608" y="234223"/>
                  </a:cubicBezTo>
                  <a:cubicBezTo>
                    <a:pt x="5255" y="224869"/>
                    <a:pt x="0" y="212183"/>
                    <a:pt x="0" y="198956"/>
                  </a:cubicBezTo>
                  <a:lnTo>
                    <a:pt x="0" y="49875"/>
                  </a:lnTo>
                  <a:cubicBezTo>
                    <a:pt x="0" y="36648"/>
                    <a:pt x="5255" y="23962"/>
                    <a:pt x="14608" y="14608"/>
                  </a:cubicBezTo>
                  <a:cubicBezTo>
                    <a:pt x="23962" y="5255"/>
                    <a:pt x="36648" y="0"/>
                    <a:pt x="49875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038009" cy="3155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20"/>
                </a:lnSpc>
              </a:pPr>
              <a:r>
                <a:rPr lang="en-US" sz="3300" b="1" dirty="0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Input Raw Data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246086" y="6550720"/>
            <a:ext cx="3104509" cy="776765"/>
            <a:chOff x="0" y="0"/>
            <a:chExt cx="994506" cy="24883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94506" cy="248831"/>
            </a:xfrm>
            <a:custGeom>
              <a:avLst/>
              <a:gdLst/>
              <a:ahLst/>
              <a:cxnLst/>
              <a:rect l="l" t="t" r="r" b="b"/>
              <a:pathLst>
                <a:path w="994506" h="248831">
                  <a:moveTo>
                    <a:pt x="49875" y="0"/>
                  </a:moveTo>
                  <a:lnTo>
                    <a:pt x="944631" y="0"/>
                  </a:lnTo>
                  <a:cubicBezTo>
                    <a:pt x="972176" y="0"/>
                    <a:pt x="994506" y="22330"/>
                    <a:pt x="994506" y="49875"/>
                  </a:cubicBezTo>
                  <a:lnTo>
                    <a:pt x="994506" y="198956"/>
                  </a:lnTo>
                  <a:cubicBezTo>
                    <a:pt x="994506" y="212183"/>
                    <a:pt x="989251" y="224869"/>
                    <a:pt x="979898" y="234223"/>
                  </a:cubicBezTo>
                  <a:cubicBezTo>
                    <a:pt x="970544" y="243576"/>
                    <a:pt x="957858" y="248831"/>
                    <a:pt x="944631" y="248831"/>
                  </a:cubicBezTo>
                  <a:lnTo>
                    <a:pt x="49875" y="248831"/>
                  </a:lnTo>
                  <a:cubicBezTo>
                    <a:pt x="36648" y="248831"/>
                    <a:pt x="23962" y="243576"/>
                    <a:pt x="14608" y="234223"/>
                  </a:cubicBezTo>
                  <a:cubicBezTo>
                    <a:pt x="5255" y="224869"/>
                    <a:pt x="0" y="212183"/>
                    <a:pt x="0" y="198956"/>
                  </a:cubicBezTo>
                  <a:lnTo>
                    <a:pt x="0" y="49875"/>
                  </a:lnTo>
                  <a:cubicBezTo>
                    <a:pt x="0" y="36648"/>
                    <a:pt x="5255" y="23962"/>
                    <a:pt x="14608" y="14608"/>
                  </a:cubicBezTo>
                  <a:cubicBezTo>
                    <a:pt x="23962" y="5255"/>
                    <a:pt x="36648" y="0"/>
                    <a:pt x="49875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994506" cy="3155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20"/>
                </a:lnSpc>
              </a:pPr>
              <a:r>
                <a:rPr lang="en-US" sz="3300" b="1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Annotations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988010" y="7647719"/>
            <a:ext cx="3104509" cy="776765"/>
            <a:chOff x="0" y="0"/>
            <a:chExt cx="994506" cy="24883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94506" cy="248831"/>
            </a:xfrm>
            <a:custGeom>
              <a:avLst/>
              <a:gdLst/>
              <a:ahLst/>
              <a:cxnLst/>
              <a:rect l="l" t="t" r="r" b="b"/>
              <a:pathLst>
                <a:path w="994506" h="248831">
                  <a:moveTo>
                    <a:pt x="49875" y="0"/>
                  </a:moveTo>
                  <a:lnTo>
                    <a:pt x="944631" y="0"/>
                  </a:lnTo>
                  <a:cubicBezTo>
                    <a:pt x="972176" y="0"/>
                    <a:pt x="994506" y="22330"/>
                    <a:pt x="994506" y="49875"/>
                  </a:cubicBezTo>
                  <a:lnTo>
                    <a:pt x="994506" y="198956"/>
                  </a:lnTo>
                  <a:cubicBezTo>
                    <a:pt x="994506" y="212183"/>
                    <a:pt x="989251" y="224869"/>
                    <a:pt x="979898" y="234223"/>
                  </a:cubicBezTo>
                  <a:cubicBezTo>
                    <a:pt x="970544" y="243576"/>
                    <a:pt x="957858" y="248831"/>
                    <a:pt x="944631" y="248831"/>
                  </a:cubicBezTo>
                  <a:lnTo>
                    <a:pt x="49875" y="248831"/>
                  </a:lnTo>
                  <a:cubicBezTo>
                    <a:pt x="36648" y="248831"/>
                    <a:pt x="23962" y="243576"/>
                    <a:pt x="14608" y="234223"/>
                  </a:cubicBezTo>
                  <a:cubicBezTo>
                    <a:pt x="5255" y="224869"/>
                    <a:pt x="0" y="212183"/>
                    <a:pt x="0" y="198956"/>
                  </a:cubicBezTo>
                  <a:lnTo>
                    <a:pt x="0" y="49875"/>
                  </a:lnTo>
                  <a:cubicBezTo>
                    <a:pt x="0" y="36648"/>
                    <a:pt x="5255" y="23962"/>
                    <a:pt x="14608" y="14608"/>
                  </a:cubicBezTo>
                  <a:cubicBezTo>
                    <a:pt x="23962" y="5255"/>
                    <a:pt x="36648" y="0"/>
                    <a:pt x="49875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994506" cy="3155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20"/>
                </a:lnSpc>
              </a:pPr>
              <a:r>
                <a:rPr lang="en-US" sz="3300" b="1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Prediction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660151" y="7028206"/>
            <a:ext cx="2000831" cy="776765"/>
            <a:chOff x="0" y="0"/>
            <a:chExt cx="640951" cy="24883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40951" cy="248831"/>
            </a:xfrm>
            <a:custGeom>
              <a:avLst/>
              <a:gdLst/>
              <a:ahLst/>
              <a:cxnLst/>
              <a:rect l="l" t="t" r="r" b="b"/>
              <a:pathLst>
                <a:path w="640951" h="248831">
                  <a:moveTo>
                    <a:pt x="77387" y="0"/>
                  </a:moveTo>
                  <a:lnTo>
                    <a:pt x="563564" y="0"/>
                  </a:lnTo>
                  <a:cubicBezTo>
                    <a:pt x="606304" y="0"/>
                    <a:pt x="640951" y="34647"/>
                    <a:pt x="640951" y="77387"/>
                  </a:cubicBezTo>
                  <a:lnTo>
                    <a:pt x="640951" y="171444"/>
                  </a:lnTo>
                  <a:cubicBezTo>
                    <a:pt x="640951" y="191968"/>
                    <a:pt x="632798" y="211652"/>
                    <a:pt x="618285" y="226165"/>
                  </a:cubicBezTo>
                  <a:cubicBezTo>
                    <a:pt x="603772" y="240678"/>
                    <a:pt x="584088" y="248831"/>
                    <a:pt x="563564" y="248831"/>
                  </a:cubicBezTo>
                  <a:lnTo>
                    <a:pt x="77387" y="248831"/>
                  </a:lnTo>
                  <a:cubicBezTo>
                    <a:pt x="56863" y="248831"/>
                    <a:pt x="37179" y="240678"/>
                    <a:pt x="22666" y="226165"/>
                  </a:cubicBezTo>
                  <a:cubicBezTo>
                    <a:pt x="8153" y="211652"/>
                    <a:pt x="0" y="191968"/>
                    <a:pt x="0" y="171444"/>
                  </a:cubicBezTo>
                  <a:lnTo>
                    <a:pt x="0" y="77387"/>
                  </a:lnTo>
                  <a:cubicBezTo>
                    <a:pt x="0" y="56863"/>
                    <a:pt x="8153" y="37179"/>
                    <a:pt x="22666" y="22666"/>
                  </a:cubicBezTo>
                  <a:cubicBezTo>
                    <a:pt x="37179" y="8153"/>
                    <a:pt x="56863" y="0"/>
                    <a:pt x="77387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640951" cy="3155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20"/>
                </a:lnSpc>
              </a:pPr>
              <a:r>
                <a:rPr lang="en-US" sz="3300" b="1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Model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569390" y="2630745"/>
            <a:ext cx="2477831" cy="2787763"/>
            <a:chOff x="0" y="0"/>
            <a:chExt cx="854757" cy="96167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4757" cy="961671"/>
            </a:xfrm>
            <a:custGeom>
              <a:avLst/>
              <a:gdLst/>
              <a:ahLst/>
              <a:cxnLst/>
              <a:rect l="l" t="t" r="r" b="b"/>
              <a:pathLst>
                <a:path w="854757" h="961671">
                  <a:moveTo>
                    <a:pt x="156224" y="0"/>
                  </a:moveTo>
                  <a:lnTo>
                    <a:pt x="698533" y="0"/>
                  </a:lnTo>
                  <a:cubicBezTo>
                    <a:pt x="784813" y="0"/>
                    <a:pt x="854757" y="69944"/>
                    <a:pt x="854757" y="156224"/>
                  </a:cubicBezTo>
                  <a:lnTo>
                    <a:pt x="854757" y="805448"/>
                  </a:lnTo>
                  <a:cubicBezTo>
                    <a:pt x="854757" y="891728"/>
                    <a:pt x="784813" y="961671"/>
                    <a:pt x="698533" y="961671"/>
                  </a:cubicBezTo>
                  <a:lnTo>
                    <a:pt x="156224" y="961671"/>
                  </a:lnTo>
                  <a:cubicBezTo>
                    <a:pt x="69944" y="961671"/>
                    <a:pt x="0" y="891728"/>
                    <a:pt x="0" y="805448"/>
                  </a:cubicBezTo>
                  <a:lnTo>
                    <a:pt x="0" y="156224"/>
                  </a:lnTo>
                  <a:cubicBezTo>
                    <a:pt x="0" y="69944"/>
                    <a:pt x="69944" y="0"/>
                    <a:pt x="156224" y="0"/>
                  </a:cubicBezTo>
                  <a:close/>
                </a:path>
              </a:pathLst>
            </a:custGeom>
            <a:solidFill>
              <a:srgbClr val="EFEEE7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54757" cy="999771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28700" y="7556085"/>
            <a:ext cx="5541473" cy="2347541"/>
            <a:chOff x="0" y="0"/>
            <a:chExt cx="1911595" cy="80981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911596" cy="809811"/>
            </a:xfrm>
            <a:custGeom>
              <a:avLst/>
              <a:gdLst/>
              <a:ahLst/>
              <a:cxnLst/>
              <a:rect l="l" t="t" r="r" b="b"/>
              <a:pathLst>
                <a:path w="1911596" h="809811">
                  <a:moveTo>
                    <a:pt x="69854" y="0"/>
                  </a:moveTo>
                  <a:lnTo>
                    <a:pt x="1841741" y="0"/>
                  </a:lnTo>
                  <a:cubicBezTo>
                    <a:pt x="1860268" y="0"/>
                    <a:pt x="1878035" y="7360"/>
                    <a:pt x="1891136" y="20460"/>
                  </a:cubicBezTo>
                  <a:cubicBezTo>
                    <a:pt x="1904236" y="33560"/>
                    <a:pt x="1911596" y="51328"/>
                    <a:pt x="1911596" y="69854"/>
                  </a:cubicBezTo>
                  <a:lnTo>
                    <a:pt x="1911596" y="739957"/>
                  </a:lnTo>
                  <a:cubicBezTo>
                    <a:pt x="1911596" y="758484"/>
                    <a:pt x="1904236" y="776251"/>
                    <a:pt x="1891136" y="789352"/>
                  </a:cubicBezTo>
                  <a:cubicBezTo>
                    <a:pt x="1878035" y="802452"/>
                    <a:pt x="1860268" y="809811"/>
                    <a:pt x="1841741" y="809811"/>
                  </a:cubicBezTo>
                  <a:lnTo>
                    <a:pt x="69854" y="809811"/>
                  </a:lnTo>
                  <a:cubicBezTo>
                    <a:pt x="51328" y="809811"/>
                    <a:pt x="33560" y="802452"/>
                    <a:pt x="20460" y="789352"/>
                  </a:cubicBezTo>
                  <a:cubicBezTo>
                    <a:pt x="7360" y="776251"/>
                    <a:pt x="0" y="758484"/>
                    <a:pt x="0" y="739957"/>
                  </a:cubicBezTo>
                  <a:lnTo>
                    <a:pt x="0" y="69854"/>
                  </a:lnTo>
                  <a:cubicBezTo>
                    <a:pt x="0" y="51328"/>
                    <a:pt x="7360" y="33560"/>
                    <a:pt x="20460" y="20460"/>
                  </a:cubicBezTo>
                  <a:cubicBezTo>
                    <a:pt x="33560" y="7360"/>
                    <a:pt x="51328" y="0"/>
                    <a:pt x="69854" y="0"/>
                  </a:cubicBezTo>
                  <a:close/>
                </a:path>
              </a:pathLst>
            </a:custGeom>
            <a:solidFill>
              <a:srgbClr val="EFEEE7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911595" cy="847911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686884" y="2987902"/>
            <a:ext cx="2242843" cy="2069733"/>
            <a:chOff x="0" y="0"/>
            <a:chExt cx="2990457" cy="2759644"/>
          </a:xfrm>
        </p:grpSpPr>
        <p:sp>
          <p:nvSpPr>
            <p:cNvPr id="25" name="Freeform 25"/>
            <p:cNvSpPr/>
            <p:nvPr/>
          </p:nvSpPr>
          <p:spPr>
            <a:xfrm>
              <a:off x="996819" y="0"/>
              <a:ext cx="1993638" cy="1968012"/>
            </a:xfrm>
            <a:custGeom>
              <a:avLst/>
              <a:gdLst/>
              <a:ahLst/>
              <a:cxnLst/>
              <a:rect l="l" t="t" r="r" b="b"/>
              <a:pathLst>
                <a:path w="1993638" h="1968012">
                  <a:moveTo>
                    <a:pt x="0" y="0"/>
                  </a:moveTo>
                  <a:lnTo>
                    <a:pt x="1993638" y="0"/>
                  </a:lnTo>
                  <a:lnTo>
                    <a:pt x="1993638" y="1968012"/>
                  </a:lnTo>
                  <a:lnTo>
                    <a:pt x="0" y="19680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59474" t="-15612" r="-4196" b="-4750"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494701" y="342353"/>
              <a:ext cx="1993638" cy="1968012"/>
            </a:xfrm>
            <a:custGeom>
              <a:avLst/>
              <a:gdLst/>
              <a:ahLst/>
              <a:cxnLst/>
              <a:rect l="l" t="t" r="r" b="b"/>
              <a:pathLst>
                <a:path w="1993638" h="1968012">
                  <a:moveTo>
                    <a:pt x="0" y="0"/>
                  </a:moveTo>
                  <a:lnTo>
                    <a:pt x="1993638" y="0"/>
                  </a:lnTo>
                  <a:lnTo>
                    <a:pt x="1993638" y="1968012"/>
                  </a:lnTo>
                  <a:lnTo>
                    <a:pt x="0" y="19680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59474" t="-15612" r="-4196" b="-4750"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0" y="791632"/>
              <a:ext cx="1993638" cy="1968012"/>
            </a:xfrm>
            <a:custGeom>
              <a:avLst/>
              <a:gdLst/>
              <a:ahLst/>
              <a:cxnLst/>
              <a:rect l="l" t="t" r="r" b="b"/>
              <a:pathLst>
                <a:path w="1993638" h="1968012">
                  <a:moveTo>
                    <a:pt x="0" y="0"/>
                  </a:moveTo>
                  <a:lnTo>
                    <a:pt x="1993638" y="0"/>
                  </a:lnTo>
                  <a:lnTo>
                    <a:pt x="1993638" y="1968012"/>
                  </a:lnTo>
                  <a:lnTo>
                    <a:pt x="0" y="19680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59474" t="-15612" r="-4196" b="-4750"/>
              </a:stretch>
            </a:blipFill>
          </p:spPr>
        </p:sp>
      </p:grpSp>
      <p:sp>
        <p:nvSpPr>
          <p:cNvPr id="28" name="Freeform 28"/>
          <p:cNvSpPr/>
          <p:nvPr/>
        </p:nvSpPr>
        <p:spPr>
          <a:xfrm>
            <a:off x="3347697" y="5532808"/>
            <a:ext cx="901287" cy="901287"/>
          </a:xfrm>
          <a:custGeom>
            <a:avLst/>
            <a:gdLst/>
            <a:ahLst/>
            <a:cxnLst/>
            <a:rect l="l" t="t" r="r" b="b"/>
            <a:pathLst>
              <a:path w="901287" h="901287">
                <a:moveTo>
                  <a:pt x="0" y="0"/>
                </a:moveTo>
                <a:lnTo>
                  <a:pt x="901287" y="0"/>
                </a:lnTo>
                <a:lnTo>
                  <a:pt x="901287" y="901287"/>
                </a:lnTo>
                <a:lnTo>
                  <a:pt x="0" y="9012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4079280" y="4646979"/>
            <a:ext cx="3030298" cy="2473494"/>
          </a:xfrm>
          <a:custGeom>
            <a:avLst/>
            <a:gdLst/>
            <a:ahLst/>
            <a:cxnLst/>
            <a:rect l="l" t="t" r="r" b="b"/>
            <a:pathLst>
              <a:path w="3030298" h="2473494">
                <a:moveTo>
                  <a:pt x="0" y="0"/>
                </a:moveTo>
                <a:lnTo>
                  <a:pt x="3030299" y="0"/>
                </a:lnTo>
                <a:lnTo>
                  <a:pt x="3030299" y="2473494"/>
                </a:lnTo>
                <a:lnTo>
                  <a:pt x="0" y="24734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366722" y="7986472"/>
            <a:ext cx="1476009" cy="1469790"/>
          </a:xfrm>
          <a:custGeom>
            <a:avLst/>
            <a:gdLst/>
            <a:ahLst/>
            <a:cxnLst/>
            <a:rect l="l" t="t" r="r" b="b"/>
            <a:pathLst>
              <a:path w="1476009" h="1469790">
                <a:moveTo>
                  <a:pt x="0" y="0"/>
                </a:moveTo>
                <a:lnTo>
                  <a:pt x="1476009" y="0"/>
                </a:lnTo>
                <a:lnTo>
                  <a:pt x="1476009" y="1469790"/>
                </a:lnTo>
                <a:lnTo>
                  <a:pt x="0" y="14697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4751097" y="7986472"/>
            <a:ext cx="1480243" cy="1469790"/>
          </a:xfrm>
          <a:custGeom>
            <a:avLst/>
            <a:gdLst/>
            <a:ahLst/>
            <a:cxnLst/>
            <a:rect l="l" t="t" r="r" b="b"/>
            <a:pathLst>
              <a:path w="1480243" h="1469790">
                <a:moveTo>
                  <a:pt x="0" y="0"/>
                </a:moveTo>
                <a:lnTo>
                  <a:pt x="1480243" y="0"/>
                </a:lnTo>
                <a:lnTo>
                  <a:pt x="1480243" y="1469790"/>
                </a:lnTo>
                <a:lnTo>
                  <a:pt x="0" y="14697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3063445" y="7986472"/>
            <a:ext cx="1469790" cy="1469790"/>
          </a:xfrm>
          <a:custGeom>
            <a:avLst/>
            <a:gdLst/>
            <a:ahLst/>
            <a:cxnLst/>
            <a:rect l="l" t="t" r="r" b="b"/>
            <a:pathLst>
              <a:path w="1469790" h="1469790">
                <a:moveTo>
                  <a:pt x="0" y="0"/>
                </a:moveTo>
                <a:lnTo>
                  <a:pt x="1469790" y="0"/>
                </a:lnTo>
                <a:lnTo>
                  <a:pt x="1469790" y="1469790"/>
                </a:lnTo>
                <a:lnTo>
                  <a:pt x="0" y="14697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3" name="AutoShape 33"/>
          <p:cNvSpPr/>
          <p:nvPr/>
        </p:nvSpPr>
        <p:spPr>
          <a:xfrm flipV="1">
            <a:off x="5047221" y="4027466"/>
            <a:ext cx="3041613" cy="1905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>
            <a:off x="8088942" y="6002502"/>
            <a:ext cx="1452788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5" name="AutoShape 35"/>
          <p:cNvSpPr/>
          <p:nvPr/>
        </p:nvSpPr>
        <p:spPr>
          <a:xfrm>
            <a:off x="11765824" y="6021552"/>
            <a:ext cx="1452788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6" name="AutoShape 36"/>
          <p:cNvSpPr/>
          <p:nvPr/>
        </p:nvSpPr>
        <p:spPr>
          <a:xfrm>
            <a:off x="8088834" y="3999395"/>
            <a:ext cx="0" cy="4749511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>
            <a:off x="6570043" y="8748906"/>
            <a:ext cx="1519030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8" name="Group 38"/>
          <p:cNvGrpSpPr/>
          <p:nvPr/>
        </p:nvGrpSpPr>
        <p:grpSpPr>
          <a:xfrm>
            <a:off x="9806312" y="5148247"/>
            <a:ext cx="1708509" cy="1708509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EEE7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4"/>
                </a:lnSpc>
              </a:pPr>
              <a:endParaRPr/>
            </a:p>
          </p:txBody>
        </p:sp>
      </p:grpSp>
      <p:sp>
        <p:nvSpPr>
          <p:cNvPr id="41" name="Freeform 41"/>
          <p:cNvSpPr/>
          <p:nvPr/>
        </p:nvSpPr>
        <p:spPr>
          <a:xfrm>
            <a:off x="10066890" y="5469272"/>
            <a:ext cx="1187354" cy="1066460"/>
          </a:xfrm>
          <a:custGeom>
            <a:avLst/>
            <a:gdLst/>
            <a:ahLst/>
            <a:cxnLst/>
            <a:rect l="l" t="t" r="r" b="b"/>
            <a:pathLst>
              <a:path w="1187354" h="1066460">
                <a:moveTo>
                  <a:pt x="0" y="0"/>
                </a:moveTo>
                <a:lnTo>
                  <a:pt x="1187353" y="0"/>
                </a:lnTo>
                <a:lnTo>
                  <a:pt x="1187353" y="1066460"/>
                </a:lnTo>
                <a:lnTo>
                  <a:pt x="0" y="10664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42"/>
          <p:cNvSpPr txBox="1"/>
          <p:nvPr/>
        </p:nvSpPr>
        <p:spPr>
          <a:xfrm>
            <a:off x="16966168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30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14847986" y="432944"/>
            <a:ext cx="3073161" cy="676275"/>
            <a:chOff x="0" y="0"/>
            <a:chExt cx="4097548" cy="9017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621827" cy="901700"/>
            </a:xfrm>
            <a:custGeom>
              <a:avLst/>
              <a:gdLst/>
              <a:ahLst/>
              <a:cxnLst/>
              <a:rect l="l" t="t" r="r" b="b"/>
              <a:pathLst>
                <a:path w="621827" h="901700">
                  <a:moveTo>
                    <a:pt x="0" y="0"/>
                  </a:moveTo>
                  <a:lnTo>
                    <a:pt x="621827" y="0"/>
                  </a:lnTo>
                  <a:lnTo>
                    <a:pt x="621827" y="901700"/>
                  </a:lnTo>
                  <a:lnTo>
                    <a:pt x="0" y="901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alphaModFix amt="85000"/>
              </a:blip>
              <a:stretch>
                <a:fillRect r="-45008"/>
              </a:stretch>
            </a:blipFill>
          </p:spPr>
        </p:sp>
        <p:sp>
          <p:nvSpPr>
            <p:cNvPr id="45" name="TextBox 45"/>
            <p:cNvSpPr txBox="1"/>
            <p:nvPr/>
          </p:nvSpPr>
          <p:spPr>
            <a:xfrm>
              <a:off x="825869" y="88900"/>
              <a:ext cx="3271679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spc="15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Segmentation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856624" y="0"/>
            <a:ext cx="0" cy="1057275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-427286" y="1204469"/>
            <a:ext cx="13645898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104096" y="67794"/>
            <a:ext cx="9693050" cy="946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sz="5500" spc="27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Supervised Vs Self-Supervised</a:t>
            </a:r>
          </a:p>
        </p:txBody>
      </p:sp>
      <p:sp>
        <p:nvSpPr>
          <p:cNvPr id="5" name="Freeform 5"/>
          <p:cNvSpPr/>
          <p:nvPr/>
        </p:nvSpPr>
        <p:spPr>
          <a:xfrm rot="-10800000">
            <a:off x="585664" y="933510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19"/>
                </a:lnTo>
                <a:lnTo>
                  <a:pt x="0" y="5419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246086" y="1412701"/>
            <a:ext cx="3240314" cy="984901"/>
            <a:chOff x="0" y="-66675"/>
            <a:chExt cx="1038010" cy="3155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94506" cy="248831"/>
            </a:xfrm>
            <a:custGeom>
              <a:avLst/>
              <a:gdLst/>
              <a:ahLst/>
              <a:cxnLst/>
              <a:rect l="l" t="t" r="r" b="b"/>
              <a:pathLst>
                <a:path w="994506" h="248831">
                  <a:moveTo>
                    <a:pt x="49875" y="0"/>
                  </a:moveTo>
                  <a:lnTo>
                    <a:pt x="944631" y="0"/>
                  </a:lnTo>
                  <a:cubicBezTo>
                    <a:pt x="972176" y="0"/>
                    <a:pt x="994506" y="22330"/>
                    <a:pt x="994506" y="49875"/>
                  </a:cubicBezTo>
                  <a:lnTo>
                    <a:pt x="994506" y="198956"/>
                  </a:lnTo>
                  <a:cubicBezTo>
                    <a:pt x="994506" y="212183"/>
                    <a:pt x="989251" y="224869"/>
                    <a:pt x="979898" y="234223"/>
                  </a:cubicBezTo>
                  <a:cubicBezTo>
                    <a:pt x="970544" y="243576"/>
                    <a:pt x="957858" y="248831"/>
                    <a:pt x="944631" y="248831"/>
                  </a:cubicBezTo>
                  <a:lnTo>
                    <a:pt x="49875" y="248831"/>
                  </a:lnTo>
                  <a:cubicBezTo>
                    <a:pt x="36648" y="248831"/>
                    <a:pt x="23962" y="243576"/>
                    <a:pt x="14608" y="234223"/>
                  </a:cubicBezTo>
                  <a:cubicBezTo>
                    <a:pt x="5255" y="224869"/>
                    <a:pt x="0" y="212183"/>
                    <a:pt x="0" y="198956"/>
                  </a:cubicBezTo>
                  <a:lnTo>
                    <a:pt x="0" y="49875"/>
                  </a:lnTo>
                  <a:cubicBezTo>
                    <a:pt x="0" y="36648"/>
                    <a:pt x="5255" y="23962"/>
                    <a:pt x="14608" y="14608"/>
                  </a:cubicBezTo>
                  <a:cubicBezTo>
                    <a:pt x="23962" y="5255"/>
                    <a:pt x="36648" y="0"/>
                    <a:pt x="49875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038010" cy="3155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20"/>
                </a:lnSpc>
              </a:pPr>
              <a:r>
                <a:rPr lang="en-US" sz="3300" b="1" dirty="0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Input Raw Data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246086" y="6550720"/>
            <a:ext cx="3104509" cy="776765"/>
            <a:chOff x="0" y="0"/>
            <a:chExt cx="994506" cy="24883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94506" cy="248831"/>
            </a:xfrm>
            <a:custGeom>
              <a:avLst/>
              <a:gdLst/>
              <a:ahLst/>
              <a:cxnLst/>
              <a:rect l="l" t="t" r="r" b="b"/>
              <a:pathLst>
                <a:path w="994506" h="248831">
                  <a:moveTo>
                    <a:pt x="49875" y="0"/>
                  </a:moveTo>
                  <a:lnTo>
                    <a:pt x="944631" y="0"/>
                  </a:lnTo>
                  <a:cubicBezTo>
                    <a:pt x="972176" y="0"/>
                    <a:pt x="994506" y="22330"/>
                    <a:pt x="994506" y="49875"/>
                  </a:cubicBezTo>
                  <a:lnTo>
                    <a:pt x="994506" y="198956"/>
                  </a:lnTo>
                  <a:cubicBezTo>
                    <a:pt x="994506" y="212183"/>
                    <a:pt x="989251" y="224869"/>
                    <a:pt x="979898" y="234223"/>
                  </a:cubicBezTo>
                  <a:cubicBezTo>
                    <a:pt x="970544" y="243576"/>
                    <a:pt x="957858" y="248831"/>
                    <a:pt x="944631" y="248831"/>
                  </a:cubicBezTo>
                  <a:lnTo>
                    <a:pt x="49875" y="248831"/>
                  </a:lnTo>
                  <a:cubicBezTo>
                    <a:pt x="36648" y="248831"/>
                    <a:pt x="23962" y="243576"/>
                    <a:pt x="14608" y="234223"/>
                  </a:cubicBezTo>
                  <a:cubicBezTo>
                    <a:pt x="5255" y="224869"/>
                    <a:pt x="0" y="212183"/>
                    <a:pt x="0" y="198956"/>
                  </a:cubicBezTo>
                  <a:lnTo>
                    <a:pt x="0" y="49875"/>
                  </a:lnTo>
                  <a:cubicBezTo>
                    <a:pt x="0" y="36648"/>
                    <a:pt x="5255" y="23962"/>
                    <a:pt x="14608" y="14608"/>
                  </a:cubicBezTo>
                  <a:cubicBezTo>
                    <a:pt x="23962" y="5255"/>
                    <a:pt x="36648" y="0"/>
                    <a:pt x="49875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994506" cy="3155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20"/>
                </a:lnSpc>
              </a:pPr>
              <a:r>
                <a:rPr lang="en-US" sz="3300" b="1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Annotations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988010" y="7647719"/>
            <a:ext cx="3104509" cy="776765"/>
            <a:chOff x="0" y="0"/>
            <a:chExt cx="994506" cy="24883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94506" cy="248831"/>
            </a:xfrm>
            <a:custGeom>
              <a:avLst/>
              <a:gdLst/>
              <a:ahLst/>
              <a:cxnLst/>
              <a:rect l="l" t="t" r="r" b="b"/>
              <a:pathLst>
                <a:path w="994506" h="248831">
                  <a:moveTo>
                    <a:pt x="49875" y="0"/>
                  </a:moveTo>
                  <a:lnTo>
                    <a:pt x="944631" y="0"/>
                  </a:lnTo>
                  <a:cubicBezTo>
                    <a:pt x="972176" y="0"/>
                    <a:pt x="994506" y="22330"/>
                    <a:pt x="994506" y="49875"/>
                  </a:cubicBezTo>
                  <a:lnTo>
                    <a:pt x="994506" y="198956"/>
                  </a:lnTo>
                  <a:cubicBezTo>
                    <a:pt x="994506" y="212183"/>
                    <a:pt x="989251" y="224869"/>
                    <a:pt x="979898" y="234223"/>
                  </a:cubicBezTo>
                  <a:cubicBezTo>
                    <a:pt x="970544" y="243576"/>
                    <a:pt x="957858" y="248831"/>
                    <a:pt x="944631" y="248831"/>
                  </a:cubicBezTo>
                  <a:lnTo>
                    <a:pt x="49875" y="248831"/>
                  </a:lnTo>
                  <a:cubicBezTo>
                    <a:pt x="36648" y="248831"/>
                    <a:pt x="23962" y="243576"/>
                    <a:pt x="14608" y="234223"/>
                  </a:cubicBezTo>
                  <a:cubicBezTo>
                    <a:pt x="5255" y="224869"/>
                    <a:pt x="0" y="212183"/>
                    <a:pt x="0" y="198956"/>
                  </a:cubicBezTo>
                  <a:lnTo>
                    <a:pt x="0" y="49875"/>
                  </a:lnTo>
                  <a:cubicBezTo>
                    <a:pt x="0" y="36648"/>
                    <a:pt x="5255" y="23962"/>
                    <a:pt x="14608" y="14608"/>
                  </a:cubicBezTo>
                  <a:cubicBezTo>
                    <a:pt x="23962" y="5255"/>
                    <a:pt x="36648" y="0"/>
                    <a:pt x="49875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994506" cy="3155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20"/>
                </a:lnSpc>
              </a:pPr>
              <a:r>
                <a:rPr lang="en-US" sz="3300" b="1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Prediction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660151" y="7028206"/>
            <a:ext cx="2000831" cy="776765"/>
            <a:chOff x="0" y="0"/>
            <a:chExt cx="640951" cy="24883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40951" cy="248831"/>
            </a:xfrm>
            <a:custGeom>
              <a:avLst/>
              <a:gdLst/>
              <a:ahLst/>
              <a:cxnLst/>
              <a:rect l="l" t="t" r="r" b="b"/>
              <a:pathLst>
                <a:path w="640951" h="248831">
                  <a:moveTo>
                    <a:pt x="77387" y="0"/>
                  </a:moveTo>
                  <a:lnTo>
                    <a:pt x="563564" y="0"/>
                  </a:lnTo>
                  <a:cubicBezTo>
                    <a:pt x="606304" y="0"/>
                    <a:pt x="640951" y="34647"/>
                    <a:pt x="640951" y="77387"/>
                  </a:cubicBezTo>
                  <a:lnTo>
                    <a:pt x="640951" y="171444"/>
                  </a:lnTo>
                  <a:cubicBezTo>
                    <a:pt x="640951" y="191968"/>
                    <a:pt x="632798" y="211652"/>
                    <a:pt x="618285" y="226165"/>
                  </a:cubicBezTo>
                  <a:cubicBezTo>
                    <a:pt x="603772" y="240678"/>
                    <a:pt x="584088" y="248831"/>
                    <a:pt x="563564" y="248831"/>
                  </a:cubicBezTo>
                  <a:lnTo>
                    <a:pt x="77387" y="248831"/>
                  </a:lnTo>
                  <a:cubicBezTo>
                    <a:pt x="56863" y="248831"/>
                    <a:pt x="37179" y="240678"/>
                    <a:pt x="22666" y="226165"/>
                  </a:cubicBezTo>
                  <a:cubicBezTo>
                    <a:pt x="8153" y="211652"/>
                    <a:pt x="0" y="191968"/>
                    <a:pt x="0" y="171444"/>
                  </a:cubicBezTo>
                  <a:lnTo>
                    <a:pt x="0" y="77387"/>
                  </a:lnTo>
                  <a:cubicBezTo>
                    <a:pt x="0" y="56863"/>
                    <a:pt x="8153" y="37179"/>
                    <a:pt x="22666" y="22666"/>
                  </a:cubicBezTo>
                  <a:cubicBezTo>
                    <a:pt x="37179" y="8153"/>
                    <a:pt x="56863" y="0"/>
                    <a:pt x="77387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640951" cy="3155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20"/>
                </a:lnSpc>
              </a:pPr>
              <a:r>
                <a:rPr lang="en-US" sz="3300" b="1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Model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806312" y="2797846"/>
            <a:ext cx="4482468" cy="776765"/>
            <a:chOff x="0" y="0"/>
            <a:chExt cx="1435924" cy="24883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35924" cy="248831"/>
            </a:xfrm>
            <a:custGeom>
              <a:avLst/>
              <a:gdLst/>
              <a:ahLst/>
              <a:cxnLst/>
              <a:rect l="l" t="t" r="r" b="b"/>
              <a:pathLst>
                <a:path w="1435924" h="248831">
                  <a:moveTo>
                    <a:pt x="34543" y="0"/>
                  </a:moveTo>
                  <a:lnTo>
                    <a:pt x="1401381" y="0"/>
                  </a:lnTo>
                  <a:cubicBezTo>
                    <a:pt x="1420459" y="0"/>
                    <a:pt x="1435924" y="15465"/>
                    <a:pt x="1435924" y="34543"/>
                  </a:cubicBezTo>
                  <a:lnTo>
                    <a:pt x="1435924" y="214288"/>
                  </a:lnTo>
                  <a:cubicBezTo>
                    <a:pt x="1435924" y="233365"/>
                    <a:pt x="1420459" y="248831"/>
                    <a:pt x="1401381" y="248831"/>
                  </a:cubicBezTo>
                  <a:lnTo>
                    <a:pt x="34543" y="248831"/>
                  </a:lnTo>
                  <a:cubicBezTo>
                    <a:pt x="15465" y="248831"/>
                    <a:pt x="0" y="233365"/>
                    <a:pt x="0" y="214288"/>
                  </a:cubicBezTo>
                  <a:lnTo>
                    <a:pt x="0" y="34543"/>
                  </a:lnTo>
                  <a:cubicBezTo>
                    <a:pt x="0" y="15465"/>
                    <a:pt x="15465" y="0"/>
                    <a:pt x="34543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66675"/>
              <a:ext cx="1435924" cy="3155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20"/>
                </a:lnSpc>
              </a:pPr>
              <a:r>
                <a:rPr lang="en-US" sz="3300" b="1">
                  <a:solidFill>
                    <a:srgbClr val="FF3131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Zero-Shot Learning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569390" y="2630745"/>
            <a:ext cx="2477831" cy="2787763"/>
            <a:chOff x="0" y="0"/>
            <a:chExt cx="854757" cy="96167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54757" cy="961671"/>
            </a:xfrm>
            <a:custGeom>
              <a:avLst/>
              <a:gdLst/>
              <a:ahLst/>
              <a:cxnLst/>
              <a:rect l="l" t="t" r="r" b="b"/>
              <a:pathLst>
                <a:path w="854757" h="961671">
                  <a:moveTo>
                    <a:pt x="156224" y="0"/>
                  </a:moveTo>
                  <a:lnTo>
                    <a:pt x="698533" y="0"/>
                  </a:lnTo>
                  <a:cubicBezTo>
                    <a:pt x="784813" y="0"/>
                    <a:pt x="854757" y="69944"/>
                    <a:pt x="854757" y="156224"/>
                  </a:cubicBezTo>
                  <a:lnTo>
                    <a:pt x="854757" y="805448"/>
                  </a:lnTo>
                  <a:cubicBezTo>
                    <a:pt x="854757" y="891728"/>
                    <a:pt x="784813" y="961671"/>
                    <a:pt x="698533" y="961671"/>
                  </a:cubicBezTo>
                  <a:lnTo>
                    <a:pt x="156224" y="961671"/>
                  </a:lnTo>
                  <a:cubicBezTo>
                    <a:pt x="69944" y="961671"/>
                    <a:pt x="0" y="891728"/>
                    <a:pt x="0" y="805448"/>
                  </a:cubicBezTo>
                  <a:lnTo>
                    <a:pt x="0" y="156224"/>
                  </a:lnTo>
                  <a:cubicBezTo>
                    <a:pt x="0" y="69944"/>
                    <a:pt x="69944" y="0"/>
                    <a:pt x="156224" y="0"/>
                  </a:cubicBezTo>
                  <a:close/>
                </a:path>
              </a:pathLst>
            </a:custGeom>
            <a:solidFill>
              <a:srgbClr val="EFEEE7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54757" cy="999771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28700" y="7556085"/>
            <a:ext cx="5541473" cy="2347541"/>
            <a:chOff x="0" y="0"/>
            <a:chExt cx="1911595" cy="80981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11596" cy="809811"/>
            </a:xfrm>
            <a:custGeom>
              <a:avLst/>
              <a:gdLst/>
              <a:ahLst/>
              <a:cxnLst/>
              <a:rect l="l" t="t" r="r" b="b"/>
              <a:pathLst>
                <a:path w="1911596" h="809811">
                  <a:moveTo>
                    <a:pt x="69854" y="0"/>
                  </a:moveTo>
                  <a:lnTo>
                    <a:pt x="1841741" y="0"/>
                  </a:lnTo>
                  <a:cubicBezTo>
                    <a:pt x="1860268" y="0"/>
                    <a:pt x="1878035" y="7360"/>
                    <a:pt x="1891136" y="20460"/>
                  </a:cubicBezTo>
                  <a:cubicBezTo>
                    <a:pt x="1904236" y="33560"/>
                    <a:pt x="1911596" y="51328"/>
                    <a:pt x="1911596" y="69854"/>
                  </a:cubicBezTo>
                  <a:lnTo>
                    <a:pt x="1911596" y="739957"/>
                  </a:lnTo>
                  <a:cubicBezTo>
                    <a:pt x="1911596" y="758484"/>
                    <a:pt x="1904236" y="776251"/>
                    <a:pt x="1891136" y="789352"/>
                  </a:cubicBezTo>
                  <a:cubicBezTo>
                    <a:pt x="1878035" y="802452"/>
                    <a:pt x="1860268" y="809811"/>
                    <a:pt x="1841741" y="809811"/>
                  </a:cubicBezTo>
                  <a:lnTo>
                    <a:pt x="69854" y="809811"/>
                  </a:lnTo>
                  <a:cubicBezTo>
                    <a:pt x="51328" y="809811"/>
                    <a:pt x="33560" y="802452"/>
                    <a:pt x="20460" y="789352"/>
                  </a:cubicBezTo>
                  <a:cubicBezTo>
                    <a:pt x="7360" y="776251"/>
                    <a:pt x="0" y="758484"/>
                    <a:pt x="0" y="739957"/>
                  </a:cubicBezTo>
                  <a:lnTo>
                    <a:pt x="0" y="69854"/>
                  </a:lnTo>
                  <a:cubicBezTo>
                    <a:pt x="0" y="51328"/>
                    <a:pt x="7360" y="33560"/>
                    <a:pt x="20460" y="20460"/>
                  </a:cubicBezTo>
                  <a:cubicBezTo>
                    <a:pt x="33560" y="7360"/>
                    <a:pt x="51328" y="0"/>
                    <a:pt x="69854" y="0"/>
                  </a:cubicBezTo>
                  <a:close/>
                </a:path>
              </a:pathLst>
            </a:custGeom>
            <a:solidFill>
              <a:srgbClr val="EFEEE7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911595" cy="847911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686884" y="2987902"/>
            <a:ext cx="2242843" cy="2069733"/>
            <a:chOff x="0" y="0"/>
            <a:chExt cx="2990457" cy="2759644"/>
          </a:xfrm>
        </p:grpSpPr>
        <p:sp>
          <p:nvSpPr>
            <p:cNvPr id="28" name="Freeform 28"/>
            <p:cNvSpPr/>
            <p:nvPr/>
          </p:nvSpPr>
          <p:spPr>
            <a:xfrm>
              <a:off x="996819" y="0"/>
              <a:ext cx="1993638" cy="1968012"/>
            </a:xfrm>
            <a:custGeom>
              <a:avLst/>
              <a:gdLst/>
              <a:ahLst/>
              <a:cxnLst/>
              <a:rect l="l" t="t" r="r" b="b"/>
              <a:pathLst>
                <a:path w="1993638" h="1968012">
                  <a:moveTo>
                    <a:pt x="0" y="0"/>
                  </a:moveTo>
                  <a:lnTo>
                    <a:pt x="1993638" y="0"/>
                  </a:lnTo>
                  <a:lnTo>
                    <a:pt x="1993638" y="1968012"/>
                  </a:lnTo>
                  <a:lnTo>
                    <a:pt x="0" y="19680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59474" t="-15612" r="-4196" b="-4750"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494701" y="342353"/>
              <a:ext cx="1993638" cy="1968012"/>
            </a:xfrm>
            <a:custGeom>
              <a:avLst/>
              <a:gdLst/>
              <a:ahLst/>
              <a:cxnLst/>
              <a:rect l="l" t="t" r="r" b="b"/>
              <a:pathLst>
                <a:path w="1993638" h="1968012">
                  <a:moveTo>
                    <a:pt x="0" y="0"/>
                  </a:moveTo>
                  <a:lnTo>
                    <a:pt x="1993638" y="0"/>
                  </a:lnTo>
                  <a:lnTo>
                    <a:pt x="1993638" y="1968012"/>
                  </a:lnTo>
                  <a:lnTo>
                    <a:pt x="0" y="19680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59474" t="-15612" r="-4196" b="-4750"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0" y="791632"/>
              <a:ext cx="1993638" cy="1968012"/>
            </a:xfrm>
            <a:custGeom>
              <a:avLst/>
              <a:gdLst/>
              <a:ahLst/>
              <a:cxnLst/>
              <a:rect l="l" t="t" r="r" b="b"/>
              <a:pathLst>
                <a:path w="1993638" h="1968012">
                  <a:moveTo>
                    <a:pt x="0" y="0"/>
                  </a:moveTo>
                  <a:lnTo>
                    <a:pt x="1993638" y="0"/>
                  </a:lnTo>
                  <a:lnTo>
                    <a:pt x="1993638" y="1968012"/>
                  </a:lnTo>
                  <a:lnTo>
                    <a:pt x="0" y="19680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59474" t="-15612" r="-4196" b="-4750"/>
              </a:stretch>
            </a:blipFill>
          </p:spPr>
        </p:sp>
      </p:grpSp>
      <p:sp>
        <p:nvSpPr>
          <p:cNvPr id="31" name="Freeform 31"/>
          <p:cNvSpPr/>
          <p:nvPr/>
        </p:nvSpPr>
        <p:spPr>
          <a:xfrm>
            <a:off x="3347697" y="5532808"/>
            <a:ext cx="901287" cy="901287"/>
          </a:xfrm>
          <a:custGeom>
            <a:avLst/>
            <a:gdLst/>
            <a:ahLst/>
            <a:cxnLst/>
            <a:rect l="l" t="t" r="r" b="b"/>
            <a:pathLst>
              <a:path w="901287" h="901287">
                <a:moveTo>
                  <a:pt x="0" y="0"/>
                </a:moveTo>
                <a:lnTo>
                  <a:pt x="901287" y="0"/>
                </a:lnTo>
                <a:lnTo>
                  <a:pt x="901287" y="901287"/>
                </a:lnTo>
                <a:lnTo>
                  <a:pt x="0" y="9012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366722" y="7986472"/>
            <a:ext cx="1476009" cy="1469790"/>
          </a:xfrm>
          <a:custGeom>
            <a:avLst/>
            <a:gdLst/>
            <a:ahLst/>
            <a:cxnLst/>
            <a:rect l="l" t="t" r="r" b="b"/>
            <a:pathLst>
              <a:path w="1476009" h="1469790">
                <a:moveTo>
                  <a:pt x="0" y="0"/>
                </a:moveTo>
                <a:lnTo>
                  <a:pt x="1476009" y="0"/>
                </a:lnTo>
                <a:lnTo>
                  <a:pt x="1476009" y="1469790"/>
                </a:lnTo>
                <a:lnTo>
                  <a:pt x="0" y="14697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4751097" y="7986472"/>
            <a:ext cx="1480243" cy="1469790"/>
          </a:xfrm>
          <a:custGeom>
            <a:avLst/>
            <a:gdLst/>
            <a:ahLst/>
            <a:cxnLst/>
            <a:rect l="l" t="t" r="r" b="b"/>
            <a:pathLst>
              <a:path w="1480243" h="1469790">
                <a:moveTo>
                  <a:pt x="0" y="0"/>
                </a:moveTo>
                <a:lnTo>
                  <a:pt x="1480243" y="0"/>
                </a:lnTo>
                <a:lnTo>
                  <a:pt x="1480243" y="1469790"/>
                </a:lnTo>
                <a:lnTo>
                  <a:pt x="0" y="14697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3063445" y="7986472"/>
            <a:ext cx="1469790" cy="1469790"/>
          </a:xfrm>
          <a:custGeom>
            <a:avLst/>
            <a:gdLst/>
            <a:ahLst/>
            <a:cxnLst/>
            <a:rect l="l" t="t" r="r" b="b"/>
            <a:pathLst>
              <a:path w="1469790" h="1469790">
                <a:moveTo>
                  <a:pt x="0" y="0"/>
                </a:moveTo>
                <a:lnTo>
                  <a:pt x="1469790" y="0"/>
                </a:lnTo>
                <a:lnTo>
                  <a:pt x="1469790" y="1469790"/>
                </a:lnTo>
                <a:lnTo>
                  <a:pt x="0" y="14697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35" name="AutoShape 35"/>
          <p:cNvSpPr/>
          <p:nvPr/>
        </p:nvSpPr>
        <p:spPr>
          <a:xfrm flipV="1">
            <a:off x="5047221" y="4027466"/>
            <a:ext cx="3041613" cy="1905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>
            <a:off x="8088942" y="6002502"/>
            <a:ext cx="1452788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7" name="AutoShape 37"/>
          <p:cNvSpPr/>
          <p:nvPr/>
        </p:nvSpPr>
        <p:spPr>
          <a:xfrm>
            <a:off x="11765824" y="6021552"/>
            <a:ext cx="1452788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>
            <a:off x="8088834" y="3999395"/>
            <a:ext cx="0" cy="4749511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AutoShape 39"/>
          <p:cNvSpPr/>
          <p:nvPr/>
        </p:nvSpPr>
        <p:spPr>
          <a:xfrm>
            <a:off x="6570043" y="8748906"/>
            <a:ext cx="1519030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0" name="Group 40"/>
          <p:cNvGrpSpPr/>
          <p:nvPr/>
        </p:nvGrpSpPr>
        <p:grpSpPr>
          <a:xfrm>
            <a:off x="9806312" y="5148247"/>
            <a:ext cx="1708509" cy="1708509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EEE7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4"/>
                </a:lnSpc>
              </a:pPr>
              <a:endParaRPr/>
            </a:p>
          </p:txBody>
        </p:sp>
      </p:grpSp>
      <p:sp>
        <p:nvSpPr>
          <p:cNvPr id="43" name="Freeform 43"/>
          <p:cNvSpPr/>
          <p:nvPr/>
        </p:nvSpPr>
        <p:spPr>
          <a:xfrm>
            <a:off x="10066890" y="5469272"/>
            <a:ext cx="1187354" cy="1066460"/>
          </a:xfrm>
          <a:custGeom>
            <a:avLst/>
            <a:gdLst/>
            <a:ahLst/>
            <a:cxnLst/>
            <a:rect l="l" t="t" r="r" b="b"/>
            <a:pathLst>
              <a:path w="1187354" h="1066460">
                <a:moveTo>
                  <a:pt x="0" y="0"/>
                </a:moveTo>
                <a:lnTo>
                  <a:pt x="1187353" y="0"/>
                </a:lnTo>
                <a:lnTo>
                  <a:pt x="1187353" y="1066460"/>
                </a:lnTo>
                <a:lnTo>
                  <a:pt x="0" y="10664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2970000" y="6980762"/>
            <a:ext cx="1781097" cy="1768143"/>
          </a:xfrm>
          <a:custGeom>
            <a:avLst/>
            <a:gdLst/>
            <a:ahLst/>
            <a:cxnLst/>
            <a:rect l="l" t="t" r="r" b="b"/>
            <a:pathLst>
              <a:path w="1781097" h="1768143">
                <a:moveTo>
                  <a:pt x="0" y="0"/>
                </a:moveTo>
                <a:lnTo>
                  <a:pt x="1781097" y="0"/>
                </a:lnTo>
                <a:lnTo>
                  <a:pt x="1781097" y="1768144"/>
                </a:lnTo>
                <a:lnTo>
                  <a:pt x="0" y="17681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45" name="Group 45"/>
          <p:cNvGrpSpPr/>
          <p:nvPr/>
        </p:nvGrpSpPr>
        <p:grpSpPr>
          <a:xfrm>
            <a:off x="4965245" y="4903369"/>
            <a:ext cx="3923381" cy="2940850"/>
            <a:chOff x="0" y="0"/>
            <a:chExt cx="5231175" cy="3921134"/>
          </a:xfrm>
        </p:grpSpPr>
        <p:sp>
          <p:nvSpPr>
            <p:cNvPr id="46" name="Freeform 46"/>
            <p:cNvSpPr/>
            <p:nvPr/>
          </p:nvSpPr>
          <p:spPr>
            <a:xfrm flipH="1">
              <a:off x="0" y="0"/>
              <a:ext cx="5231175" cy="3921134"/>
            </a:xfrm>
            <a:custGeom>
              <a:avLst/>
              <a:gdLst/>
              <a:ahLst/>
              <a:cxnLst/>
              <a:rect l="l" t="t" r="r" b="b"/>
              <a:pathLst>
                <a:path w="5231175" h="3921134">
                  <a:moveTo>
                    <a:pt x="5231175" y="0"/>
                  </a:moveTo>
                  <a:lnTo>
                    <a:pt x="0" y="0"/>
                  </a:lnTo>
                  <a:lnTo>
                    <a:pt x="0" y="3921134"/>
                  </a:lnTo>
                  <a:lnTo>
                    <a:pt x="5231175" y="3921134"/>
                  </a:lnTo>
                  <a:lnTo>
                    <a:pt x="5231175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-276" r="-276"/>
              </a:stretch>
            </a:blipFill>
          </p:spPr>
        </p:sp>
        <p:sp>
          <p:nvSpPr>
            <p:cNvPr id="47" name="TextBox 47"/>
            <p:cNvSpPr txBox="1"/>
            <p:nvPr/>
          </p:nvSpPr>
          <p:spPr>
            <a:xfrm>
              <a:off x="833977" y="1269342"/>
              <a:ext cx="3563221" cy="13824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44"/>
                </a:lnSpc>
              </a:pPr>
              <a:r>
                <a:rPr lang="en-US" sz="3454" b="1">
                  <a:solidFill>
                    <a:srgbClr val="1A1A1A"/>
                  </a:solidFill>
                  <a:latin typeface="Playfair Display Heavy"/>
                  <a:ea typeface="Playfair Display Heavy"/>
                  <a:cs typeface="Playfair Display Heavy"/>
                  <a:sym typeface="Playfair Display Heavy"/>
                </a:rPr>
                <a:t>Manual Annotation !</a:t>
              </a:r>
            </a:p>
          </p:txBody>
        </p:sp>
      </p:grpSp>
      <p:sp>
        <p:nvSpPr>
          <p:cNvPr id="48" name="AutoShape 48"/>
          <p:cNvSpPr/>
          <p:nvPr/>
        </p:nvSpPr>
        <p:spPr>
          <a:xfrm>
            <a:off x="9806312" y="3186229"/>
            <a:ext cx="796814" cy="200924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9" name="Freeform 49"/>
          <p:cNvSpPr/>
          <p:nvPr/>
        </p:nvSpPr>
        <p:spPr>
          <a:xfrm>
            <a:off x="14079280" y="2797846"/>
            <a:ext cx="746097" cy="746097"/>
          </a:xfrm>
          <a:custGeom>
            <a:avLst/>
            <a:gdLst/>
            <a:ahLst/>
            <a:cxnLst/>
            <a:rect l="l" t="t" r="r" b="b"/>
            <a:pathLst>
              <a:path w="746097" h="746097">
                <a:moveTo>
                  <a:pt x="0" y="0"/>
                </a:moveTo>
                <a:lnTo>
                  <a:pt x="746097" y="0"/>
                </a:lnTo>
                <a:lnTo>
                  <a:pt x="746097" y="746097"/>
                </a:lnTo>
                <a:lnTo>
                  <a:pt x="0" y="74609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14825377" y="5205967"/>
            <a:ext cx="1017487" cy="1650790"/>
          </a:xfrm>
          <a:custGeom>
            <a:avLst/>
            <a:gdLst/>
            <a:ahLst/>
            <a:cxnLst/>
            <a:rect l="l" t="t" r="r" b="b"/>
            <a:pathLst>
              <a:path w="1017487" h="1650790">
                <a:moveTo>
                  <a:pt x="0" y="0"/>
                </a:moveTo>
                <a:lnTo>
                  <a:pt x="1017487" y="0"/>
                </a:lnTo>
                <a:lnTo>
                  <a:pt x="1017487" y="1650789"/>
                </a:lnTo>
                <a:lnTo>
                  <a:pt x="0" y="165078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51" name="TextBox 51"/>
          <p:cNvSpPr txBox="1"/>
          <p:nvPr/>
        </p:nvSpPr>
        <p:spPr>
          <a:xfrm>
            <a:off x="16966168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31</a:t>
            </a:r>
          </a:p>
        </p:txBody>
      </p:sp>
      <p:grpSp>
        <p:nvGrpSpPr>
          <p:cNvPr id="52" name="Group 52"/>
          <p:cNvGrpSpPr/>
          <p:nvPr/>
        </p:nvGrpSpPr>
        <p:grpSpPr>
          <a:xfrm>
            <a:off x="14847986" y="432944"/>
            <a:ext cx="3073161" cy="676275"/>
            <a:chOff x="0" y="0"/>
            <a:chExt cx="4097548" cy="9017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621827" cy="901700"/>
            </a:xfrm>
            <a:custGeom>
              <a:avLst/>
              <a:gdLst/>
              <a:ahLst/>
              <a:cxnLst/>
              <a:rect l="l" t="t" r="r" b="b"/>
              <a:pathLst>
                <a:path w="621827" h="901700">
                  <a:moveTo>
                    <a:pt x="0" y="0"/>
                  </a:moveTo>
                  <a:lnTo>
                    <a:pt x="621827" y="0"/>
                  </a:lnTo>
                  <a:lnTo>
                    <a:pt x="621827" y="901700"/>
                  </a:lnTo>
                  <a:lnTo>
                    <a:pt x="0" y="901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alphaModFix amt="85000"/>
              </a:blip>
              <a:stretch>
                <a:fillRect r="-45008"/>
              </a:stretch>
            </a:blipFill>
          </p:spPr>
        </p:sp>
        <p:sp>
          <p:nvSpPr>
            <p:cNvPr id="54" name="TextBox 54"/>
            <p:cNvSpPr txBox="1"/>
            <p:nvPr/>
          </p:nvSpPr>
          <p:spPr>
            <a:xfrm>
              <a:off x="825869" y="88900"/>
              <a:ext cx="3271679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spc="15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Segmentation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856624" y="0"/>
            <a:ext cx="0" cy="1057275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-427286" y="1204469"/>
            <a:ext cx="8866751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28700" y="245620"/>
            <a:ext cx="8455209" cy="85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spc="25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Zero-Shot Segmentation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144000" y="824863"/>
            <a:ext cx="5341815" cy="885127"/>
            <a:chOff x="0" y="0"/>
            <a:chExt cx="7122419" cy="1180169"/>
          </a:xfrm>
        </p:grpSpPr>
        <p:sp>
          <p:nvSpPr>
            <p:cNvPr id="6" name="TextBox 6"/>
            <p:cNvSpPr txBox="1"/>
            <p:nvPr/>
          </p:nvSpPr>
          <p:spPr>
            <a:xfrm>
              <a:off x="1109640" y="-15793"/>
              <a:ext cx="6012780" cy="10268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45"/>
                </a:lnSpc>
              </a:pPr>
              <a:r>
                <a:rPr lang="en-US" sz="4603" b="1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SAM &amp;MedSAM</a:t>
              </a:r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0" y="0"/>
              <a:ext cx="1109640" cy="1180169"/>
              <a:chOff x="0" y="0"/>
              <a:chExt cx="812800" cy="86446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6446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4462">
                    <a:moveTo>
                      <a:pt x="406400" y="0"/>
                    </a:moveTo>
                    <a:cubicBezTo>
                      <a:pt x="181951" y="0"/>
                      <a:pt x="0" y="193516"/>
                      <a:pt x="0" y="432231"/>
                    </a:cubicBezTo>
                    <a:cubicBezTo>
                      <a:pt x="0" y="670946"/>
                      <a:pt x="181951" y="864462"/>
                      <a:pt x="406400" y="864462"/>
                    </a:cubicBezTo>
                    <a:cubicBezTo>
                      <a:pt x="630849" y="864462"/>
                      <a:pt x="812800" y="670946"/>
                      <a:pt x="812800" y="432231"/>
                    </a:cubicBezTo>
                    <a:cubicBezTo>
                      <a:pt x="812800" y="19351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AE4D2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843"/>
                <a:ext cx="660400" cy="778575"/>
              </a:xfrm>
              <a:prstGeom prst="rect">
                <a:avLst/>
              </a:prstGeom>
            </p:spPr>
            <p:txBody>
              <a:bodyPr lIns="46775" tIns="46775" rIns="46775" bIns="46775" rtlCol="0" anchor="ctr"/>
              <a:lstStyle/>
              <a:p>
                <a:pPr algn="ctr">
                  <a:lnSpc>
                    <a:spcPts val="5599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322334" y="-6268"/>
              <a:ext cx="464973" cy="1106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089"/>
                </a:lnSpc>
                <a:spcBef>
                  <a:spcPct val="0"/>
                </a:spcBef>
              </a:pPr>
              <a:r>
                <a:rPr lang="en-US" sz="5064" b="1" spc="151">
                  <a:solidFill>
                    <a:srgbClr val="796147"/>
                  </a:solidFill>
                  <a:latin typeface="Cardo Bold"/>
                  <a:ea typeface="Cardo Bold"/>
                  <a:cs typeface="Cardo Bold"/>
                  <a:sym typeface="Cardo Bold"/>
                </a:rPr>
                <a:t>3</a:t>
              </a:r>
            </a:p>
          </p:txBody>
        </p:sp>
      </p:grpSp>
      <p:sp>
        <p:nvSpPr>
          <p:cNvPr id="11" name="Freeform 11"/>
          <p:cNvSpPr/>
          <p:nvPr/>
        </p:nvSpPr>
        <p:spPr>
          <a:xfrm rot="-10800000">
            <a:off x="585664" y="933510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19"/>
                </a:lnTo>
                <a:lnTo>
                  <a:pt x="0" y="5419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028700" y="2989783"/>
            <a:ext cx="3419143" cy="3846816"/>
            <a:chOff x="0" y="0"/>
            <a:chExt cx="854757" cy="96167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4757" cy="961671"/>
            </a:xfrm>
            <a:custGeom>
              <a:avLst/>
              <a:gdLst/>
              <a:ahLst/>
              <a:cxnLst/>
              <a:rect l="l" t="t" r="r" b="b"/>
              <a:pathLst>
                <a:path w="854757" h="961671">
                  <a:moveTo>
                    <a:pt x="113214" y="0"/>
                  </a:moveTo>
                  <a:lnTo>
                    <a:pt x="741542" y="0"/>
                  </a:lnTo>
                  <a:cubicBezTo>
                    <a:pt x="771569" y="0"/>
                    <a:pt x="800365" y="11928"/>
                    <a:pt x="821597" y="33160"/>
                  </a:cubicBezTo>
                  <a:cubicBezTo>
                    <a:pt x="842829" y="54392"/>
                    <a:pt x="854757" y="83188"/>
                    <a:pt x="854757" y="113214"/>
                  </a:cubicBezTo>
                  <a:lnTo>
                    <a:pt x="854757" y="848457"/>
                  </a:lnTo>
                  <a:cubicBezTo>
                    <a:pt x="854757" y="878483"/>
                    <a:pt x="842829" y="907280"/>
                    <a:pt x="821597" y="928512"/>
                  </a:cubicBezTo>
                  <a:cubicBezTo>
                    <a:pt x="800365" y="949743"/>
                    <a:pt x="771569" y="961671"/>
                    <a:pt x="741542" y="961671"/>
                  </a:cubicBezTo>
                  <a:lnTo>
                    <a:pt x="113214" y="961671"/>
                  </a:lnTo>
                  <a:cubicBezTo>
                    <a:pt x="83188" y="961671"/>
                    <a:pt x="54392" y="949743"/>
                    <a:pt x="33160" y="928512"/>
                  </a:cubicBezTo>
                  <a:cubicBezTo>
                    <a:pt x="11928" y="907280"/>
                    <a:pt x="0" y="878483"/>
                    <a:pt x="0" y="848457"/>
                  </a:cubicBezTo>
                  <a:lnTo>
                    <a:pt x="0" y="113214"/>
                  </a:lnTo>
                  <a:cubicBezTo>
                    <a:pt x="0" y="83188"/>
                    <a:pt x="11928" y="54392"/>
                    <a:pt x="33160" y="33160"/>
                  </a:cubicBezTo>
                  <a:cubicBezTo>
                    <a:pt x="54392" y="11928"/>
                    <a:pt x="83188" y="0"/>
                    <a:pt x="113214" y="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54757" cy="999771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52959" y="3545612"/>
            <a:ext cx="2743123" cy="2531400"/>
            <a:chOff x="0" y="0"/>
            <a:chExt cx="3657497" cy="3375201"/>
          </a:xfrm>
        </p:grpSpPr>
        <p:sp>
          <p:nvSpPr>
            <p:cNvPr id="16" name="Freeform 16"/>
            <p:cNvSpPr/>
            <p:nvPr/>
          </p:nvSpPr>
          <p:spPr>
            <a:xfrm>
              <a:off x="1219166" y="0"/>
              <a:ext cx="2438331" cy="2406990"/>
            </a:xfrm>
            <a:custGeom>
              <a:avLst/>
              <a:gdLst/>
              <a:ahLst/>
              <a:cxnLst/>
              <a:rect l="l" t="t" r="r" b="b"/>
              <a:pathLst>
                <a:path w="2438331" h="2406990">
                  <a:moveTo>
                    <a:pt x="0" y="0"/>
                  </a:moveTo>
                  <a:lnTo>
                    <a:pt x="2438331" y="0"/>
                  </a:lnTo>
                  <a:lnTo>
                    <a:pt x="2438331" y="2406990"/>
                  </a:lnTo>
                  <a:lnTo>
                    <a:pt x="0" y="24069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59474" t="-15612" r="-4196" b="-4750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605047" y="418717"/>
              <a:ext cx="2438331" cy="2406990"/>
            </a:xfrm>
            <a:custGeom>
              <a:avLst/>
              <a:gdLst/>
              <a:ahLst/>
              <a:cxnLst/>
              <a:rect l="l" t="t" r="r" b="b"/>
              <a:pathLst>
                <a:path w="2438331" h="2406990">
                  <a:moveTo>
                    <a:pt x="0" y="0"/>
                  </a:moveTo>
                  <a:lnTo>
                    <a:pt x="2438331" y="0"/>
                  </a:lnTo>
                  <a:lnTo>
                    <a:pt x="2438331" y="2406990"/>
                  </a:lnTo>
                  <a:lnTo>
                    <a:pt x="0" y="24069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59474" t="-15612" r="-4196" b="-4750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968211"/>
              <a:ext cx="2438331" cy="2406990"/>
            </a:xfrm>
            <a:custGeom>
              <a:avLst/>
              <a:gdLst/>
              <a:ahLst/>
              <a:cxnLst/>
              <a:rect l="l" t="t" r="r" b="b"/>
              <a:pathLst>
                <a:path w="2438331" h="2406990">
                  <a:moveTo>
                    <a:pt x="0" y="0"/>
                  </a:moveTo>
                  <a:lnTo>
                    <a:pt x="2438331" y="0"/>
                  </a:lnTo>
                  <a:lnTo>
                    <a:pt x="2438331" y="2406990"/>
                  </a:lnTo>
                  <a:lnTo>
                    <a:pt x="0" y="24069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59474" t="-15612" r="-4196" b="-4750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13843619" y="6969949"/>
            <a:ext cx="4254404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b="1" spc="18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Num of Classes = 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662127" y="7792085"/>
            <a:ext cx="4254404" cy="450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spc="12">
                <a:solidFill>
                  <a:srgbClr val="2B2C30"/>
                </a:solidFill>
                <a:latin typeface="Poppins"/>
                <a:ea typeface="Poppins"/>
                <a:cs typeface="Poppins"/>
                <a:sym typeface="Poppins"/>
              </a:rPr>
              <a:t>Bounding Box &amp; Point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918061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32</a:t>
            </a:r>
          </a:p>
        </p:txBody>
      </p:sp>
      <p:sp>
        <p:nvSpPr>
          <p:cNvPr id="22" name="Freeform 22"/>
          <p:cNvSpPr/>
          <p:nvPr/>
        </p:nvSpPr>
        <p:spPr>
          <a:xfrm>
            <a:off x="6043332" y="2785221"/>
            <a:ext cx="6586818" cy="4798138"/>
          </a:xfrm>
          <a:custGeom>
            <a:avLst/>
            <a:gdLst/>
            <a:ahLst/>
            <a:cxnLst/>
            <a:rect l="l" t="t" r="r" b="b"/>
            <a:pathLst>
              <a:path w="6586818" h="4798138">
                <a:moveTo>
                  <a:pt x="0" y="0"/>
                </a:moveTo>
                <a:lnTo>
                  <a:pt x="6586818" y="0"/>
                </a:lnTo>
                <a:lnTo>
                  <a:pt x="6586818" y="4798138"/>
                </a:lnTo>
                <a:lnTo>
                  <a:pt x="0" y="47981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5254" t="-859" r="-55605" b="-12504"/>
            </a:stretch>
          </a:blipFill>
          <a:ln cap="sq">
            <a:noFill/>
            <a:prstDash val="solid"/>
            <a:miter/>
          </a:ln>
        </p:spPr>
      </p:sp>
      <p:sp>
        <p:nvSpPr>
          <p:cNvPr id="23" name="AutoShape 23"/>
          <p:cNvSpPr/>
          <p:nvPr/>
        </p:nvSpPr>
        <p:spPr>
          <a:xfrm>
            <a:off x="4600243" y="4946529"/>
            <a:ext cx="1238827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4" name="Group 24"/>
          <p:cNvGrpSpPr/>
          <p:nvPr/>
        </p:nvGrpSpPr>
        <p:grpSpPr>
          <a:xfrm>
            <a:off x="14261249" y="2989783"/>
            <a:ext cx="3419143" cy="3846816"/>
            <a:chOff x="0" y="0"/>
            <a:chExt cx="4558857" cy="5129089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4558857" cy="5129089"/>
              <a:chOff x="0" y="0"/>
              <a:chExt cx="854757" cy="961671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54757" cy="961671"/>
              </a:xfrm>
              <a:custGeom>
                <a:avLst/>
                <a:gdLst/>
                <a:ahLst/>
                <a:cxnLst/>
                <a:rect l="l" t="t" r="r" b="b"/>
                <a:pathLst>
                  <a:path w="854757" h="961671">
                    <a:moveTo>
                      <a:pt x="113214" y="0"/>
                    </a:moveTo>
                    <a:lnTo>
                      <a:pt x="741542" y="0"/>
                    </a:lnTo>
                    <a:cubicBezTo>
                      <a:pt x="771569" y="0"/>
                      <a:pt x="800365" y="11928"/>
                      <a:pt x="821597" y="33160"/>
                    </a:cubicBezTo>
                    <a:cubicBezTo>
                      <a:pt x="842829" y="54392"/>
                      <a:pt x="854757" y="83188"/>
                      <a:pt x="854757" y="113214"/>
                    </a:cubicBezTo>
                    <a:lnTo>
                      <a:pt x="854757" y="848457"/>
                    </a:lnTo>
                    <a:cubicBezTo>
                      <a:pt x="854757" y="878483"/>
                      <a:pt x="842829" y="907280"/>
                      <a:pt x="821597" y="928512"/>
                    </a:cubicBezTo>
                    <a:cubicBezTo>
                      <a:pt x="800365" y="949743"/>
                      <a:pt x="771569" y="961671"/>
                      <a:pt x="741542" y="961671"/>
                    </a:cubicBezTo>
                    <a:lnTo>
                      <a:pt x="113214" y="961671"/>
                    </a:lnTo>
                    <a:cubicBezTo>
                      <a:pt x="83188" y="961671"/>
                      <a:pt x="54392" y="949743"/>
                      <a:pt x="33160" y="928512"/>
                    </a:cubicBezTo>
                    <a:cubicBezTo>
                      <a:pt x="11928" y="907280"/>
                      <a:pt x="0" y="878483"/>
                      <a:pt x="0" y="848457"/>
                    </a:cubicBezTo>
                    <a:lnTo>
                      <a:pt x="0" y="113214"/>
                    </a:lnTo>
                    <a:cubicBezTo>
                      <a:pt x="0" y="83188"/>
                      <a:pt x="11928" y="54392"/>
                      <a:pt x="33160" y="33160"/>
                    </a:cubicBezTo>
                    <a:cubicBezTo>
                      <a:pt x="54392" y="11928"/>
                      <a:pt x="83188" y="0"/>
                      <a:pt x="113214" y="0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38100"/>
                <a:ext cx="854757" cy="999771"/>
              </a:xfrm>
              <a:prstGeom prst="rect">
                <a:avLst/>
              </a:prstGeom>
            </p:spPr>
            <p:txBody>
              <a:bodyPr lIns="47086" tIns="47086" rIns="47086" bIns="470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1398215" y="4280026"/>
              <a:ext cx="1762427" cy="527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7"/>
                </a:lnSpc>
              </a:pPr>
              <a:r>
                <a:rPr lang="en-US" sz="2456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Output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667998" y="828868"/>
              <a:ext cx="3222861" cy="3199675"/>
            </a:xfrm>
            <a:custGeom>
              <a:avLst/>
              <a:gdLst/>
              <a:ahLst/>
              <a:cxnLst/>
              <a:rect l="l" t="t" r="r" b="b"/>
              <a:pathLst>
                <a:path w="3222861" h="3199675">
                  <a:moveTo>
                    <a:pt x="0" y="0"/>
                  </a:moveTo>
                  <a:lnTo>
                    <a:pt x="3222861" y="0"/>
                  </a:lnTo>
                  <a:lnTo>
                    <a:pt x="3222861" y="3199675"/>
                  </a:lnTo>
                  <a:lnTo>
                    <a:pt x="0" y="3199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7161" t="-16920" r="-13924" b="-15114"/>
              </a:stretch>
            </a:blipFill>
          </p:spPr>
        </p:sp>
      </p:grpSp>
      <p:sp>
        <p:nvSpPr>
          <p:cNvPr id="30" name="AutoShape 30"/>
          <p:cNvSpPr/>
          <p:nvPr/>
        </p:nvSpPr>
        <p:spPr>
          <a:xfrm>
            <a:off x="12511363" y="4162638"/>
            <a:ext cx="1238827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1" name="TextBox 31"/>
          <p:cNvSpPr txBox="1"/>
          <p:nvPr/>
        </p:nvSpPr>
        <p:spPr>
          <a:xfrm>
            <a:off x="1619189" y="6192659"/>
            <a:ext cx="2238165" cy="402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7"/>
              </a:lnSpc>
            </a:pPr>
            <a:r>
              <a:rPr lang="en-US" sz="2456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Testing  Data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4847986" y="432944"/>
            <a:ext cx="3073161" cy="676275"/>
            <a:chOff x="0" y="0"/>
            <a:chExt cx="4097548" cy="9017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21827" cy="901700"/>
            </a:xfrm>
            <a:custGeom>
              <a:avLst/>
              <a:gdLst/>
              <a:ahLst/>
              <a:cxnLst/>
              <a:rect l="l" t="t" r="r" b="b"/>
              <a:pathLst>
                <a:path w="621827" h="901700">
                  <a:moveTo>
                    <a:pt x="0" y="0"/>
                  </a:moveTo>
                  <a:lnTo>
                    <a:pt x="621827" y="0"/>
                  </a:lnTo>
                  <a:lnTo>
                    <a:pt x="621827" y="901700"/>
                  </a:lnTo>
                  <a:lnTo>
                    <a:pt x="0" y="901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85000"/>
              </a:blip>
              <a:stretch>
                <a:fillRect r="-45008"/>
              </a:stretch>
            </a:blipFill>
          </p:spPr>
        </p:sp>
        <p:sp>
          <p:nvSpPr>
            <p:cNvPr id="34" name="TextBox 34"/>
            <p:cNvSpPr txBox="1"/>
            <p:nvPr/>
          </p:nvSpPr>
          <p:spPr>
            <a:xfrm>
              <a:off x="825869" y="88900"/>
              <a:ext cx="3271679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spc="15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Segmentation</a:t>
              </a: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856624" y="0"/>
            <a:ext cx="0" cy="1057275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-427286" y="1099694"/>
            <a:ext cx="14064801" cy="104775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28700" y="245620"/>
            <a:ext cx="13062765" cy="85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spc="25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Zero-Shot Segmentation</a:t>
            </a:r>
          </a:p>
        </p:txBody>
      </p:sp>
      <p:sp>
        <p:nvSpPr>
          <p:cNvPr id="5" name="Freeform 5"/>
          <p:cNvSpPr/>
          <p:nvPr/>
        </p:nvSpPr>
        <p:spPr>
          <a:xfrm rot="-10800000">
            <a:off x="585664" y="933510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19"/>
                </a:lnTo>
                <a:lnTo>
                  <a:pt x="0" y="5419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4847986" y="432944"/>
            <a:ext cx="3073161" cy="676275"/>
            <a:chOff x="0" y="0"/>
            <a:chExt cx="4097548" cy="9017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21827" cy="901700"/>
            </a:xfrm>
            <a:custGeom>
              <a:avLst/>
              <a:gdLst/>
              <a:ahLst/>
              <a:cxnLst/>
              <a:rect l="l" t="t" r="r" b="b"/>
              <a:pathLst>
                <a:path w="621827" h="901700">
                  <a:moveTo>
                    <a:pt x="0" y="0"/>
                  </a:moveTo>
                  <a:lnTo>
                    <a:pt x="621827" y="0"/>
                  </a:lnTo>
                  <a:lnTo>
                    <a:pt x="621827" y="901700"/>
                  </a:lnTo>
                  <a:lnTo>
                    <a:pt x="0" y="901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5000"/>
              </a:blip>
              <a:stretch>
                <a:fillRect r="-45008"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825869" y="88900"/>
              <a:ext cx="3271679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spc="15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Segmentation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27584" y="2086707"/>
            <a:ext cx="847913" cy="84791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01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312627" y="9217302"/>
            <a:ext cx="2626693" cy="604254"/>
            <a:chOff x="0" y="0"/>
            <a:chExt cx="3502257" cy="805673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3502257" cy="803924"/>
              <a:chOff x="0" y="0"/>
              <a:chExt cx="856156" cy="19652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56156" cy="196526"/>
              </a:xfrm>
              <a:custGeom>
                <a:avLst/>
                <a:gdLst/>
                <a:ahLst/>
                <a:cxnLst/>
                <a:rect l="l" t="t" r="r" b="b"/>
                <a:pathLst>
                  <a:path w="856156" h="196526">
                    <a:moveTo>
                      <a:pt x="38450" y="0"/>
                    </a:moveTo>
                    <a:lnTo>
                      <a:pt x="817707" y="0"/>
                    </a:lnTo>
                    <a:cubicBezTo>
                      <a:pt x="838942" y="0"/>
                      <a:pt x="856156" y="17214"/>
                      <a:pt x="856156" y="38450"/>
                    </a:cubicBezTo>
                    <a:lnTo>
                      <a:pt x="856156" y="158076"/>
                    </a:lnTo>
                    <a:cubicBezTo>
                      <a:pt x="856156" y="179312"/>
                      <a:pt x="838942" y="196526"/>
                      <a:pt x="817707" y="196526"/>
                    </a:cubicBezTo>
                    <a:lnTo>
                      <a:pt x="38450" y="196526"/>
                    </a:lnTo>
                    <a:cubicBezTo>
                      <a:pt x="17214" y="196526"/>
                      <a:pt x="0" y="179312"/>
                      <a:pt x="0" y="158076"/>
                    </a:cubicBezTo>
                    <a:lnTo>
                      <a:pt x="0" y="38450"/>
                    </a:lnTo>
                    <a:cubicBezTo>
                      <a:pt x="0" y="17214"/>
                      <a:pt x="17214" y="0"/>
                      <a:pt x="38450" y="0"/>
                    </a:cubicBezTo>
                    <a:close/>
                  </a:path>
                </a:pathLst>
              </a:custGeom>
              <a:solidFill>
                <a:srgbClr val="AAD7D4">
                  <a:alpha val="6000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57150"/>
                <a:ext cx="856156" cy="253676"/>
              </a:xfrm>
              <a:prstGeom prst="rect">
                <a:avLst/>
              </a:prstGeom>
            </p:spPr>
            <p:txBody>
              <a:bodyPr lIns="48594" tIns="48594" rIns="48594" bIns="48594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1748"/>
              <a:ext cx="3502257" cy="803924"/>
              <a:chOff x="0" y="0"/>
              <a:chExt cx="856156" cy="19652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56156" cy="196526"/>
              </a:xfrm>
              <a:custGeom>
                <a:avLst/>
                <a:gdLst/>
                <a:ahLst/>
                <a:cxnLst/>
                <a:rect l="l" t="t" r="r" b="b"/>
                <a:pathLst>
                  <a:path w="856156" h="196526">
                    <a:moveTo>
                      <a:pt x="38450" y="0"/>
                    </a:moveTo>
                    <a:lnTo>
                      <a:pt x="817707" y="0"/>
                    </a:lnTo>
                    <a:cubicBezTo>
                      <a:pt x="838942" y="0"/>
                      <a:pt x="856156" y="17214"/>
                      <a:pt x="856156" y="38450"/>
                    </a:cubicBezTo>
                    <a:lnTo>
                      <a:pt x="856156" y="158076"/>
                    </a:lnTo>
                    <a:cubicBezTo>
                      <a:pt x="856156" y="179312"/>
                      <a:pt x="838942" y="196526"/>
                      <a:pt x="817707" y="196526"/>
                    </a:cubicBezTo>
                    <a:lnTo>
                      <a:pt x="38450" y="196526"/>
                    </a:lnTo>
                    <a:cubicBezTo>
                      <a:pt x="17214" y="196526"/>
                      <a:pt x="0" y="179312"/>
                      <a:pt x="0" y="158076"/>
                    </a:cubicBezTo>
                    <a:lnTo>
                      <a:pt x="0" y="38450"/>
                    </a:lnTo>
                    <a:cubicBezTo>
                      <a:pt x="0" y="17214"/>
                      <a:pt x="17214" y="0"/>
                      <a:pt x="3845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57150"/>
                <a:ext cx="856156" cy="253676"/>
              </a:xfrm>
              <a:prstGeom prst="rect">
                <a:avLst/>
              </a:prstGeom>
            </p:spPr>
            <p:txBody>
              <a:bodyPr lIns="48594" tIns="48594" rIns="48594" bIns="48594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r>
                  <a:rPr lang="en-US" sz="1899" b="1">
                    <a:solidFill>
                      <a:srgbClr val="000000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Dice Score : 0.63</a:t>
                </a:r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>
            <a:off x="11199132" y="9217302"/>
            <a:ext cx="2626693" cy="604254"/>
            <a:chOff x="0" y="0"/>
            <a:chExt cx="3502257" cy="805673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3502257" cy="803924"/>
              <a:chOff x="0" y="0"/>
              <a:chExt cx="856156" cy="196526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56156" cy="196526"/>
              </a:xfrm>
              <a:custGeom>
                <a:avLst/>
                <a:gdLst/>
                <a:ahLst/>
                <a:cxnLst/>
                <a:rect l="l" t="t" r="r" b="b"/>
                <a:pathLst>
                  <a:path w="856156" h="196526">
                    <a:moveTo>
                      <a:pt x="38450" y="0"/>
                    </a:moveTo>
                    <a:lnTo>
                      <a:pt x="817707" y="0"/>
                    </a:lnTo>
                    <a:cubicBezTo>
                      <a:pt x="838942" y="0"/>
                      <a:pt x="856156" y="17214"/>
                      <a:pt x="856156" y="38450"/>
                    </a:cubicBezTo>
                    <a:lnTo>
                      <a:pt x="856156" y="158076"/>
                    </a:lnTo>
                    <a:cubicBezTo>
                      <a:pt x="856156" y="179312"/>
                      <a:pt x="838942" y="196526"/>
                      <a:pt x="817707" y="196526"/>
                    </a:cubicBezTo>
                    <a:lnTo>
                      <a:pt x="38450" y="196526"/>
                    </a:lnTo>
                    <a:cubicBezTo>
                      <a:pt x="17214" y="196526"/>
                      <a:pt x="0" y="179312"/>
                      <a:pt x="0" y="158076"/>
                    </a:cubicBezTo>
                    <a:lnTo>
                      <a:pt x="0" y="38450"/>
                    </a:lnTo>
                    <a:cubicBezTo>
                      <a:pt x="0" y="17214"/>
                      <a:pt x="17214" y="0"/>
                      <a:pt x="38450" y="0"/>
                    </a:cubicBezTo>
                    <a:close/>
                  </a:path>
                </a:pathLst>
              </a:custGeom>
              <a:solidFill>
                <a:srgbClr val="AAD7D4">
                  <a:alpha val="6000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57150"/>
                <a:ext cx="856156" cy="253676"/>
              </a:xfrm>
              <a:prstGeom prst="rect">
                <a:avLst/>
              </a:prstGeom>
            </p:spPr>
            <p:txBody>
              <a:bodyPr lIns="48594" tIns="48594" rIns="48594" bIns="48594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0" y="1748"/>
              <a:ext cx="3502257" cy="803924"/>
              <a:chOff x="0" y="0"/>
              <a:chExt cx="856156" cy="196526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56156" cy="196526"/>
              </a:xfrm>
              <a:custGeom>
                <a:avLst/>
                <a:gdLst/>
                <a:ahLst/>
                <a:cxnLst/>
                <a:rect l="l" t="t" r="r" b="b"/>
                <a:pathLst>
                  <a:path w="856156" h="196526">
                    <a:moveTo>
                      <a:pt x="38450" y="0"/>
                    </a:moveTo>
                    <a:lnTo>
                      <a:pt x="817707" y="0"/>
                    </a:lnTo>
                    <a:cubicBezTo>
                      <a:pt x="838942" y="0"/>
                      <a:pt x="856156" y="17214"/>
                      <a:pt x="856156" y="38450"/>
                    </a:cubicBezTo>
                    <a:lnTo>
                      <a:pt x="856156" y="158076"/>
                    </a:lnTo>
                    <a:cubicBezTo>
                      <a:pt x="856156" y="179312"/>
                      <a:pt x="838942" y="196526"/>
                      <a:pt x="817707" y="196526"/>
                    </a:cubicBezTo>
                    <a:lnTo>
                      <a:pt x="38450" y="196526"/>
                    </a:lnTo>
                    <a:cubicBezTo>
                      <a:pt x="17214" y="196526"/>
                      <a:pt x="0" y="179312"/>
                      <a:pt x="0" y="158076"/>
                    </a:cubicBezTo>
                    <a:lnTo>
                      <a:pt x="0" y="38450"/>
                    </a:lnTo>
                    <a:cubicBezTo>
                      <a:pt x="0" y="17214"/>
                      <a:pt x="17214" y="0"/>
                      <a:pt x="3845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57150"/>
                <a:ext cx="856156" cy="253676"/>
              </a:xfrm>
              <a:prstGeom prst="rect">
                <a:avLst/>
              </a:prstGeom>
            </p:spPr>
            <p:txBody>
              <a:bodyPr lIns="48594" tIns="48594" rIns="48594" bIns="48594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r>
                  <a:rPr lang="en-US" sz="1899" b="1">
                    <a:solidFill>
                      <a:srgbClr val="000000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Dice Score : 0.95</a:t>
                </a:r>
              </a:p>
            </p:txBody>
          </p:sp>
        </p:grpSp>
      </p:grpSp>
      <p:sp>
        <p:nvSpPr>
          <p:cNvPr id="26" name="Freeform 26"/>
          <p:cNvSpPr/>
          <p:nvPr/>
        </p:nvSpPr>
        <p:spPr>
          <a:xfrm>
            <a:off x="4064376" y="6566475"/>
            <a:ext cx="2488903" cy="2488903"/>
          </a:xfrm>
          <a:custGeom>
            <a:avLst/>
            <a:gdLst/>
            <a:ahLst/>
            <a:cxnLst/>
            <a:rect l="l" t="t" r="r" b="b"/>
            <a:pathLst>
              <a:path w="2488903" h="2488903">
                <a:moveTo>
                  <a:pt x="0" y="0"/>
                </a:moveTo>
                <a:lnTo>
                  <a:pt x="2488903" y="0"/>
                </a:lnTo>
                <a:lnTo>
                  <a:pt x="2488903" y="2488902"/>
                </a:lnTo>
                <a:lnTo>
                  <a:pt x="0" y="24889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6726337" y="6575439"/>
            <a:ext cx="2468917" cy="2479939"/>
          </a:xfrm>
          <a:custGeom>
            <a:avLst/>
            <a:gdLst/>
            <a:ahLst/>
            <a:cxnLst/>
            <a:rect l="l" t="t" r="r" b="b"/>
            <a:pathLst>
              <a:path w="2468917" h="2479939">
                <a:moveTo>
                  <a:pt x="0" y="0"/>
                </a:moveTo>
                <a:lnTo>
                  <a:pt x="2468917" y="0"/>
                </a:lnTo>
                <a:lnTo>
                  <a:pt x="2468917" y="2479938"/>
                </a:lnTo>
                <a:lnTo>
                  <a:pt x="0" y="24799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753" t="-17226" r="-14621" b="-14560"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9961251" y="6566475"/>
            <a:ext cx="2475762" cy="2475762"/>
          </a:xfrm>
          <a:custGeom>
            <a:avLst/>
            <a:gdLst/>
            <a:ahLst/>
            <a:cxnLst/>
            <a:rect l="l" t="t" r="r" b="b"/>
            <a:pathLst>
              <a:path w="2475762" h="2475762">
                <a:moveTo>
                  <a:pt x="0" y="0"/>
                </a:moveTo>
                <a:lnTo>
                  <a:pt x="2475762" y="0"/>
                </a:lnTo>
                <a:lnTo>
                  <a:pt x="2475762" y="2475762"/>
                </a:lnTo>
                <a:lnTo>
                  <a:pt x="0" y="24757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2575767" y="6566475"/>
            <a:ext cx="2500114" cy="2488903"/>
          </a:xfrm>
          <a:custGeom>
            <a:avLst/>
            <a:gdLst/>
            <a:ahLst/>
            <a:cxnLst/>
            <a:rect l="l" t="t" r="r" b="b"/>
            <a:pathLst>
              <a:path w="2500114" h="2488903">
                <a:moveTo>
                  <a:pt x="0" y="0"/>
                </a:moveTo>
                <a:lnTo>
                  <a:pt x="2500115" y="0"/>
                </a:lnTo>
                <a:lnTo>
                  <a:pt x="2500115" y="2488902"/>
                </a:lnTo>
                <a:lnTo>
                  <a:pt x="0" y="24889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7833" t="-17008" r="-15135" b="-16558"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5918061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33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975497" y="2222749"/>
            <a:ext cx="3968234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1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Interactive Box Prompt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49622" y="1362807"/>
            <a:ext cx="9061157" cy="490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15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Impact of Prompt Types on Segmentation Accuracy</a:t>
            </a:r>
          </a:p>
        </p:txBody>
      </p:sp>
      <p:grpSp>
        <p:nvGrpSpPr>
          <p:cNvPr id="33" name="Group 33"/>
          <p:cNvGrpSpPr/>
          <p:nvPr/>
        </p:nvGrpSpPr>
        <p:grpSpPr>
          <a:xfrm rot="-5400000">
            <a:off x="2494724" y="7451550"/>
            <a:ext cx="2052739" cy="705612"/>
            <a:chOff x="0" y="0"/>
            <a:chExt cx="609194" cy="20940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09194" cy="209405"/>
            </a:xfrm>
            <a:custGeom>
              <a:avLst/>
              <a:gdLst/>
              <a:ahLst/>
              <a:cxnLst/>
              <a:rect l="l" t="t" r="r" b="b"/>
              <a:pathLst>
                <a:path w="609194" h="209405">
                  <a:moveTo>
                    <a:pt x="75430" y="0"/>
                  </a:moveTo>
                  <a:lnTo>
                    <a:pt x="533764" y="0"/>
                  </a:lnTo>
                  <a:cubicBezTo>
                    <a:pt x="553769" y="0"/>
                    <a:pt x="572955" y="7947"/>
                    <a:pt x="587101" y="22093"/>
                  </a:cubicBezTo>
                  <a:cubicBezTo>
                    <a:pt x="601247" y="36239"/>
                    <a:pt x="609194" y="55425"/>
                    <a:pt x="609194" y="75430"/>
                  </a:cubicBezTo>
                  <a:lnTo>
                    <a:pt x="609194" y="133975"/>
                  </a:lnTo>
                  <a:cubicBezTo>
                    <a:pt x="609194" y="153981"/>
                    <a:pt x="601247" y="173166"/>
                    <a:pt x="587101" y="187312"/>
                  </a:cubicBezTo>
                  <a:cubicBezTo>
                    <a:pt x="572955" y="201458"/>
                    <a:pt x="553769" y="209405"/>
                    <a:pt x="533764" y="209405"/>
                  </a:cubicBezTo>
                  <a:lnTo>
                    <a:pt x="75430" y="209405"/>
                  </a:lnTo>
                  <a:cubicBezTo>
                    <a:pt x="55425" y="209405"/>
                    <a:pt x="36239" y="201458"/>
                    <a:pt x="22093" y="187312"/>
                  </a:cubicBezTo>
                  <a:cubicBezTo>
                    <a:pt x="7947" y="173166"/>
                    <a:pt x="0" y="153981"/>
                    <a:pt x="0" y="133975"/>
                  </a:cubicBezTo>
                  <a:lnTo>
                    <a:pt x="0" y="75430"/>
                  </a:lnTo>
                  <a:cubicBezTo>
                    <a:pt x="0" y="55425"/>
                    <a:pt x="7947" y="36239"/>
                    <a:pt x="22093" y="22093"/>
                  </a:cubicBezTo>
                  <a:cubicBezTo>
                    <a:pt x="36239" y="7947"/>
                    <a:pt x="55425" y="0"/>
                    <a:pt x="7543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57150"/>
              <a:ext cx="609194" cy="266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MedSAM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294008" y="5790770"/>
            <a:ext cx="2626693" cy="604254"/>
            <a:chOff x="0" y="0"/>
            <a:chExt cx="3502257" cy="805673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3502257" cy="803924"/>
              <a:chOff x="0" y="0"/>
              <a:chExt cx="856156" cy="196526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56156" cy="196526"/>
              </a:xfrm>
              <a:custGeom>
                <a:avLst/>
                <a:gdLst/>
                <a:ahLst/>
                <a:cxnLst/>
                <a:rect l="l" t="t" r="r" b="b"/>
                <a:pathLst>
                  <a:path w="856156" h="196526">
                    <a:moveTo>
                      <a:pt x="38450" y="0"/>
                    </a:moveTo>
                    <a:lnTo>
                      <a:pt x="817707" y="0"/>
                    </a:lnTo>
                    <a:cubicBezTo>
                      <a:pt x="838942" y="0"/>
                      <a:pt x="856156" y="17214"/>
                      <a:pt x="856156" y="38450"/>
                    </a:cubicBezTo>
                    <a:lnTo>
                      <a:pt x="856156" y="158076"/>
                    </a:lnTo>
                    <a:cubicBezTo>
                      <a:pt x="856156" y="179312"/>
                      <a:pt x="838942" y="196526"/>
                      <a:pt x="817707" y="196526"/>
                    </a:cubicBezTo>
                    <a:lnTo>
                      <a:pt x="38450" y="196526"/>
                    </a:lnTo>
                    <a:cubicBezTo>
                      <a:pt x="17214" y="196526"/>
                      <a:pt x="0" y="179312"/>
                      <a:pt x="0" y="158076"/>
                    </a:cubicBezTo>
                    <a:lnTo>
                      <a:pt x="0" y="38450"/>
                    </a:lnTo>
                    <a:cubicBezTo>
                      <a:pt x="0" y="17214"/>
                      <a:pt x="17214" y="0"/>
                      <a:pt x="38450" y="0"/>
                    </a:cubicBezTo>
                    <a:close/>
                  </a:path>
                </a:pathLst>
              </a:custGeom>
              <a:solidFill>
                <a:srgbClr val="AAD7D4">
                  <a:alpha val="6000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57150"/>
                <a:ext cx="856156" cy="253676"/>
              </a:xfrm>
              <a:prstGeom prst="rect">
                <a:avLst/>
              </a:prstGeom>
            </p:spPr>
            <p:txBody>
              <a:bodyPr lIns="48594" tIns="48594" rIns="48594" bIns="48594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0" y="1748"/>
              <a:ext cx="3502257" cy="803924"/>
              <a:chOff x="0" y="0"/>
              <a:chExt cx="856156" cy="196526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56156" cy="196526"/>
              </a:xfrm>
              <a:custGeom>
                <a:avLst/>
                <a:gdLst/>
                <a:ahLst/>
                <a:cxnLst/>
                <a:rect l="l" t="t" r="r" b="b"/>
                <a:pathLst>
                  <a:path w="856156" h="196526">
                    <a:moveTo>
                      <a:pt x="38450" y="0"/>
                    </a:moveTo>
                    <a:lnTo>
                      <a:pt x="817707" y="0"/>
                    </a:lnTo>
                    <a:cubicBezTo>
                      <a:pt x="838942" y="0"/>
                      <a:pt x="856156" y="17214"/>
                      <a:pt x="856156" y="38450"/>
                    </a:cubicBezTo>
                    <a:lnTo>
                      <a:pt x="856156" y="158076"/>
                    </a:lnTo>
                    <a:cubicBezTo>
                      <a:pt x="856156" y="179312"/>
                      <a:pt x="838942" y="196526"/>
                      <a:pt x="817707" y="196526"/>
                    </a:cubicBezTo>
                    <a:lnTo>
                      <a:pt x="38450" y="196526"/>
                    </a:lnTo>
                    <a:cubicBezTo>
                      <a:pt x="17214" y="196526"/>
                      <a:pt x="0" y="179312"/>
                      <a:pt x="0" y="158076"/>
                    </a:cubicBezTo>
                    <a:lnTo>
                      <a:pt x="0" y="38450"/>
                    </a:lnTo>
                    <a:cubicBezTo>
                      <a:pt x="0" y="17214"/>
                      <a:pt x="17214" y="0"/>
                      <a:pt x="3845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57150"/>
                <a:ext cx="856156" cy="253676"/>
              </a:xfrm>
              <a:prstGeom prst="rect">
                <a:avLst/>
              </a:prstGeom>
            </p:spPr>
            <p:txBody>
              <a:bodyPr lIns="48594" tIns="48594" rIns="48594" bIns="48594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r>
                  <a:rPr lang="en-US" sz="1899" b="1">
                    <a:solidFill>
                      <a:srgbClr val="000000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Dice Score : 0.89</a:t>
                </a:r>
              </a:p>
            </p:txBody>
          </p:sp>
        </p:grpSp>
      </p:grpSp>
      <p:sp>
        <p:nvSpPr>
          <p:cNvPr id="43" name="Freeform 43"/>
          <p:cNvSpPr/>
          <p:nvPr/>
        </p:nvSpPr>
        <p:spPr>
          <a:xfrm>
            <a:off x="12652134" y="3145285"/>
            <a:ext cx="2467578" cy="2459806"/>
          </a:xfrm>
          <a:custGeom>
            <a:avLst/>
            <a:gdLst/>
            <a:ahLst/>
            <a:cxnLst/>
            <a:rect l="l" t="t" r="r" b="b"/>
            <a:pathLst>
              <a:path w="2467578" h="2459806">
                <a:moveTo>
                  <a:pt x="0" y="0"/>
                </a:moveTo>
                <a:lnTo>
                  <a:pt x="2467578" y="0"/>
                </a:lnTo>
                <a:lnTo>
                  <a:pt x="2467578" y="2459806"/>
                </a:lnTo>
                <a:lnTo>
                  <a:pt x="0" y="24598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10014892" y="3145285"/>
            <a:ext cx="2506044" cy="2456395"/>
          </a:xfrm>
          <a:custGeom>
            <a:avLst/>
            <a:gdLst/>
            <a:ahLst/>
            <a:cxnLst/>
            <a:rect l="l" t="t" r="r" b="b"/>
            <a:pathLst>
              <a:path w="2506044" h="2456395">
                <a:moveTo>
                  <a:pt x="0" y="0"/>
                </a:moveTo>
                <a:lnTo>
                  <a:pt x="2506043" y="0"/>
                </a:lnTo>
                <a:lnTo>
                  <a:pt x="2506043" y="2456394"/>
                </a:lnTo>
                <a:lnTo>
                  <a:pt x="0" y="24563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563" t="-6478" r="-121343" b="-1595"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4075675" y="3101588"/>
            <a:ext cx="2477604" cy="2503502"/>
          </a:xfrm>
          <a:custGeom>
            <a:avLst/>
            <a:gdLst/>
            <a:ahLst/>
            <a:cxnLst/>
            <a:rect l="l" t="t" r="r" b="b"/>
            <a:pathLst>
              <a:path w="2477604" h="2503502">
                <a:moveTo>
                  <a:pt x="0" y="0"/>
                </a:moveTo>
                <a:lnTo>
                  <a:pt x="2477604" y="0"/>
                </a:lnTo>
                <a:lnTo>
                  <a:pt x="2477604" y="2503503"/>
                </a:lnTo>
                <a:lnTo>
                  <a:pt x="0" y="250350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640" t="-8473" r="-127030" b="-1921"/>
            </a:stretch>
          </a:blipFill>
        </p:spPr>
      </p:sp>
      <p:grpSp>
        <p:nvGrpSpPr>
          <p:cNvPr id="46" name="Group 46"/>
          <p:cNvGrpSpPr/>
          <p:nvPr/>
        </p:nvGrpSpPr>
        <p:grpSpPr>
          <a:xfrm>
            <a:off x="5334103" y="5698943"/>
            <a:ext cx="2626693" cy="604254"/>
            <a:chOff x="0" y="0"/>
            <a:chExt cx="3502257" cy="805673"/>
          </a:xfrm>
        </p:grpSpPr>
        <p:grpSp>
          <p:nvGrpSpPr>
            <p:cNvPr id="47" name="Group 47"/>
            <p:cNvGrpSpPr/>
            <p:nvPr/>
          </p:nvGrpSpPr>
          <p:grpSpPr>
            <a:xfrm>
              <a:off x="0" y="0"/>
              <a:ext cx="3502257" cy="803924"/>
              <a:chOff x="0" y="0"/>
              <a:chExt cx="856156" cy="196526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856156" cy="196526"/>
              </a:xfrm>
              <a:custGeom>
                <a:avLst/>
                <a:gdLst/>
                <a:ahLst/>
                <a:cxnLst/>
                <a:rect l="l" t="t" r="r" b="b"/>
                <a:pathLst>
                  <a:path w="856156" h="196526">
                    <a:moveTo>
                      <a:pt x="38450" y="0"/>
                    </a:moveTo>
                    <a:lnTo>
                      <a:pt x="817707" y="0"/>
                    </a:lnTo>
                    <a:cubicBezTo>
                      <a:pt x="838942" y="0"/>
                      <a:pt x="856156" y="17214"/>
                      <a:pt x="856156" y="38450"/>
                    </a:cubicBezTo>
                    <a:lnTo>
                      <a:pt x="856156" y="158076"/>
                    </a:lnTo>
                    <a:cubicBezTo>
                      <a:pt x="856156" y="179312"/>
                      <a:pt x="838942" y="196526"/>
                      <a:pt x="817707" y="196526"/>
                    </a:cubicBezTo>
                    <a:lnTo>
                      <a:pt x="38450" y="196526"/>
                    </a:lnTo>
                    <a:cubicBezTo>
                      <a:pt x="17214" y="196526"/>
                      <a:pt x="0" y="179312"/>
                      <a:pt x="0" y="158076"/>
                    </a:cubicBezTo>
                    <a:lnTo>
                      <a:pt x="0" y="38450"/>
                    </a:lnTo>
                    <a:cubicBezTo>
                      <a:pt x="0" y="17214"/>
                      <a:pt x="17214" y="0"/>
                      <a:pt x="38450" y="0"/>
                    </a:cubicBezTo>
                    <a:close/>
                  </a:path>
                </a:pathLst>
              </a:custGeom>
              <a:solidFill>
                <a:srgbClr val="AAD7D4">
                  <a:alpha val="6000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0" y="-57150"/>
                <a:ext cx="856156" cy="253676"/>
              </a:xfrm>
              <a:prstGeom prst="rect">
                <a:avLst/>
              </a:prstGeom>
            </p:spPr>
            <p:txBody>
              <a:bodyPr lIns="48594" tIns="48594" rIns="48594" bIns="48594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>
              <a:off x="0" y="1748"/>
              <a:ext cx="3502257" cy="803924"/>
              <a:chOff x="0" y="0"/>
              <a:chExt cx="856156" cy="196526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856156" cy="196526"/>
              </a:xfrm>
              <a:custGeom>
                <a:avLst/>
                <a:gdLst/>
                <a:ahLst/>
                <a:cxnLst/>
                <a:rect l="l" t="t" r="r" b="b"/>
                <a:pathLst>
                  <a:path w="856156" h="196526">
                    <a:moveTo>
                      <a:pt x="38450" y="0"/>
                    </a:moveTo>
                    <a:lnTo>
                      <a:pt x="817707" y="0"/>
                    </a:lnTo>
                    <a:cubicBezTo>
                      <a:pt x="838942" y="0"/>
                      <a:pt x="856156" y="17214"/>
                      <a:pt x="856156" y="38450"/>
                    </a:cubicBezTo>
                    <a:lnTo>
                      <a:pt x="856156" y="158076"/>
                    </a:lnTo>
                    <a:cubicBezTo>
                      <a:pt x="856156" y="179312"/>
                      <a:pt x="838942" y="196526"/>
                      <a:pt x="817707" y="196526"/>
                    </a:cubicBezTo>
                    <a:lnTo>
                      <a:pt x="38450" y="196526"/>
                    </a:lnTo>
                    <a:cubicBezTo>
                      <a:pt x="17214" y="196526"/>
                      <a:pt x="0" y="179312"/>
                      <a:pt x="0" y="158076"/>
                    </a:cubicBezTo>
                    <a:lnTo>
                      <a:pt x="0" y="38450"/>
                    </a:lnTo>
                    <a:cubicBezTo>
                      <a:pt x="0" y="17214"/>
                      <a:pt x="17214" y="0"/>
                      <a:pt x="3845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0" y="-57150"/>
                <a:ext cx="856156" cy="253676"/>
              </a:xfrm>
              <a:prstGeom prst="rect">
                <a:avLst/>
              </a:prstGeom>
            </p:spPr>
            <p:txBody>
              <a:bodyPr lIns="48594" tIns="48594" rIns="48594" bIns="48594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r>
                  <a:rPr lang="en-US" sz="1899" b="1">
                    <a:solidFill>
                      <a:srgbClr val="000000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Dice Score : 0.79</a:t>
                </a:r>
              </a:p>
            </p:txBody>
          </p:sp>
        </p:grpSp>
      </p:grpSp>
      <p:sp>
        <p:nvSpPr>
          <p:cNvPr id="53" name="Freeform 53"/>
          <p:cNvSpPr/>
          <p:nvPr/>
        </p:nvSpPr>
        <p:spPr>
          <a:xfrm>
            <a:off x="6682479" y="3101588"/>
            <a:ext cx="2512775" cy="2503502"/>
          </a:xfrm>
          <a:custGeom>
            <a:avLst/>
            <a:gdLst/>
            <a:ahLst/>
            <a:cxnLst/>
            <a:rect l="l" t="t" r="r" b="b"/>
            <a:pathLst>
              <a:path w="2512775" h="2503502">
                <a:moveTo>
                  <a:pt x="0" y="0"/>
                </a:moveTo>
                <a:lnTo>
                  <a:pt x="2512775" y="0"/>
                </a:lnTo>
                <a:lnTo>
                  <a:pt x="2512775" y="2503503"/>
                </a:lnTo>
                <a:lnTo>
                  <a:pt x="0" y="250350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3054" t="-7287" r="-3423" b="-4694"/>
            </a:stretch>
          </a:blipFill>
        </p:spPr>
      </p:sp>
      <p:grpSp>
        <p:nvGrpSpPr>
          <p:cNvPr id="54" name="Group 54"/>
          <p:cNvGrpSpPr/>
          <p:nvPr/>
        </p:nvGrpSpPr>
        <p:grpSpPr>
          <a:xfrm rot="-5400000">
            <a:off x="2494724" y="4000534"/>
            <a:ext cx="2052739" cy="705612"/>
            <a:chOff x="0" y="0"/>
            <a:chExt cx="609194" cy="209405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609194" cy="209405"/>
            </a:xfrm>
            <a:custGeom>
              <a:avLst/>
              <a:gdLst/>
              <a:ahLst/>
              <a:cxnLst/>
              <a:rect l="l" t="t" r="r" b="b"/>
              <a:pathLst>
                <a:path w="609194" h="209405">
                  <a:moveTo>
                    <a:pt x="75430" y="0"/>
                  </a:moveTo>
                  <a:lnTo>
                    <a:pt x="533764" y="0"/>
                  </a:lnTo>
                  <a:cubicBezTo>
                    <a:pt x="553769" y="0"/>
                    <a:pt x="572955" y="7947"/>
                    <a:pt x="587101" y="22093"/>
                  </a:cubicBezTo>
                  <a:cubicBezTo>
                    <a:pt x="601247" y="36239"/>
                    <a:pt x="609194" y="55425"/>
                    <a:pt x="609194" y="75430"/>
                  </a:cubicBezTo>
                  <a:lnTo>
                    <a:pt x="609194" y="133975"/>
                  </a:lnTo>
                  <a:cubicBezTo>
                    <a:pt x="609194" y="153981"/>
                    <a:pt x="601247" y="173166"/>
                    <a:pt x="587101" y="187312"/>
                  </a:cubicBezTo>
                  <a:cubicBezTo>
                    <a:pt x="572955" y="201458"/>
                    <a:pt x="553769" y="209405"/>
                    <a:pt x="533764" y="209405"/>
                  </a:cubicBezTo>
                  <a:lnTo>
                    <a:pt x="75430" y="209405"/>
                  </a:lnTo>
                  <a:cubicBezTo>
                    <a:pt x="55425" y="209405"/>
                    <a:pt x="36239" y="201458"/>
                    <a:pt x="22093" y="187312"/>
                  </a:cubicBezTo>
                  <a:cubicBezTo>
                    <a:pt x="7947" y="173166"/>
                    <a:pt x="0" y="153981"/>
                    <a:pt x="0" y="133975"/>
                  </a:cubicBezTo>
                  <a:lnTo>
                    <a:pt x="0" y="75430"/>
                  </a:lnTo>
                  <a:cubicBezTo>
                    <a:pt x="0" y="55425"/>
                    <a:pt x="7947" y="36239"/>
                    <a:pt x="22093" y="22093"/>
                  </a:cubicBezTo>
                  <a:cubicBezTo>
                    <a:pt x="36239" y="7947"/>
                    <a:pt x="55425" y="0"/>
                    <a:pt x="7543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-57150"/>
              <a:ext cx="609194" cy="266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SAM</a:t>
              </a:r>
            </a:p>
          </p:txBody>
        </p:sp>
      </p:grpSp>
      <p:sp>
        <p:nvSpPr>
          <p:cNvPr id="57" name="TextBox 57"/>
          <p:cNvSpPr txBox="1"/>
          <p:nvPr/>
        </p:nvSpPr>
        <p:spPr>
          <a:xfrm>
            <a:off x="15317396" y="6537339"/>
            <a:ext cx="2603752" cy="1686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5"/>
              </a:lnSpc>
              <a:spcBef>
                <a:spcPct val="0"/>
              </a:spcBef>
            </a:pPr>
            <a:r>
              <a:rPr lang="en-US" sz="2403" u="none" strike="noStrike" spc="12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Even for the same image, results depend on user selection.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10909" y="2813479"/>
            <a:ext cx="2892818" cy="2803808"/>
          </a:xfrm>
          <a:custGeom>
            <a:avLst/>
            <a:gdLst/>
            <a:ahLst/>
            <a:cxnLst/>
            <a:rect l="l" t="t" r="r" b="b"/>
            <a:pathLst>
              <a:path w="2892818" h="2803808">
                <a:moveTo>
                  <a:pt x="0" y="0"/>
                </a:moveTo>
                <a:lnTo>
                  <a:pt x="2892818" y="0"/>
                </a:lnTo>
                <a:lnTo>
                  <a:pt x="2892818" y="2803808"/>
                </a:lnTo>
                <a:lnTo>
                  <a:pt x="0" y="28038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94" t="-16282" r="-12682" b="-1633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977272" y="2813479"/>
            <a:ext cx="2792505" cy="2803808"/>
          </a:xfrm>
          <a:custGeom>
            <a:avLst/>
            <a:gdLst/>
            <a:ahLst/>
            <a:cxnLst/>
            <a:rect l="l" t="t" r="r" b="b"/>
            <a:pathLst>
              <a:path w="2792505" h="2803808">
                <a:moveTo>
                  <a:pt x="0" y="0"/>
                </a:moveTo>
                <a:lnTo>
                  <a:pt x="2792505" y="0"/>
                </a:lnTo>
                <a:lnTo>
                  <a:pt x="2792505" y="2803808"/>
                </a:lnTo>
                <a:lnTo>
                  <a:pt x="0" y="280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4"/>
            </a:stretch>
          </a:blipFill>
        </p:spPr>
      </p:sp>
      <p:sp>
        <p:nvSpPr>
          <p:cNvPr id="4" name="Freeform 4"/>
          <p:cNvSpPr/>
          <p:nvPr/>
        </p:nvSpPr>
        <p:spPr>
          <a:xfrm rot="1391071">
            <a:off x="13555379" y="6812159"/>
            <a:ext cx="6671907" cy="5931932"/>
          </a:xfrm>
          <a:custGeom>
            <a:avLst/>
            <a:gdLst/>
            <a:ahLst/>
            <a:cxnLst/>
            <a:rect l="l" t="t" r="r" b="b"/>
            <a:pathLst>
              <a:path w="6671907" h="5931932">
                <a:moveTo>
                  <a:pt x="0" y="0"/>
                </a:moveTo>
                <a:lnTo>
                  <a:pt x="6671907" y="0"/>
                </a:lnTo>
                <a:lnTo>
                  <a:pt x="6671907" y="5931932"/>
                </a:lnTo>
                <a:lnTo>
                  <a:pt x="0" y="59319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391071">
            <a:off x="13667319" y="7092414"/>
            <a:ext cx="6671907" cy="5931932"/>
          </a:xfrm>
          <a:custGeom>
            <a:avLst/>
            <a:gdLst/>
            <a:ahLst/>
            <a:cxnLst/>
            <a:rect l="l" t="t" r="r" b="b"/>
            <a:pathLst>
              <a:path w="6671907" h="5931932">
                <a:moveTo>
                  <a:pt x="0" y="0"/>
                </a:moveTo>
                <a:lnTo>
                  <a:pt x="6671907" y="0"/>
                </a:lnTo>
                <a:lnTo>
                  <a:pt x="6671907" y="5931932"/>
                </a:lnTo>
                <a:lnTo>
                  <a:pt x="0" y="59319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0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110909" y="5815942"/>
            <a:ext cx="2892818" cy="2847262"/>
          </a:xfrm>
          <a:custGeom>
            <a:avLst/>
            <a:gdLst/>
            <a:ahLst/>
            <a:cxnLst/>
            <a:rect l="l" t="t" r="r" b="b"/>
            <a:pathLst>
              <a:path w="2892818" h="2847262">
                <a:moveTo>
                  <a:pt x="0" y="0"/>
                </a:moveTo>
                <a:lnTo>
                  <a:pt x="2892818" y="0"/>
                </a:lnTo>
                <a:lnTo>
                  <a:pt x="2892818" y="2847262"/>
                </a:lnTo>
                <a:lnTo>
                  <a:pt x="0" y="28472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5607" t="-16414" r="-15607" b="-1641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977272" y="5815942"/>
            <a:ext cx="2792505" cy="2803808"/>
          </a:xfrm>
          <a:custGeom>
            <a:avLst/>
            <a:gdLst/>
            <a:ahLst/>
            <a:cxnLst/>
            <a:rect l="l" t="t" r="r" b="b"/>
            <a:pathLst>
              <a:path w="2792505" h="2803808">
                <a:moveTo>
                  <a:pt x="0" y="0"/>
                </a:moveTo>
                <a:lnTo>
                  <a:pt x="2792505" y="0"/>
                </a:lnTo>
                <a:lnTo>
                  <a:pt x="2792505" y="2803808"/>
                </a:lnTo>
                <a:lnTo>
                  <a:pt x="0" y="28038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02" r="-202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444334" y="2826641"/>
            <a:ext cx="2781556" cy="2712017"/>
          </a:xfrm>
          <a:custGeom>
            <a:avLst/>
            <a:gdLst/>
            <a:ahLst/>
            <a:cxnLst/>
            <a:rect l="l" t="t" r="r" b="b"/>
            <a:pathLst>
              <a:path w="2781556" h="2712017">
                <a:moveTo>
                  <a:pt x="0" y="0"/>
                </a:moveTo>
                <a:lnTo>
                  <a:pt x="2781556" y="0"/>
                </a:lnTo>
                <a:lnTo>
                  <a:pt x="2781556" y="2712017"/>
                </a:lnTo>
                <a:lnTo>
                  <a:pt x="0" y="27120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9045" t="-20008" r="-17226" b="-16438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24523" y="2813479"/>
            <a:ext cx="2792505" cy="2803808"/>
          </a:xfrm>
          <a:custGeom>
            <a:avLst/>
            <a:gdLst/>
            <a:ahLst/>
            <a:cxnLst/>
            <a:rect l="l" t="t" r="r" b="b"/>
            <a:pathLst>
              <a:path w="2792505" h="2803808">
                <a:moveTo>
                  <a:pt x="0" y="0"/>
                </a:moveTo>
                <a:lnTo>
                  <a:pt x="2792506" y="0"/>
                </a:lnTo>
                <a:lnTo>
                  <a:pt x="2792506" y="2803808"/>
                </a:lnTo>
                <a:lnTo>
                  <a:pt x="0" y="280380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02" r="-202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444334" y="5815942"/>
            <a:ext cx="2781556" cy="2803808"/>
          </a:xfrm>
          <a:custGeom>
            <a:avLst/>
            <a:gdLst/>
            <a:ahLst/>
            <a:cxnLst/>
            <a:rect l="l" t="t" r="r" b="b"/>
            <a:pathLst>
              <a:path w="2781556" h="2803808">
                <a:moveTo>
                  <a:pt x="0" y="0"/>
                </a:moveTo>
                <a:lnTo>
                  <a:pt x="2781556" y="0"/>
                </a:lnTo>
                <a:lnTo>
                  <a:pt x="2781556" y="2803808"/>
                </a:lnTo>
                <a:lnTo>
                  <a:pt x="0" y="280380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6684" t="-15027" r="-14137" b="-15243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24523" y="5815942"/>
            <a:ext cx="2792505" cy="2803808"/>
          </a:xfrm>
          <a:custGeom>
            <a:avLst/>
            <a:gdLst/>
            <a:ahLst/>
            <a:cxnLst/>
            <a:rect l="l" t="t" r="r" b="b"/>
            <a:pathLst>
              <a:path w="2792505" h="2803808">
                <a:moveTo>
                  <a:pt x="0" y="0"/>
                </a:moveTo>
                <a:lnTo>
                  <a:pt x="2792506" y="0"/>
                </a:lnTo>
                <a:lnTo>
                  <a:pt x="2792506" y="2803808"/>
                </a:lnTo>
                <a:lnTo>
                  <a:pt x="0" y="280380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02" r="-202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1016765"/>
            <a:ext cx="5488067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80"/>
              </a:lnSpc>
              <a:spcBef>
                <a:spcPct val="0"/>
              </a:spcBef>
            </a:pPr>
            <a:r>
              <a:rPr lang="en-US" sz="6000">
                <a:solidFill>
                  <a:srgbClr val="34343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More Examples </a:t>
            </a:r>
          </a:p>
        </p:txBody>
      </p:sp>
      <p:sp>
        <p:nvSpPr>
          <p:cNvPr id="13" name="AutoShape 13"/>
          <p:cNvSpPr/>
          <p:nvPr/>
        </p:nvSpPr>
        <p:spPr>
          <a:xfrm flipV="1">
            <a:off x="856624" y="0"/>
            <a:ext cx="0" cy="1057275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-489040" y="2060705"/>
            <a:ext cx="12213701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Freeform 15"/>
          <p:cNvSpPr/>
          <p:nvPr/>
        </p:nvSpPr>
        <p:spPr>
          <a:xfrm rot="-10800000">
            <a:off x="585664" y="1789745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20"/>
                </a:lnTo>
                <a:lnTo>
                  <a:pt x="0" y="5419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4847986" y="1028700"/>
            <a:ext cx="3073161" cy="676275"/>
            <a:chOff x="0" y="0"/>
            <a:chExt cx="4097548" cy="9017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21827" cy="901700"/>
            </a:xfrm>
            <a:custGeom>
              <a:avLst/>
              <a:gdLst/>
              <a:ahLst/>
              <a:cxnLst/>
              <a:rect l="l" t="t" r="r" b="b"/>
              <a:pathLst>
                <a:path w="621827" h="901700">
                  <a:moveTo>
                    <a:pt x="0" y="0"/>
                  </a:moveTo>
                  <a:lnTo>
                    <a:pt x="621827" y="0"/>
                  </a:lnTo>
                  <a:lnTo>
                    <a:pt x="621827" y="901700"/>
                  </a:lnTo>
                  <a:lnTo>
                    <a:pt x="0" y="901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85000"/>
              </a:blip>
              <a:stretch>
                <a:fillRect r="-45008"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825869" y="88900"/>
              <a:ext cx="3271679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spc="15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Segmentation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1388546" y="6812254"/>
            <a:ext cx="2052739" cy="705612"/>
            <a:chOff x="0" y="0"/>
            <a:chExt cx="609194" cy="20940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194" cy="209405"/>
            </a:xfrm>
            <a:custGeom>
              <a:avLst/>
              <a:gdLst/>
              <a:ahLst/>
              <a:cxnLst/>
              <a:rect l="l" t="t" r="r" b="b"/>
              <a:pathLst>
                <a:path w="609194" h="209405">
                  <a:moveTo>
                    <a:pt x="75430" y="0"/>
                  </a:moveTo>
                  <a:lnTo>
                    <a:pt x="533764" y="0"/>
                  </a:lnTo>
                  <a:cubicBezTo>
                    <a:pt x="553769" y="0"/>
                    <a:pt x="572955" y="7947"/>
                    <a:pt x="587101" y="22093"/>
                  </a:cubicBezTo>
                  <a:cubicBezTo>
                    <a:pt x="601247" y="36239"/>
                    <a:pt x="609194" y="55425"/>
                    <a:pt x="609194" y="75430"/>
                  </a:cubicBezTo>
                  <a:lnTo>
                    <a:pt x="609194" y="133975"/>
                  </a:lnTo>
                  <a:cubicBezTo>
                    <a:pt x="609194" y="153981"/>
                    <a:pt x="601247" y="173166"/>
                    <a:pt x="587101" y="187312"/>
                  </a:cubicBezTo>
                  <a:cubicBezTo>
                    <a:pt x="572955" y="201458"/>
                    <a:pt x="553769" y="209405"/>
                    <a:pt x="533764" y="209405"/>
                  </a:cubicBezTo>
                  <a:lnTo>
                    <a:pt x="75430" y="209405"/>
                  </a:lnTo>
                  <a:cubicBezTo>
                    <a:pt x="55425" y="209405"/>
                    <a:pt x="36239" y="201458"/>
                    <a:pt x="22093" y="187312"/>
                  </a:cubicBezTo>
                  <a:cubicBezTo>
                    <a:pt x="7947" y="173166"/>
                    <a:pt x="0" y="153981"/>
                    <a:pt x="0" y="133975"/>
                  </a:cubicBezTo>
                  <a:lnTo>
                    <a:pt x="0" y="75430"/>
                  </a:lnTo>
                  <a:cubicBezTo>
                    <a:pt x="0" y="55425"/>
                    <a:pt x="7947" y="36239"/>
                    <a:pt x="22093" y="22093"/>
                  </a:cubicBezTo>
                  <a:cubicBezTo>
                    <a:pt x="36239" y="7947"/>
                    <a:pt x="55425" y="0"/>
                    <a:pt x="7543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609194" cy="266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MedSAM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388546" y="3862577"/>
            <a:ext cx="2052739" cy="705612"/>
            <a:chOff x="0" y="0"/>
            <a:chExt cx="609194" cy="20940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09194" cy="209405"/>
            </a:xfrm>
            <a:custGeom>
              <a:avLst/>
              <a:gdLst/>
              <a:ahLst/>
              <a:cxnLst/>
              <a:rect l="l" t="t" r="r" b="b"/>
              <a:pathLst>
                <a:path w="609194" h="209405">
                  <a:moveTo>
                    <a:pt x="75430" y="0"/>
                  </a:moveTo>
                  <a:lnTo>
                    <a:pt x="533764" y="0"/>
                  </a:lnTo>
                  <a:cubicBezTo>
                    <a:pt x="553769" y="0"/>
                    <a:pt x="572955" y="7947"/>
                    <a:pt x="587101" y="22093"/>
                  </a:cubicBezTo>
                  <a:cubicBezTo>
                    <a:pt x="601247" y="36239"/>
                    <a:pt x="609194" y="55425"/>
                    <a:pt x="609194" y="75430"/>
                  </a:cubicBezTo>
                  <a:lnTo>
                    <a:pt x="609194" y="133975"/>
                  </a:lnTo>
                  <a:cubicBezTo>
                    <a:pt x="609194" y="153981"/>
                    <a:pt x="601247" y="173166"/>
                    <a:pt x="587101" y="187312"/>
                  </a:cubicBezTo>
                  <a:cubicBezTo>
                    <a:pt x="572955" y="201458"/>
                    <a:pt x="553769" y="209405"/>
                    <a:pt x="533764" y="209405"/>
                  </a:cubicBezTo>
                  <a:lnTo>
                    <a:pt x="75430" y="209405"/>
                  </a:lnTo>
                  <a:cubicBezTo>
                    <a:pt x="55425" y="209405"/>
                    <a:pt x="36239" y="201458"/>
                    <a:pt x="22093" y="187312"/>
                  </a:cubicBezTo>
                  <a:cubicBezTo>
                    <a:pt x="7947" y="173166"/>
                    <a:pt x="0" y="153981"/>
                    <a:pt x="0" y="133975"/>
                  </a:cubicBezTo>
                  <a:lnTo>
                    <a:pt x="0" y="75430"/>
                  </a:lnTo>
                  <a:cubicBezTo>
                    <a:pt x="0" y="55425"/>
                    <a:pt x="7947" y="36239"/>
                    <a:pt x="22093" y="22093"/>
                  </a:cubicBezTo>
                  <a:cubicBezTo>
                    <a:pt x="36239" y="7947"/>
                    <a:pt x="55425" y="0"/>
                    <a:pt x="7543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609194" cy="266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MedSAM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5918061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856624" y="0"/>
            <a:ext cx="0" cy="1057275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-427286" y="1099694"/>
            <a:ext cx="14064801" cy="104775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28700" y="245620"/>
            <a:ext cx="13062765" cy="85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spc="25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Zero-Shot Segmentation</a:t>
            </a:r>
          </a:p>
        </p:txBody>
      </p:sp>
      <p:sp>
        <p:nvSpPr>
          <p:cNvPr id="5" name="Freeform 5"/>
          <p:cNvSpPr/>
          <p:nvPr/>
        </p:nvSpPr>
        <p:spPr>
          <a:xfrm rot="-10800000">
            <a:off x="585664" y="933510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19"/>
                </a:lnTo>
                <a:lnTo>
                  <a:pt x="0" y="5419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4847986" y="432944"/>
            <a:ext cx="3073161" cy="676275"/>
            <a:chOff x="0" y="0"/>
            <a:chExt cx="4097548" cy="9017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21827" cy="901700"/>
            </a:xfrm>
            <a:custGeom>
              <a:avLst/>
              <a:gdLst/>
              <a:ahLst/>
              <a:cxnLst/>
              <a:rect l="l" t="t" r="r" b="b"/>
              <a:pathLst>
                <a:path w="621827" h="901700">
                  <a:moveTo>
                    <a:pt x="0" y="0"/>
                  </a:moveTo>
                  <a:lnTo>
                    <a:pt x="621827" y="0"/>
                  </a:lnTo>
                  <a:lnTo>
                    <a:pt x="621827" y="901700"/>
                  </a:lnTo>
                  <a:lnTo>
                    <a:pt x="0" y="901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5000"/>
              </a:blip>
              <a:stretch>
                <a:fillRect r="-45008"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825869" y="88900"/>
              <a:ext cx="3271679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spc="15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Segmentation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27584" y="2086707"/>
            <a:ext cx="847913" cy="84791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02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 rot="-5400000">
            <a:off x="2494724" y="7451550"/>
            <a:ext cx="2052739" cy="705612"/>
            <a:chOff x="0" y="0"/>
            <a:chExt cx="609194" cy="20940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09194" cy="209405"/>
            </a:xfrm>
            <a:custGeom>
              <a:avLst/>
              <a:gdLst/>
              <a:ahLst/>
              <a:cxnLst/>
              <a:rect l="l" t="t" r="r" b="b"/>
              <a:pathLst>
                <a:path w="609194" h="209405">
                  <a:moveTo>
                    <a:pt x="75430" y="0"/>
                  </a:moveTo>
                  <a:lnTo>
                    <a:pt x="533764" y="0"/>
                  </a:lnTo>
                  <a:cubicBezTo>
                    <a:pt x="553769" y="0"/>
                    <a:pt x="572955" y="7947"/>
                    <a:pt x="587101" y="22093"/>
                  </a:cubicBezTo>
                  <a:cubicBezTo>
                    <a:pt x="601247" y="36239"/>
                    <a:pt x="609194" y="55425"/>
                    <a:pt x="609194" y="75430"/>
                  </a:cubicBezTo>
                  <a:lnTo>
                    <a:pt x="609194" y="133975"/>
                  </a:lnTo>
                  <a:cubicBezTo>
                    <a:pt x="609194" y="153981"/>
                    <a:pt x="601247" y="173166"/>
                    <a:pt x="587101" y="187312"/>
                  </a:cubicBezTo>
                  <a:cubicBezTo>
                    <a:pt x="572955" y="201458"/>
                    <a:pt x="553769" y="209405"/>
                    <a:pt x="533764" y="209405"/>
                  </a:cubicBezTo>
                  <a:lnTo>
                    <a:pt x="75430" y="209405"/>
                  </a:lnTo>
                  <a:cubicBezTo>
                    <a:pt x="55425" y="209405"/>
                    <a:pt x="36239" y="201458"/>
                    <a:pt x="22093" y="187312"/>
                  </a:cubicBezTo>
                  <a:cubicBezTo>
                    <a:pt x="7947" y="173166"/>
                    <a:pt x="0" y="153981"/>
                    <a:pt x="0" y="133975"/>
                  </a:cubicBezTo>
                  <a:lnTo>
                    <a:pt x="0" y="75430"/>
                  </a:lnTo>
                  <a:cubicBezTo>
                    <a:pt x="0" y="55425"/>
                    <a:pt x="7947" y="36239"/>
                    <a:pt x="22093" y="22093"/>
                  </a:cubicBezTo>
                  <a:cubicBezTo>
                    <a:pt x="36239" y="7947"/>
                    <a:pt x="55425" y="0"/>
                    <a:pt x="7543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609194" cy="266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MedSAM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294008" y="5790770"/>
            <a:ext cx="2626693" cy="604254"/>
            <a:chOff x="0" y="0"/>
            <a:chExt cx="3502257" cy="805673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3502257" cy="803924"/>
              <a:chOff x="0" y="0"/>
              <a:chExt cx="856156" cy="19652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56156" cy="196526"/>
              </a:xfrm>
              <a:custGeom>
                <a:avLst/>
                <a:gdLst/>
                <a:ahLst/>
                <a:cxnLst/>
                <a:rect l="l" t="t" r="r" b="b"/>
                <a:pathLst>
                  <a:path w="856156" h="196526">
                    <a:moveTo>
                      <a:pt x="38450" y="0"/>
                    </a:moveTo>
                    <a:lnTo>
                      <a:pt x="817707" y="0"/>
                    </a:lnTo>
                    <a:cubicBezTo>
                      <a:pt x="838942" y="0"/>
                      <a:pt x="856156" y="17214"/>
                      <a:pt x="856156" y="38450"/>
                    </a:cubicBezTo>
                    <a:lnTo>
                      <a:pt x="856156" y="158076"/>
                    </a:lnTo>
                    <a:cubicBezTo>
                      <a:pt x="856156" y="179312"/>
                      <a:pt x="838942" y="196526"/>
                      <a:pt x="817707" y="196526"/>
                    </a:cubicBezTo>
                    <a:lnTo>
                      <a:pt x="38450" y="196526"/>
                    </a:lnTo>
                    <a:cubicBezTo>
                      <a:pt x="17214" y="196526"/>
                      <a:pt x="0" y="179312"/>
                      <a:pt x="0" y="158076"/>
                    </a:cubicBezTo>
                    <a:lnTo>
                      <a:pt x="0" y="38450"/>
                    </a:lnTo>
                    <a:cubicBezTo>
                      <a:pt x="0" y="17214"/>
                      <a:pt x="17214" y="0"/>
                      <a:pt x="38450" y="0"/>
                    </a:cubicBezTo>
                    <a:close/>
                  </a:path>
                </a:pathLst>
              </a:custGeom>
              <a:solidFill>
                <a:srgbClr val="AAD7D4">
                  <a:alpha val="6000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57150"/>
                <a:ext cx="856156" cy="253676"/>
              </a:xfrm>
              <a:prstGeom prst="rect">
                <a:avLst/>
              </a:prstGeom>
            </p:spPr>
            <p:txBody>
              <a:bodyPr lIns="48594" tIns="48594" rIns="48594" bIns="48594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0" y="1748"/>
              <a:ext cx="3502257" cy="803924"/>
              <a:chOff x="0" y="0"/>
              <a:chExt cx="856156" cy="196526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56156" cy="196526"/>
              </a:xfrm>
              <a:custGeom>
                <a:avLst/>
                <a:gdLst/>
                <a:ahLst/>
                <a:cxnLst/>
                <a:rect l="l" t="t" r="r" b="b"/>
                <a:pathLst>
                  <a:path w="856156" h="196526">
                    <a:moveTo>
                      <a:pt x="38450" y="0"/>
                    </a:moveTo>
                    <a:lnTo>
                      <a:pt x="817707" y="0"/>
                    </a:lnTo>
                    <a:cubicBezTo>
                      <a:pt x="838942" y="0"/>
                      <a:pt x="856156" y="17214"/>
                      <a:pt x="856156" y="38450"/>
                    </a:cubicBezTo>
                    <a:lnTo>
                      <a:pt x="856156" y="158076"/>
                    </a:lnTo>
                    <a:cubicBezTo>
                      <a:pt x="856156" y="179312"/>
                      <a:pt x="838942" y="196526"/>
                      <a:pt x="817707" y="196526"/>
                    </a:cubicBezTo>
                    <a:lnTo>
                      <a:pt x="38450" y="196526"/>
                    </a:lnTo>
                    <a:cubicBezTo>
                      <a:pt x="17214" y="196526"/>
                      <a:pt x="0" y="179312"/>
                      <a:pt x="0" y="158076"/>
                    </a:cubicBezTo>
                    <a:lnTo>
                      <a:pt x="0" y="38450"/>
                    </a:lnTo>
                    <a:cubicBezTo>
                      <a:pt x="0" y="17214"/>
                      <a:pt x="17214" y="0"/>
                      <a:pt x="3845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57150"/>
                <a:ext cx="856156" cy="253676"/>
              </a:xfrm>
              <a:prstGeom prst="rect">
                <a:avLst/>
              </a:prstGeom>
            </p:spPr>
            <p:txBody>
              <a:bodyPr lIns="48594" tIns="48594" rIns="48594" bIns="48594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r>
                  <a:rPr lang="en-US" sz="1899" b="1">
                    <a:solidFill>
                      <a:srgbClr val="000000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Dice Score : 0.89</a:t>
                </a:r>
              </a:p>
            </p:txBody>
          </p:sp>
        </p:grpSp>
      </p:grpSp>
      <p:grpSp>
        <p:nvGrpSpPr>
          <p:cNvPr id="22" name="Group 22"/>
          <p:cNvGrpSpPr/>
          <p:nvPr/>
        </p:nvGrpSpPr>
        <p:grpSpPr>
          <a:xfrm>
            <a:off x="11294008" y="9255402"/>
            <a:ext cx="2626693" cy="604254"/>
            <a:chOff x="0" y="0"/>
            <a:chExt cx="3502257" cy="805673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3502257" cy="803924"/>
              <a:chOff x="0" y="0"/>
              <a:chExt cx="856156" cy="196526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56156" cy="196526"/>
              </a:xfrm>
              <a:custGeom>
                <a:avLst/>
                <a:gdLst/>
                <a:ahLst/>
                <a:cxnLst/>
                <a:rect l="l" t="t" r="r" b="b"/>
                <a:pathLst>
                  <a:path w="856156" h="196526">
                    <a:moveTo>
                      <a:pt x="38450" y="0"/>
                    </a:moveTo>
                    <a:lnTo>
                      <a:pt x="817707" y="0"/>
                    </a:lnTo>
                    <a:cubicBezTo>
                      <a:pt x="838942" y="0"/>
                      <a:pt x="856156" y="17214"/>
                      <a:pt x="856156" y="38450"/>
                    </a:cubicBezTo>
                    <a:lnTo>
                      <a:pt x="856156" y="158076"/>
                    </a:lnTo>
                    <a:cubicBezTo>
                      <a:pt x="856156" y="179312"/>
                      <a:pt x="838942" y="196526"/>
                      <a:pt x="817707" y="196526"/>
                    </a:cubicBezTo>
                    <a:lnTo>
                      <a:pt x="38450" y="196526"/>
                    </a:lnTo>
                    <a:cubicBezTo>
                      <a:pt x="17214" y="196526"/>
                      <a:pt x="0" y="179312"/>
                      <a:pt x="0" y="158076"/>
                    </a:cubicBezTo>
                    <a:lnTo>
                      <a:pt x="0" y="38450"/>
                    </a:lnTo>
                    <a:cubicBezTo>
                      <a:pt x="0" y="17214"/>
                      <a:pt x="17214" y="0"/>
                      <a:pt x="38450" y="0"/>
                    </a:cubicBezTo>
                    <a:close/>
                  </a:path>
                </a:pathLst>
              </a:custGeom>
              <a:solidFill>
                <a:srgbClr val="AAD7D4">
                  <a:alpha val="6000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57150"/>
                <a:ext cx="856156" cy="253676"/>
              </a:xfrm>
              <a:prstGeom prst="rect">
                <a:avLst/>
              </a:prstGeom>
            </p:spPr>
            <p:txBody>
              <a:bodyPr lIns="48594" tIns="48594" rIns="48594" bIns="48594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0" y="1748"/>
              <a:ext cx="3502257" cy="803924"/>
              <a:chOff x="0" y="0"/>
              <a:chExt cx="856156" cy="196526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56156" cy="196526"/>
              </a:xfrm>
              <a:custGeom>
                <a:avLst/>
                <a:gdLst/>
                <a:ahLst/>
                <a:cxnLst/>
                <a:rect l="l" t="t" r="r" b="b"/>
                <a:pathLst>
                  <a:path w="856156" h="196526">
                    <a:moveTo>
                      <a:pt x="38450" y="0"/>
                    </a:moveTo>
                    <a:lnTo>
                      <a:pt x="817707" y="0"/>
                    </a:lnTo>
                    <a:cubicBezTo>
                      <a:pt x="838942" y="0"/>
                      <a:pt x="856156" y="17214"/>
                      <a:pt x="856156" y="38450"/>
                    </a:cubicBezTo>
                    <a:lnTo>
                      <a:pt x="856156" y="158076"/>
                    </a:lnTo>
                    <a:cubicBezTo>
                      <a:pt x="856156" y="179312"/>
                      <a:pt x="838942" y="196526"/>
                      <a:pt x="817707" y="196526"/>
                    </a:cubicBezTo>
                    <a:lnTo>
                      <a:pt x="38450" y="196526"/>
                    </a:lnTo>
                    <a:cubicBezTo>
                      <a:pt x="17214" y="196526"/>
                      <a:pt x="0" y="179312"/>
                      <a:pt x="0" y="158076"/>
                    </a:cubicBezTo>
                    <a:lnTo>
                      <a:pt x="0" y="38450"/>
                    </a:lnTo>
                    <a:cubicBezTo>
                      <a:pt x="0" y="17214"/>
                      <a:pt x="17214" y="0"/>
                      <a:pt x="3845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57150"/>
                <a:ext cx="856156" cy="253676"/>
              </a:xfrm>
              <a:prstGeom prst="rect">
                <a:avLst/>
              </a:prstGeom>
            </p:spPr>
            <p:txBody>
              <a:bodyPr lIns="48594" tIns="48594" rIns="48594" bIns="48594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r>
                  <a:rPr lang="en-US" sz="1899" b="1">
                    <a:solidFill>
                      <a:srgbClr val="000000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Dice Score : 0.94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5334103" y="5698943"/>
            <a:ext cx="2626693" cy="604254"/>
            <a:chOff x="0" y="0"/>
            <a:chExt cx="3502257" cy="805673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3502257" cy="803924"/>
              <a:chOff x="0" y="0"/>
              <a:chExt cx="856156" cy="196526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56156" cy="196526"/>
              </a:xfrm>
              <a:custGeom>
                <a:avLst/>
                <a:gdLst/>
                <a:ahLst/>
                <a:cxnLst/>
                <a:rect l="l" t="t" r="r" b="b"/>
                <a:pathLst>
                  <a:path w="856156" h="196526">
                    <a:moveTo>
                      <a:pt x="38450" y="0"/>
                    </a:moveTo>
                    <a:lnTo>
                      <a:pt x="817707" y="0"/>
                    </a:lnTo>
                    <a:cubicBezTo>
                      <a:pt x="838942" y="0"/>
                      <a:pt x="856156" y="17214"/>
                      <a:pt x="856156" y="38450"/>
                    </a:cubicBezTo>
                    <a:lnTo>
                      <a:pt x="856156" y="158076"/>
                    </a:lnTo>
                    <a:cubicBezTo>
                      <a:pt x="856156" y="179312"/>
                      <a:pt x="838942" y="196526"/>
                      <a:pt x="817707" y="196526"/>
                    </a:cubicBezTo>
                    <a:lnTo>
                      <a:pt x="38450" y="196526"/>
                    </a:lnTo>
                    <a:cubicBezTo>
                      <a:pt x="17214" y="196526"/>
                      <a:pt x="0" y="179312"/>
                      <a:pt x="0" y="158076"/>
                    </a:cubicBezTo>
                    <a:lnTo>
                      <a:pt x="0" y="38450"/>
                    </a:lnTo>
                    <a:cubicBezTo>
                      <a:pt x="0" y="17214"/>
                      <a:pt x="17214" y="0"/>
                      <a:pt x="38450" y="0"/>
                    </a:cubicBezTo>
                    <a:close/>
                  </a:path>
                </a:pathLst>
              </a:custGeom>
              <a:solidFill>
                <a:srgbClr val="AAD7D4">
                  <a:alpha val="6000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57150"/>
                <a:ext cx="856156" cy="253676"/>
              </a:xfrm>
              <a:prstGeom prst="rect">
                <a:avLst/>
              </a:prstGeom>
            </p:spPr>
            <p:txBody>
              <a:bodyPr lIns="48594" tIns="48594" rIns="48594" bIns="48594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0" y="1748"/>
              <a:ext cx="3502257" cy="803924"/>
              <a:chOff x="0" y="0"/>
              <a:chExt cx="856156" cy="196526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56156" cy="196526"/>
              </a:xfrm>
              <a:custGeom>
                <a:avLst/>
                <a:gdLst/>
                <a:ahLst/>
                <a:cxnLst/>
                <a:rect l="l" t="t" r="r" b="b"/>
                <a:pathLst>
                  <a:path w="856156" h="196526">
                    <a:moveTo>
                      <a:pt x="38450" y="0"/>
                    </a:moveTo>
                    <a:lnTo>
                      <a:pt x="817707" y="0"/>
                    </a:lnTo>
                    <a:cubicBezTo>
                      <a:pt x="838942" y="0"/>
                      <a:pt x="856156" y="17214"/>
                      <a:pt x="856156" y="38450"/>
                    </a:cubicBezTo>
                    <a:lnTo>
                      <a:pt x="856156" y="158076"/>
                    </a:lnTo>
                    <a:cubicBezTo>
                      <a:pt x="856156" y="179312"/>
                      <a:pt x="838942" y="196526"/>
                      <a:pt x="817707" y="196526"/>
                    </a:cubicBezTo>
                    <a:lnTo>
                      <a:pt x="38450" y="196526"/>
                    </a:lnTo>
                    <a:cubicBezTo>
                      <a:pt x="17214" y="196526"/>
                      <a:pt x="0" y="179312"/>
                      <a:pt x="0" y="158076"/>
                    </a:cubicBezTo>
                    <a:lnTo>
                      <a:pt x="0" y="38450"/>
                    </a:lnTo>
                    <a:cubicBezTo>
                      <a:pt x="0" y="17214"/>
                      <a:pt x="17214" y="0"/>
                      <a:pt x="3845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57150"/>
                <a:ext cx="856156" cy="253676"/>
              </a:xfrm>
              <a:prstGeom prst="rect">
                <a:avLst/>
              </a:prstGeom>
            </p:spPr>
            <p:txBody>
              <a:bodyPr lIns="48594" tIns="48594" rIns="48594" bIns="48594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r>
                  <a:rPr lang="en-US" sz="1899" b="1">
                    <a:solidFill>
                      <a:srgbClr val="000000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Dice Score : 0.88</a:t>
                </a:r>
              </a:p>
            </p:txBody>
          </p:sp>
        </p:grpSp>
      </p:grpSp>
      <p:grpSp>
        <p:nvGrpSpPr>
          <p:cNvPr id="36" name="Group 36"/>
          <p:cNvGrpSpPr/>
          <p:nvPr/>
        </p:nvGrpSpPr>
        <p:grpSpPr>
          <a:xfrm rot="-5400000">
            <a:off x="2494724" y="4000534"/>
            <a:ext cx="2052739" cy="705612"/>
            <a:chOff x="0" y="0"/>
            <a:chExt cx="609194" cy="20940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09194" cy="209405"/>
            </a:xfrm>
            <a:custGeom>
              <a:avLst/>
              <a:gdLst/>
              <a:ahLst/>
              <a:cxnLst/>
              <a:rect l="l" t="t" r="r" b="b"/>
              <a:pathLst>
                <a:path w="609194" h="209405">
                  <a:moveTo>
                    <a:pt x="75430" y="0"/>
                  </a:moveTo>
                  <a:lnTo>
                    <a:pt x="533764" y="0"/>
                  </a:lnTo>
                  <a:cubicBezTo>
                    <a:pt x="553769" y="0"/>
                    <a:pt x="572955" y="7947"/>
                    <a:pt x="587101" y="22093"/>
                  </a:cubicBezTo>
                  <a:cubicBezTo>
                    <a:pt x="601247" y="36239"/>
                    <a:pt x="609194" y="55425"/>
                    <a:pt x="609194" y="75430"/>
                  </a:cubicBezTo>
                  <a:lnTo>
                    <a:pt x="609194" y="133975"/>
                  </a:lnTo>
                  <a:cubicBezTo>
                    <a:pt x="609194" y="153981"/>
                    <a:pt x="601247" y="173166"/>
                    <a:pt x="587101" y="187312"/>
                  </a:cubicBezTo>
                  <a:cubicBezTo>
                    <a:pt x="572955" y="201458"/>
                    <a:pt x="553769" y="209405"/>
                    <a:pt x="533764" y="209405"/>
                  </a:cubicBezTo>
                  <a:lnTo>
                    <a:pt x="75430" y="209405"/>
                  </a:lnTo>
                  <a:cubicBezTo>
                    <a:pt x="55425" y="209405"/>
                    <a:pt x="36239" y="201458"/>
                    <a:pt x="22093" y="187312"/>
                  </a:cubicBezTo>
                  <a:cubicBezTo>
                    <a:pt x="7947" y="173166"/>
                    <a:pt x="0" y="153981"/>
                    <a:pt x="0" y="133975"/>
                  </a:cubicBezTo>
                  <a:lnTo>
                    <a:pt x="0" y="75430"/>
                  </a:lnTo>
                  <a:cubicBezTo>
                    <a:pt x="0" y="55425"/>
                    <a:pt x="7947" y="36239"/>
                    <a:pt x="22093" y="22093"/>
                  </a:cubicBezTo>
                  <a:cubicBezTo>
                    <a:pt x="36239" y="7947"/>
                    <a:pt x="55425" y="0"/>
                    <a:pt x="7543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57150"/>
              <a:ext cx="609194" cy="266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SAM</a:t>
              </a:r>
            </a:p>
          </p:txBody>
        </p:sp>
      </p:grpSp>
      <p:sp>
        <p:nvSpPr>
          <p:cNvPr id="39" name="Freeform 39"/>
          <p:cNvSpPr/>
          <p:nvPr/>
        </p:nvSpPr>
        <p:spPr>
          <a:xfrm>
            <a:off x="6777586" y="6566475"/>
            <a:ext cx="2460295" cy="2488903"/>
          </a:xfrm>
          <a:custGeom>
            <a:avLst/>
            <a:gdLst/>
            <a:ahLst/>
            <a:cxnLst/>
            <a:rect l="l" t="t" r="r" b="b"/>
            <a:pathLst>
              <a:path w="2460295" h="2488903">
                <a:moveTo>
                  <a:pt x="0" y="0"/>
                </a:moveTo>
                <a:lnTo>
                  <a:pt x="2460294" y="0"/>
                </a:lnTo>
                <a:lnTo>
                  <a:pt x="2460294" y="2488902"/>
                </a:lnTo>
                <a:lnTo>
                  <a:pt x="0" y="24889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557" t="-16848" r="-15063" b="-15236"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12556006" y="6642675"/>
            <a:ext cx="2470978" cy="2399562"/>
          </a:xfrm>
          <a:custGeom>
            <a:avLst/>
            <a:gdLst/>
            <a:ahLst/>
            <a:cxnLst/>
            <a:rect l="l" t="t" r="r" b="b"/>
            <a:pathLst>
              <a:path w="2470978" h="2399562">
                <a:moveTo>
                  <a:pt x="0" y="0"/>
                </a:moveTo>
                <a:lnTo>
                  <a:pt x="2470978" y="0"/>
                </a:lnTo>
                <a:lnTo>
                  <a:pt x="2470978" y="2399562"/>
                </a:lnTo>
                <a:lnTo>
                  <a:pt x="0" y="23995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174" t="-18332" r="-13740" b="-17509"/>
            </a:stretch>
          </a:blipFill>
        </p:spPr>
      </p:sp>
      <p:grpSp>
        <p:nvGrpSpPr>
          <p:cNvPr id="41" name="Group 41"/>
          <p:cNvGrpSpPr/>
          <p:nvPr/>
        </p:nvGrpSpPr>
        <p:grpSpPr>
          <a:xfrm>
            <a:off x="5386801" y="9255402"/>
            <a:ext cx="2620932" cy="576189"/>
            <a:chOff x="0" y="0"/>
            <a:chExt cx="3494576" cy="768252"/>
          </a:xfrm>
        </p:grpSpPr>
        <p:grpSp>
          <p:nvGrpSpPr>
            <p:cNvPr id="42" name="Group 42"/>
            <p:cNvGrpSpPr/>
            <p:nvPr/>
          </p:nvGrpSpPr>
          <p:grpSpPr>
            <a:xfrm>
              <a:off x="0" y="0"/>
              <a:ext cx="3494576" cy="766584"/>
              <a:chOff x="0" y="0"/>
              <a:chExt cx="895890" cy="196526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95890" cy="196526"/>
              </a:xfrm>
              <a:custGeom>
                <a:avLst/>
                <a:gdLst/>
                <a:ahLst/>
                <a:cxnLst/>
                <a:rect l="l" t="t" r="r" b="b"/>
                <a:pathLst>
                  <a:path w="895890" h="196526">
                    <a:moveTo>
                      <a:pt x="36744" y="0"/>
                    </a:moveTo>
                    <a:lnTo>
                      <a:pt x="859146" y="0"/>
                    </a:lnTo>
                    <a:cubicBezTo>
                      <a:pt x="868891" y="0"/>
                      <a:pt x="878237" y="3871"/>
                      <a:pt x="885128" y="10762"/>
                    </a:cubicBezTo>
                    <a:cubicBezTo>
                      <a:pt x="892019" y="17653"/>
                      <a:pt x="895890" y="26999"/>
                      <a:pt x="895890" y="36744"/>
                    </a:cubicBezTo>
                    <a:lnTo>
                      <a:pt x="895890" y="159782"/>
                    </a:lnTo>
                    <a:cubicBezTo>
                      <a:pt x="895890" y="180075"/>
                      <a:pt x="879439" y="196526"/>
                      <a:pt x="859146" y="196526"/>
                    </a:cubicBezTo>
                    <a:lnTo>
                      <a:pt x="36744" y="196526"/>
                    </a:lnTo>
                    <a:cubicBezTo>
                      <a:pt x="16451" y="196526"/>
                      <a:pt x="0" y="180075"/>
                      <a:pt x="0" y="159782"/>
                    </a:cubicBezTo>
                    <a:lnTo>
                      <a:pt x="0" y="36744"/>
                    </a:lnTo>
                    <a:cubicBezTo>
                      <a:pt x="0" y="16451"/>
                      <a:pt x="16451" y="0"/>
                      <a:pt x="36744" y="0"/>
                    </a:cubicBezTo>
                    <a:close/>
                  </a:path>
                </a:pathLst>
              </a:custGeom>
              <a:solidFill>
                <a:srgbClr val="AAD7D4">
                  <a:alpha val="6000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-57150"/>
                <a:ext cx="895890" cy="253676"/>
              </a:xfrm>
              <a:prstGeom prst="rect">
                <a:avLst/>
              </a:prstGeom>
            </p:spPr>
            <p:txBody>
              <a:bodyPr lIns="48594" tIns="48594" rIns="48594" bIns="48594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0" y="1667"/>
              <a:ext cx="3494576" cy="766584"/>
              <a:chOff x="0" y="0"/>
              <a:chExt cx="895890" cy="196526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895890" cy="196526"/>
              </a:xfrm>
              <a:custGeom>
                <a:avLst/>
                <a:gdLst/>
                <a:ahLst/>
                <a:cxnLst/>
                <a:rect l="l" t="t" r="r" b="b"/>
                <a:pathLst>
                  <a:path w="895890" h="196526">
                    <a:moveTo>
                      <a:pt x="36744" y="0"/>
                    </a:moveTo>
                    <a:lnTo>
                      <a:pt x="859146" y="0"/>
                    </a:lnTo>
                    <a:cubicBezTo>
                      <a:pt x="868891" y="0"/>
                      <a:pt x="878237" y="3871"/>
                      <a:pt x="885128" y="10762"/>
                    </a:cubicBezTo>
                    <a:cubicBezTo>
                      <a:pt x="892019" y="17653"/>
                      <a:pt x="895890" y="26999"/>
                      <a:pt x="895890" y="36744"/>
                    </a:cubicBezTo>
                    <a:lnTo>
                      <a:pt x="895890" y="159782"/>
                    </a:lnTo>
                    <a:cubicBezTo>
                      <a:pt x="895890" y="180075"/>
                      <a:pt x="879439" y="196526"/>
                      <a:pt x="859146" y="196526"/>
                    </a:cubicBezTo>
                    <a:lnTo>
                      <a:pt x="36744" y="196526"/>
                    </a:lnTo>
                    <a:cubicBezTo>
                      <a:pt x="16451" y="196526"/>
                      <a:pt x="0" y="180075"/>
                      <a:pt x="0" y="159782"/>
                    </a:cubicBezTo>
                    <a:lnTo>
                      <a:pt x="0" y="36744"/>
                    </a:lnTo>
                    <a:cubicBezTo>
                      <a:pt x="0" y="16451"/>
                      <a:pt x="16451" y="0"/>
                      <a:pt x="3674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0" y="-57150"/>
                <a:ext cx="895890" cy="253676"/>
              </a:xfrm>
              <a:prstGeom prst="rect">
                <a:avLst/>
              </a:prstGeom>
            </p:spPr>
            <p:txBody>
              <a:bodyPr lIns="48594" tIns="48594" rIns="48594" bIns="48594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r>
                  <a:rPr lang="en-US" sz="1899" b="1">
                    <a:solidFill>
                      <a:srgbClr val="000000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Dice Score : 0.96 </a:t>
                </a:r>
              </a:p>
            </p:txBody>
          </p:sp>
        </p:grpSp>
      </p:grpSp>
      <p:sp>
        <p:nvSpPr>
          <p:cNvPr id="48" name="Freeform 48"/>
          <p:cNvSpPr/>
          <p:nvPr/>
        </p:nvSpPr>
        <p:spPr>
          <a:xfrm>
            <a:off x="4116388" y="3101588"/>
            <a:ext cx="2435430" cy="2435430"/>
          </a:xfrm>
          <a:custGeom>
            <a:avLst/>
            <a:gdLst/>
            <a:ahLst/>
            <a:cxnLst/>
            <a:rect l="l" t="t" r="r" b="b"/>
            <a:pathLst>
              <a:path w="2435430" h="2435430">
                <a:moveTo>
                  <a:pt x="0" y="0"/>
                </a:moveTo>
                <a:lnTo>
                  <a:pt x="2435430" y="0"/>
                </a:lnTo>
                <a:lnTo>
                  <a:pt x="2435430" y="2435430"/>
                </a:lnTo>
                <a:lnTo>
                  <a:pt x="0" y="24354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6647449" y="3101588"/>
            <a:ext cx="2462603" cy="2435430"/>
          </a:xfrm>
          <a:custGeom>
            <a:avLst/>
            <a:gdLst/>
            <a:ahLst/>
            <a:cxnLst/>
            <a:rect l="l" t="t" r="r" b="b"/>
            <a:pathLst>
              <a:path w="2462603" h="2435430">
                <a:moveTo>
                  <a:pt x="0" y="0"/>
                </a:moveTo>
                <a:lnTo>
                  <a:pt x="2462603" y="0"/>
                </a:lnTo>
                <a:lnTo>
                  <a:pt x="2462603" y="2435430"/>
                </a:lnTo>
                <a:lnTo>
                  <a:pt x="0" y="24354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255" t="-8177" r="-2255" b="-2552"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9887230" y="3101588"/>
            <a:ext cx="2435430" cy="2435430"/>
          </a:xfrm>
          <a:custGeom>
            <a:avLst/>
            <a:gdLst/>
            <a:ahLst/>
            <a:cxnLst/>
            <a:rect l="l" t="t" r="r" b="b"/>
            <a:pathLst>
              <a:path w="2435430" h="2435430">
                <a:moveTo>
                  <a:pt x="0" y="0"/>
                </a:moveTo>
                <a:lnTo>
                  <a:pt x="2435430" y="0"/>
                </a:lnTo>
                <a:lnTo>
                  <a:pt x="2435430" y="2435430"/>
                </a:lnTo>
                <a:lnTo>
                  <a:pt x="0" y="24354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12417910" y="3101588"/>
            <a:ext cx="2448991" cy="2441278"/>
          </a:xfrm>
          <a:custGeom>
            <a:avLst/>
            <a:gdLst/>
            <a:ahLst/>
            <a:cxnLst/>
            <a:rect l="l" t="t" r="r" b="b"/>
            <a:pathLst>
              <a:path w="2448991" h="2441278">
                <a:moveTo>
                  <a:pt x="0" y="0"/>
                </a:moveTo>
                <a:lnTo>
                  <a:pt x="2448991" y="0"/>
                </a:lnTo>
                <a:lnTo>
                  <a:pt x="2448991" y="2441279"/>
                </a:lnTo>
                <a:lnTo>
                  <a:pt x="0" y="244127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368" t="-7358" r="-2879" b="-3269"/>
            </a:stretch>
          </a:blipFill>
        </p:spPr>
      </p:sp>
      <p:sp>
        <p:nvSpPr>
          <p:cNvPr id="52" name="Freeform 52"/>
          <p:cNvSpPr/>
          <p:nvPr/>
        </p:nvSpPr>
        <p:spPr>
          <a:xfrm>
            <a:off x="4186410" y="6609788"/>
            <a:ext cx="2432449" cy="2432449"/>
          </a:xfrm>
          <a:custGeom>
            <a:avLst/>
            <a:gdLst/>
            <a:ahLst/>
            <a:cxnLst/>
            <a:rect l="l" t="t" r="r" b="b"/>
            <a:pathLst>
              <a:path w="2432449" h="2432449">
                <a:moveTo>
                  <a:pt x="0" y="0"/>
                </a:moveTo>
                <a:lnTo>
                  <a:pt x="2432449" y="0"/>
                </a:lnTo>
                <a:lnTo>
                  <a:pt x="2432449" y="2432449"/>
                </a:lnTo>
                <a:lnTo>
                  <a:pt x="0" y="243244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53" name="Freeform 53"/>
          <p:cNvSpPr/>
          <p:nvPr/>
        </p:nvSpPr>
        <p:spPr>
          <a:xfrm>
            <a:off x="9961413" y="6598880"/>
            <a:ext cx="2456497" cy="2456497"/>
          </a:xfrm>
          <a:custGeom>
            <a:avLst/>
            <a:gdLst/>
            <a:ahLst/>
            <a:cxnLst/>
            <a:rect l="l" t="t" r="r" b="b"/>
            <a:pathLst>
              <a:path w="2456497" h="2456497">
                <a:moveTo>
                  <a:pt x="0" y="0"/>
                </a:moveTo>
                <a:lnTo>
                  <a:pt x="2456497" y="0"/>
                </a:lnTo>
                <a:lnTo>
                  <a:pt x="2456497" y="2456497"/>
                </a:lnTo>
                <a:lnTo>
                  <a:pt x="0" y="245649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54" name="TextBox 54"/>
          <p:cNvSpPr txBox="1"/>
          <p:nvPr/>
        </p:nvSpPr>
        <p:spPr>
          <a:xfrm>
            <a:off x="15918061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35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975497" y="2222749"/>
            <a:ext cx="3448794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1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Single Point Prompt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149622" y="1362807"/>
            <a:ext cx="8908773" cy="490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15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Impact of Prompt Types on Segmentation Accuracy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36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12067591" y="-12610271"/>
            <a:ext cx="42521864" cy="35633733"/>
            <a:chOff x="0" y="0"/>
            <a:chExt cx="56695819" cy="47511643"/>
          </a:xfrm>
        </p:grpSpPr>
        <p:sp>
          <p:nvSpPr>
            <p:cNvPr id="4" name="AutoShape 4"/>
            <p:cNvSpPr/>
            <p:nvPr/>
          </p:nvSpPr>
          <p:spPr>
            <a:xfrm flipH="1">
              <a:off x="16013921" y="28971405"/>
              <a:ext cx="16445899" cy="0"/>
            </a:xfrm>
            <a:prstGeom prst="line">
              <a:avLst/>
            </a:prstGeom>
            <a:ln w="50800" cap="flat">
              <a:solidFill>
                <a:srgbClr val="82756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flipH="1">
              <a:off x="24112986" y="18397385"/>
              <a:ext cx="16284935" cy="0"/>
            </a:xfrm>
            <a:prstGeom prst="line">
              <a:avLst/>
            </a:prstGeom>
            <a:ln w="50800" cap="flat">
              <a:solidFill>
                <a:srgbClr val="82756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17694484" y="24265528"/>
              <a:ext cx="0" cy="6264167"/>
            </a:xfrm>
            <a:prstGeom prst="line">
              <a:avLst/>
            </a:prstGeom>
            <a:ln w="50800" cap="flat">
              <a:solidFill>
                <a:srgbClr val="82756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38717358" y="16813695"/>
              <a:ext cx="0" cy="6264167"/>
            </a:xfrm>
            <a:prstGeom prst="line">
              <a:avLst/>
            </a:prstGeom>
            <a:ln w="50800" cap="flat">
              <a:solidFill>
                <a:srgbClr val="82756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Freeform 8"/>
            <p:cNvSpPr/>
            <p:nvPr/>
          </p:nvSpPr>
          <p:spPr>
            <a:xfrm>
              <a:off x="17333204" y="28610125"/>
              <a:ext cx="722560" cy="722560"/>
            </a:xfrm>
            <a:custGeom>
              <a:avLst/>
              <a:gdLst/>
              <a:ahLst/>
              <a:cxnLst/>
              <a:rect l="l" t="t" r="r" b="b"/>
              <a:pathLst>
                <a:path w="722560" h="722560">
                  <a:moveTo>
                    <a:pt x="0" y="0"/>
                  </a:moveTo>
                  <a:lnTo>
                    <a:pt x="722560" y="0"/>
                  </a:lnTo>
                  <a:lnTo>
                    <a:pt x="722560" y="722560"/>
                  </a:lnTo>
                  <a:lnTo>
                    <a:pt x="0" y="7225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38356078" y="18036105"/>
              <a:ext cx="722560" cy="722560"/>
            </a:xfrm>
            <a:custGeom>
              <a:avLst/>
              <a:gdLst/>
              <a:ahLst/>
              <a:cxnLst/>
              <a:rect l="l" t="t" r="r" b="b"/>
              <a:pathLst>
                <a:path w="722560" h="722560">
                  <a:moveTo>
                    <a:pt x="0" y="0"/>
                  </a:moveTo>
                  <a:lnTo>
                    <a:pt x="722560" y="0"/>
                  </a:lnTo>
                  <a:lnTo>
                    <a:pt x="722560" y="722560"/>
                  </a:lnTo>
                  <a:lnTo>
                    <a:pt x="0" y="7225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-8100000">
              <a:off x="33788409" y="25790841"/>
              <a:ext cx="19146293" cy="17022795"/>
            </a:xfrm>
            <a:custGeom>
              <a:avLst/>
              <a:gdLst/>
              <a:ahLst/>
              <a:cxnLst/>
              <a:rect l="l" t="t" r="r" b="b"/>
              <a:pathLst>
                <a:path w="19146293" h="17022795">
                  <a:moveTo>
                    <a:pt x="0" y="0"/>
                  </a:moveTo>
                  <a:lnTo>
                    <a:pt x="19146293" y="0"/>
                  </a:lnTo>
                  <a:lnTo>
                    <a:pt x="19146293" y="17022795"/>
                  </a:lnTo>
                  <a:lnTo>
                    <a:pt x="0" y="17022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rot="-8100000" flipH="1" flipV="1">
              <a:off x="3729902" y="4666793"/>
              <a:ext cx="19146293" cy="17022795"/>
            </a:xfrm>
            <a:custGeom>
              <a:avLst/>
              <a:gdLst/>
              <a:ahLst/>
              <a:cxnLst/>
              <a:rect l="l" t="t" r="r" b="b"/>
              <a:pathLst>
                <a:path w="19146293" h="17022795">
                  <a:moveTo>
                    <a:pt x="19146293" y="17022795"/>
                  </a:moveTo>
                  <a:lnTo>
                    <a:pt x="0" y="17022795"/>
                  </a:lnTo>
                  <a:lnTo>
                    <a:pt x="0" y="0"/>
                  </a:lnTo>
                  <a:lnTo>
                    <a:pt x="19146293" y="0"/>
                  </a:lnTo>
                  <a:lnTo>
                    <a:pt x="19146293" y="17022795"/>
                  </a:lnTo>
                  <a:close/>
                </a:path>
              </a:pathLst>
            </a:custGeom>
            <a:blipFill>
              <a:blip r:embed="rId4">
                <a:alphaModFix amt="6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-8100000" flipH="1" flipV="1">
              <a:off x="3214557" y="4276306"/>
              <a:ext cx="19146293" cy="17022795"/>
            </a:xfrm>
            <a:custGeom>
              <a:avLst/>
              <a:gdLst/>
              <a:ahLst/>
              <a:cxnLst/>
              <a:rect l="l" t="t" r="r" b="b"/>
              <a:pathLst>
                <a:path w="19146293" h="17022795">
                  <a:moveTo>
                    <a:pt x="19146293" y="17022795"/>
                  </a:moveTo>
                  <a:lnTo>
                    <a:pt x="0" y="17022795"/>
                  </a:lnTo>
                  <a:lnTo>
                    <a:pt x="0" y="0"/>
                  </a:lnTo>
                  <a:lnTo>
                    <a:pt x="19146293" y="0"/>
                  </a:lnTo>
                  <a:lnTo>
                    <a:pt x="19146293" y="17022795"/>
                  </a:lnTo>
                  <a:close/>
                </a:path>
              </a:pathLst>
            </a:custGeom>
            <a:blipFill>
              <a:blip r:embed="rId4">
                <a:alphaModFix amt="10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rot="-8100000">
              <a:off x="34334969" y="26212543"/>
              <a:ext cx="19146293" cy="17022795"/>
            </a:xfrm>
            <a:custGeom>
              <a:avLst/>
              <a:gdLst/>
              <a:ahLst/>
              <a:cxnLst/>
              <a:rect l="l" t="t" r="r" b="b"/>
              <a:pathLst>
                <a:path w="19146293" h="17022795">
                  <a:moveTo>
                    <a:pt x="0" y="0"/>
                  </a:moveTo>
                  <a:lnTo>
                    <a:pt x="19146292" y="0"/>
                  </a:lnTo>
                  <a:lnTo>
                    <a:pt x="19146292" y="17022794"/>
                  </a:lnTo>
                  <a:lnTo>
                    <a:pt x="0" y="17022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0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1214846" y="1182252"/>
            <a:ext cx="15740081" cy="7949127"/>
          </a:xfrm>
          <a:custGeom>
            <a:avLst/>
            <a:gdLst/>
            <a:ahLst/>
            <a:cxnLst/>
            <a:rect l="l" t="t" r="r" b="b"/>
            <a:pathLst>
              <a:path w="15740081" h="7949127">
                <a:moveTo>
                  <a:pt x="0" y="0"/>
                </a:moveTo>
                <a:lnTo>
                  <a:pt x="15740081" y="0"/>
                </a:lnTo>
                <a:lnTo>
                  <a:pt x="15740081" y="7949127"/>
                </a:lnTo>
                <a:lnTo>
                  <a:pt x="0" y="79491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9179" b="-19179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575492" y="1474800"/>
            <a:ext cx="9137017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Segm</a:t>
            </a:r>
            <a:r>
              <a:rPr lang="en-US" sz="6000" u="none" strike="noStrike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entation Challenges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3712508" y="411404"/>
            <a:ext cx="3073161" cy="676275"/>
            <a:chOff x="0" y="0"/>
            <a:chExt cx="4097548" cy="9017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21827" cy="901700"/>
            </a:xfrm>
            <a:custGeom>
              <a:avLst/>
              <a:gdLst/>
              <a:ahLst/>
              <a:cxnLst/>
              <a:rect l="l" t="t" r="r" b="b"/>
              <a:pathLst>
                <a:path w="621827" h="901700">
                  <a:moveTo>
                    <a:pt x="0" y="0"/>
                  </a:moveTo>
                  <a:lnTo>
                    <a:pt x="621827" y="0"/>
                  </a:lnTo>
                  <a:lnTo>
                    <a:pt x="621827" y="901700"/>
                  </a:lnTo>
                  <a:lnTo>
                    <a:pt x="0" y="901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85000"/>
              </a:blip>
              <a:stretch>
                <a:fillRect r="-45008"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825869" y="88900"/>
              <a:ext cx="3271679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spc="15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Segmentation</a:t>
              </a: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856624" y="0"/>
            <a:ext cx="0" cy="1057275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-427286" y="1099694"/>
            <a:ext cx="14064801" cy="104775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28700" y="245620"/>
            <a:ext cx="13062765" cy="85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spc="25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Batch Testing on Dataset</a:t>
            </a:r>
          </a:p>
        </p:txBody>
      </p:sp>
      <p:sp>
        <p:nvSpPr>
          <p:cNvPr id="5" name="Freeform 5"/>
          <p:cNvSpPr/>
          <p:nvPr/>
        </p:nvSpPr>
        <p:spPr>
          <a:xfrm rot="-10800000">
            <a:off x="585664" y="933510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19"/>
                </a:lnTo>
                <a:lnTo>
                  <a:pt x="0" y="5419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4847986" y="432944"/>
            <a:ext cx="3073161" cy="676275"/>
            <a:chOff x="0" y="0"/>
            <a:chExt cx="4097548" cy="9017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21827" cy="901700"/>
            </a:xfrm>
            <a:custGeom>
              <a:avLst/>
              <a:gdLst/>
              <a:ahLst/>
              <a:cxnLst/>
              <a:rect l="l" t="t" r="r" b="b"/>
              <a:pathLst>
                <a:path w="621827" h="901700">
                  <a:moveTo>
                    <a:pt x="0" y="0"/>
                  </a:moveTo>
                  <a:lnTo>
                    <a:pt x="621827" y="0"/>
                  </a:lnTo>
                  <a:lnTo>
                    <a:pt x="621827" y="901700"/>
                  </a:lnTo>
                  <a:lnTo>
                    <a:pt x="0" y="901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5000"/>
              </a:blip>
              <a:stretch>
                <a:fillRect r="-45008"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825869" y="88900"/>
              <a:ext cx="3271679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spc="15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Segmentation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27584" y="2086707"/>
            <a:ext cx="847913" cy="84791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01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9144000" y="2991920"/>
            <a:ext cx="2801921" cy="2846122"/>
          </a:xfrm>
          <a:custGeom>
            <a:avLst/>
            <a:gdLst/>
            <a:ahLst/>
            <a:cxnLst/>
            <a:rect l="l" t="t" r="r" b="b"/>
            <a:pathLst>
              <a:path w="2801921" h="2846122">
                <a:moveTo>
                  <a:pt x="0" y="0"/>
                </a:moveTo>
                <a:lnTo>
                  <a:pt x="2801921" y="0"/>
                </a:lnTo>
                <a:lnTo>
                  <a:pt x="2801921" y="2846122"/>
                </a:lnTo>
                <a:lnTo>
                  <a:pt x="0" y="28461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77" t="-7284" r="-124558" b="-2428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056682" y="2991920"/>
            <a:ext cx="2804912" cy="2846122"/>
          </a:xfrm>
          <a:custGeom>
            <a:avLst/>
            <a:gdLst/>
            <a:ahLst/>
            <a:cxnLst/>
            <a:rect l="l" t="t" r="r" b="b"/>
            <a:pathLst>
              <a:path w="2804912" h="2846122">
                <a:moveTo>
                  <a:pt x="0" y="0"/>
                </a:moveTo>
                <a:lnTo>
                  <a:pt x="2804911" y="0"/>
                </a:lnTo>
                <a:lnTo>
                  <a:pt x="2804911" y="2846122"/>
                </a:lnTo>
                <a:lnTo>
                  <a:pt x="0" y="28461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21" t="-8830" r="-128015" b="-2689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959320" y="2991920"/>
            <a:ext cx="2759439" cy="2846122"/>
          </a:xfrm>
          <a:custGeom>
            <a:avLst/>
            <a:gdLst/>
            <a:ahLst/>
            <a:cxnLst/>
            <a:rect l="l" t="t" r="r" b="b"/>
            <a:pathLst>
              <a:path w="2759439" h="2846122">
                <a:moveTo>
                  <a:pt x="0" y="0"/>
                </a:moveTo>
                <a:lnTo>
                  <a:pt x="2759439" y="0"/>
                </a:lnTo>
                <a:lnTo>
                  <a:pt x="2759439" y="2846122"/>
                </a:lnTo>
                <a:lnTo>
                  <a:pt x="0" y="28461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921" t="-7689" r="-128015" b="-2023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144000" y="6161892"/>
            <a:ext cx="2801921" cy="2831828"/>
          </a:xfrm>
          <a:custGeom>
            <a:avLst/>
            <a:gdLst/>
            <a:ahLst/>
            <a:cxnLst/>
            <a:rect l="l" t="t" r="r" b="b"/>
            <a:pathLst>
              <a:path w="2801921" h="2831828">
                <a:moveTo>
                  <a:pt x="0" y="0"/>
                </a:moveTo>
                <a:lnTo>
                  <a:pt x="2801921" y="0"/>
                </a:lnTo>
                <a:lnTo>
                  <a:pt x="2801921" y="2831828"/>
                </a:lnTo>
                <a:lnTo>
                  <a:pt x="0" y="28318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358" t="-5550" r="-1869" b="-2220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041171" y="6161892"/>
            <a:ext cx="2820422" cy="2831828"/>
          </a:xfrm>
          <a:custGeom>
            <a:avLst/>
            <a:gdLst/>
            <a:ahLst/>
            <a:cxnLst/>
            <a:rect l="l" t="t" r="r" b="b"/>
            <a:pathLst>
              <a:path w="2820422" h="2831828">
                <a:moveTo>
                  <a:pt x="0" y="0"/>
                </a:moveTo>
                <a:lnTo>
                  <a:pt x="2820422" y="0"/>
                </a:lnTo>
                <a:lnTo>
                  <a:pt x="2820422" y="2831828"/>
                </a:lnTo>
                <a:lnTo>
                  <a:pt x="0" y="28318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610" t="-5570" r="-2316" b="-2599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4918406" y="6161892"/>
            <a:ext cx="2846811" cy="2831828"/>
          </a:xfrm>
          <a:custGeom>
            <a:avLst/>
            <a:gdLst/>
            <a:ahLst/>
            <a:cxnLst/>
            <a:rect l="l" t="t" r="r" b="b"/>
            <a:pathLst>
              <a:path w="2846811" h="2831828">
                <a:moveTo>
                  <a:pt x="0" y="0"/>
                </a:moveTo>
                <a:lnTo>
                  <a:pt x="2846812" y="0"/>
                </a:lnTo>
                <a:lnTo>
                  <a:pt x="2846812" y="2831828"/>
                </a:lnTo>
                <a:lnTo>
                  <a:pt x="0" y="283182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987" t="-5841" r="-1739" b="-2093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63085" y="2991920"/>
            <a:ext cx="2653334" cy="2722297"/>
          </a:xfrm>
          <a:custGeom>
            <a:avLst/>
            <a:gdLst/>
            <a:ahLst/>
            <a:cxnLst/>
            <a:rect l="l" t="t" r="r" b="b"/>
            <a:pathLst>
              <a:path w="2653334" h="2722297">
                <a:moveTo>
                  <a:pt x="0" y="0"/>
                </a:moveTo>
                <a:lnTo>
                  <a:pt x="2653334" y="0"/>
                </a:lnTo>
                <a:lnTo>
                  <a:pt x="2653334" y="2722297"/>
                </a:lnTo>
                <a:lnTo>
                  <a:pt x="0" y="272229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31161" t="-13318" r="-133332" b="-3917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463085" y="6417009"/>
            <a:ext cx="2653334" cy="2759615"/>
          </a:xfrm>
          <a:custGeom>
            <a:avLst/>
            <a:gdLst/>
            <a:ahLst/>
            <a:cxnLst/>
            <a:rect l="l" t="t" r="r" b="b"/>
            <a:pathLst>
              <a:path w="2653334" h="2759615">
                <a:moveTo>
                  <a:pt x="0" y="0"/>
                </a:moveTo>
                <a:lnTo>
                  <a:pt x="2653334" y="0"/>
                </a:lnTo>
                <a:lnTo>
                  <a:pt x="2653334" y="2759615"/>
                </a:lnTo>
                <a:lnTo>
                  <a:pt x="0" y="275961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31161" t="-11786" r="-133332" b="-3864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4438094" y="2991920"/>
            <a:ext cx="2624940" cy="2722297"/>
          </a:xfrm>
          <a:custGeom>
            <a:avLst/>
            <a:gdLst/>
            <a:ahLst/>
            <a:cxnLst/>
            <a:rect l="l" t="t" r="r" b="b"/>
            <a:pathLst>
              <a:path w="2624940" h="2722297">
                <a:moveTo>
                  <a:pt x="0" y="0"/>
                </a:moveTo>
                <a:lnTo>
                  <a:pt x="2624940" y="0"/>
                </a:lnTo>
                <a:lnTo>
                  <a:pt x="2624940" y="2722297"/>
                </a:lnTo>
                <a:lnTo>
                  <a:pt x="0" y="272229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34044" t="-13418" r="-138460" b="-5111"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9234044" y="2270374"/>
            <a:ext cx="2621833" cy="603137"/>
            <a:chOff x="0" y="0"/>
            <a:chExt cx="3495778" cy="804182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3495778" cy="802437"/>
              <a:chOff x="0" y="0"/>
              <a:chExt cx="856156" cy="196526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56156" cy="196526"/>
              </a:xfrm>
              <a:custGeom>
                <a:avLst/>
                <a:gdLst/>
                <a:ahLst/>
                <a:cxnLst/>
                <a:rect l="l" t="t" r="r" b="b"/>
                <a:pathLst>
                  <a:path w="856156" h="196526">
                    <a:moveTo>
                      <a:pt x="38450" y="0"/>
                    </a:moveTo>
                    <a:lnTo>
                      <a:pt x="817707" y="0"/>
                    </a:lnTo>
                    <a:cubicBezTo>
                      <a:pt x="838942" y="0"/>
                      <a:pt x="856156" y="17214"/>
                      <a:pt x="856156" y="38450"/>
                    </a:cubicBezTo>
                    <a:lnTo>
                      <a:pt x="856156" y="158076"/>
                    </a:lnTo>
                    <a:cubicBezTo>
                      <a:pt x="856156" y="179312"/>
                      <a:pt x="838942" y="196526"/>
                      <a:pt x="817707" y="196526"/>
                    </a:cubicBezTo>
                    <a:lnTo>
                      <a:pt x="38450" y="196526"/>
                    </a:lnTo>
                    <a:cubicBezTo>
                      <a:pt x="17214" y="196526"/>
                      <a:pt x="0" y="179312"/>
                      <a:pt x="0" y="158076"/>
                    </a:cubicBezTo>
                    <a:lnTo>
                      <a:pt x="0" y="38450"/>
                    </a:lnTo>
                    <a:cubicBezTo>
                      <a:pt x="0" y="17214"/>
                      <a:pt x="17214" y="0"/>
                      <a:pt x="38450" y="0"/>
                    </a:cubicBezTo>
                    <a:close/>
                  </a:path>
                </a:pathLst>
              </a:custGeom>
              <a:solidFill>
                <a:srgbClr val="AAD7D4">
                  <a:alpha val="6000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57150"/>
                <a:ext cx="856156" cy="253676"/>
              </a:xfrm>
              <a:prstGeom prst="rect">
                <a:avLst/>
              </a:prstGeom>
            </p:spPr>
            <p:txBody>
              <a:bodyPr lIns="48594" tIns="48594" rIns="48594" bIns="48594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0" y="1745"/>
              <a:ext cx="3495778" cy="802437"/>
              <a:chOff x="0" y="0"/>
              <a:chExt cx="856156" cy="196526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56156" cy="196526"/>
              </a:xfrm>
              <a:custGeom>
                <a:avLst/>
                <a:gdLst/>
                <a:ahLst/>
                <a:cxnLst/>
                <a:rect l="l" t="t" r="r" b="b"/>
                <a:pathLst>
                  <a:path w="856156" h="196526">
                    <a:moveTo>
                      <a:pt x="38450" y="0"/>
                    </a:moveTo>
                    <a:lnTo>
                      <a:pt x="817707" y="0"/>
                    </a:lnTo>
                    <a:cubicBezTo>
                      <a:pt x="838942" y="0"/>
                      <a:pt x="856156" y="17214"/>
                      <a:pt x="856156" y="38450"/>
                    </a:cubicBezTo>
                    <a:lnTo>
                      <a:pt x="856156" y="158076"/>
                    </a:lnTo>
                    <a:cubicBezTo>
                      <a:pt x="856156" y="179312"/>
                      <a:pt x="838942" y="196526"/>
                      <a:pt x="817707" y="196526"/>
                    </a:cubicBezTo>
                    <a:lnTo>
                      <a:pt x="38450" y="196526"/>
                    </a:lnTo>
                    <a:cubicBezTo>
                      <a:pt x="17214" y="196526"/>
                      <a:pt x="0" y="179312"/>
                      <a:pt x="0" y="158076"/>
                    </a:cubicBezTo>
                    <a:lnTo>
                      <a:pt x="0" y="38450"/>
                    </a:lnTo>
                    <a:cubicBezTo>
                      <a:pt x="0" y="17214"/>
                      <a:pt x="17214" y="0"/>
                      <a:pt x="3845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57150"/>
                <a:ext cx="856156" cy="253676"/>
              </a:xfrm>
              <a:prstGeom prst="rect">
                <a:avLst/>
              </a:prstGeom>
            </p:spPr>
            <p:txBody>
              <a:bodyPr lIns="48594" tIns="48594" rIns="48594" bIns="48594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r>
                  <a:rPr lang="en-US" sz="1899" b="1">
                    <a:solidFill>
                      <a:srgbClr val="000000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Dice Score : 0.88</a:t>
                </a:r>
              </a:p>
            </p:txBody>
          </p:sp>
        </p:grpSp>
      </p:grpSp>
      <p:grpSp>
        <p:nvGrpSpPr>
          <p:cNvPr id="28" name="Group 28"/>
          <p:cNvGrpSpPr/>
          <p:nvPr/>
        </p:nvGrpSpPr>
        <p:grpSpPr>
          <a:xfrm>
            <a:off x="11257822" y="8830435"/>
            <a:ext cx="4216231" cy="1893414"/>
            <a:chOff x="0" y="0"/>
            <a:chExt cx="5621641" cy="2524552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327126"/>
              <a:ext cx="5621641" cy="1257171"/>
              <a:chOff x="0" y="0"/>
              <a:chExt cx="829778" cy="185564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29778" cy="185564"/>
              </a:xfrm>
              <a:custGeom>
                <a:avLst/>
                <a:gdLst/>
                <a:ahLst/>
                <a:cxnLst/>
                <a:rect l="l" t="t" r="r" b="b"/>
                <a:pathLst>
                  <a:path w="829778" h="185564">
                    <a:moveTo>
                      <a:pt x="39672" y="0"/>
                    </a:moveTo>
                    <a:lnTo>
                      <a:pt x="790106" y="0"/>
                    </a:lnTo>
                    <a:cubicBezTo>
                      <a:pt x="812016" y="0"/>
                      <a:pt x="829778" y="17762"/>
                      <a:pt x="829778" y="39672"/>
                    </a:cubicBezTo>
                    <a:lnTo>
                      <a:pt x="829778" y="145892"/>
                    </a:lnTo>
                    <a:cubicBezTo>
                      <a:pt x="829778" y="167802"/>
                      <a:pt x="812016" y="185564"/>
                      <a:pt x="790106" y="185564"/>
                    </a:cubicBezTo>
                    <a:lnTo>
                      <a:pt x="39672" y="185564"/>
                    </a:lnTo>
                    <a:cubicBezTo>
                      <a:pt x="17762" y="185564"/>
                      <a:pt x="0" y="167802"/>
                      <a:pt x="0" y="145892"/>
                    </a:cubicBezTo>
                    <a:lnTo>
                      <a:pt x="0" y="39672"/>
                    </a:lnTo>
                    <a:cubicBezTo>
                      <a:pt x="0" y="17762"/>
                      <a:pt x="17762" y="0"/>
                      <a:pt x="39672" y="0"/>
                    </a:cubicBezTo>
                    <a:close/>
                  </a:path>
                </a:pathLst>
              </a:custGeom>
              <a:solidFill>
                <a:srgbClr val="AAD7D4">
                  <a:alpha val="6000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57150"/>
                <a:ext cx="829778" cy="242714"/>
              </a:xfrm>
              <a:prstGeom prst="rect">
                <a:avLst/>
              </a:prstGeom>
            </p:spPr>
            <p:txBody>
              <a:bodyPr lIns="48594" tIns="48594" rIns="48594" bIns="48594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0" y="0"/>
              <a:ext cx="5621641" cy="2524552"/>
              <a:chOff x="0" y="0"/>
              <a:chExt cx="829778" cy="372634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29778" cy="372634"/>
              </a:xfrm>
              <a:custGeom>
                <a:avLst/>
                <a:gdLst/>
                <a:ahLst/>
                <a:cxnLst/>
                <a:rect l="l" t="t" r="r" b="b"/>
                <a:pathLst>
                  <a:path w="829778" h="372634">
                    <a:moveTo>
                      <a:pt x="39672" y="0"/>
                    </a:moveTo>
                    <a:lnTo>
                      <a:pt x="790106" y="0"/>
                    </a:lnTo>
                    <a:cubicBezTo>
                      <a:pt x="812016" y="0"/>
                      <a:pt x="829778" y="17762"/>
                      <a:pt x="829778" y="39672"/>
                    </a:cubicBezTo>
                    <a:lnTo>
                      <a:pt x="829778" y="332962"/>
                    </a:lnTo>
                    <a:cubicBezTo>
                      <a:pt x="829778" y="354873"/>
                      <a:pt x="812016" y="372634"/>
                      <a:pt x="790106" y="372634"/>
                    </a:cubicBezTo>
                    <a:lnTo>
                      <a:pt x="39672" y="372634"/>
                    </a:lnTo>
                    <a:cubicBezTo>
                      <a:pt x="17762" y="372634"/>
                      <a:pt x="0" y="354873"/>
                      <a:pt x="0" y="332962"/>
                    </a:cubicBezTo>
                    <a:lnTo>
                      <a:pt x="0" y="39672"/>
                    </a:lnTo>
                    <a:cubicBezTo>
                      <a:pt x="0" y="17762"/>
                      <a:pt x="17762" y="0"/>
                      <a:pt x="3967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57150"/>
                <a:ext cx="829778" cy="429784"/>
              </a:xfrm>
              <a:prstGeom prst="rect">
                <a:avLst/>
              </a:prstGeom>
            </p:spPr>
            <p:txBody>
              <a:bodyPr lIns="48594" tIns="48594" rIns="48594" bIns="48594" rtlCol="0" anchor="ctr"/>
              <a:lstStyle/>
              <a:p>
                <a:pPr algn="ctr">
                  <a:lnSpc>
                    <a:spcPts val="2660"/>
                  </a:lnSpc>
                </a:pPr>
                <a:r>
                  <a:rPr lang="en-US" sz="1900" b="1">
                    <a:solidFill>
                      <a:srgbClr val="000000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Dice Score : 0.60 </a:t>
                </a:r>
              </a:p>
              <a:p>
                <a:pPr algn="ctr">
                  <a:lnSpc>
                    <a:spcPts val="2660"/>
                  </a:lnSpc>
                </a:pPr>
                <a:r>
                  <a:rPr lang="en-US" sz="1900" b="1">
                    <a:solidFill>
                      <a:srgbClr val="000000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Standard Deviation: 0.15</a:t>
                </a:r>
              </a:p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 lang="en-US" sz="19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endParaRPr>
              </a:p>
            </p:txBody>
          </p:sp>
        </p:grpSp>
      </p:grpSp>
      <p:grpSp>
        <p:nvGrpSpPr>
          <p:cNvPr id="35" name="Group 35"/>
          <p:cNvGrpSpPr/>
          <p:nvPr/>
        </p:nvGrpSpPr>
        <p:grpSpPr>
          <a:xfrm>
            <a:off x="12140466" y="2270374"/>
            <a:ext cx="2621833" cy="603137"/>
            <a:chOff x="0" y="0"/>
            <a:chExt cx="3495778" cy="804182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3495778" cy="802437"/>
              <a:chOff x="0" y="0"/>
              <a:chExt cx="856156" cy="196526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56156" cy="196526"/>
              </a:xfrm>
              <a:custGeom>
                <a:avLst/>
                <a:gdLst/>
                <a:ahLst/>
                <a:cxnLst/>
                <a:rect l="l" t="t" r="r" b="b"/>
                <a:pathLst>
                  <a:path w="856156" h="196526">
                    <a:moveTo>
                      <a:pt x="38450" y="0"/>
                    </a:moveTo>
                    <a:lnTo>
                      <a:pt x="817707" y="0"/>
                    </a:lnTo>
                    <a:cubicBezTo>
                      <a:pt x="838942" y="0"/>
                      <a:pt x="856156" y="17214"/>
                      <a:pt x="856156" y="38450"/>
                    </a:cubicBezTo>
                    <a:lnTo>
                      <a:pt x="856156" y="158076"/>
                    </a:lnTo>
                    <a:cubicBezTo>
                      <a:pt x="856156" y="179312"/>
                      <a:pt x="838942" y="196526"/>
                      <a:pt x="817707" y="196526"/>
                    </a:cubicBezTo>
                    <a:lnTo>
                      <a:pt x="38450" y="196526"/>
                    </a:lnTo>
                    <a:cubicBezTo>
                      <a:pt x="17214" y="196526"/>
                      <a:pt x="0" y="179312"/>
                      <a:pt x="0" y="158076"/>
                    </a:cubicBezTo>
                    <a:lnTo>
                      <a:pt x="0" y="38450"/>
                    </a:lnTo>
                    <a:cubicBezTo>
                      <a:pt x="0" y="17214"/>
                      <a:pt x="17214" y="0"/>
                      <a:pt x="38450" y="0"/>
                    </a:cubicBezTo>
                    <a:close/>
                  </a:path>
                </a:pathLst>
              </a:custGeom>
              <a:solidFill>
                <a:srgbClr val="AAD7D4">
                  <a:alpha val="6000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57150"/>
                <a:ext cx="856156" cy="253676"/>
              </a:xfrm>
              <a:prstGeom prst="rect">
                <a:avLst/>
              </a:prstGeom>
            </p:spPr>
            <p:txBody>
              <a:bodyPr lIns="48594" tIns="48594" rIns="48594" bIns="48594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0" y="1745"/>
              <a:ext cx="3495778" cy="802437"/>
              <a:chOff x="0" y="0"/>
              <a:chExt cx="856156" cy="196526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56156" cy="196526"/>
              </a:xfrm>
              <a:custGeom>
                <a:avLst/>
                <a:gdLst/>
                <a:ahLst/>
                <a:cxnLst/>
                <a:rect l="l" t="t" r="r" b="b"/>
                <a:pathLst>
                  <a:path w="856156" h="196526">
                    <a:moveTo>
                      <a:pt x="38450" y="0"/>
                    </a:moveTo>
                    <a:lnTo>
                      <a:pt x="817707" y="0"/>
                    </a:lnTo>
                    <a:cubicBezTo>
                      <a:pt x="838942" y="0"/>
                      <a:pt x="856156" y="17214"/>
                      <a:pt x="856156" y="38450"/>
                    </a:cubicBezTo>
                    <a:lnTo>
                      <a:pt x="856156" y="158076"/>
                    </a:lnTo>
                    <a:cubicBezTo>
                      <a:pt x="856156" y="179312"/>
                      <a:pt x="838942" y="196526"/>
                      <a:pt x="817707" y="196526"/>
                    </a:cubicBezTo>
                    <a:lnTo>
                      <a:pt x="38450" y="196526"/>
                    </a:lnTo>
                    <a:cubicBezTo>
                      <a:pt x="17214" y="196526"/>
                      <a:pt x="0" y="179312"/>
                      <a:pt x="0" y="158076"/>
                    </a:cubicBezTo>
                    <a:lnTo>
                      <a:pt x="0" y="38450"/>
                    </a:lnTo>
                    <a:cubicBezTo>
                      <a:pt x="0" y="17214"/>
                      <a:pt x="17214" y="0"/>
                      <a:pt x="3845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57150"/>
                <a:ext cx="856156" cy="253676"/>
              </a:xfrm>
              <a:prstGeom prst="rect">
                <a:avLst/>
              </a:prstGeom>
            </p:spPr>
            <p:txBody>
              <a:bodyPr lIns="48594" tIns="48594" rIns="48594" bIns="48594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r>
                  <a:rPr lang="en-US" sz="1899" b="1">
                    <a:solidFill>
                      <a:srgbClr val="000000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Dice Score : 0.85</a:t>
                </a:r>
              </a:p>
            </p:txBody>
          </p:sp>
        </p:grpSp>
      </p:grpSp>
      <p:grpSp>
        <p:nvGrpSpPr>
          <p:cNvPr id="42" name="Group 42"/>
          <p:cNvGrpSpPr/>
          <p:nvPr/>
        </p:nvGrpSpPr>
        <p:grpSpPr>
          <a:xfrm>
            <a:off x="15009949" y="2270374"/>
            <a:ext cx="2621833" cy="603137"/>
            <a:chOff x="0" y="0"/>
            <a:chExt cx="3495778" cy="804182"/>
          </a:xfrm>
        </p:grpSpPr>
        <p:grpSp>
          <p:nvGrpSpPr>
            <p:cNvPr id="43" name="Group 43"/>
            <p:cNvGrpSpPr/>
            <p:nvPr/>
          </p:nvGrpSpPr>
          <p:grpSpPr>
            <a:xfrm>
              <a:off x="0" y="0"/>
              <a:ext cx="3495778" cy="802437"/>
              <a:chOff x="0" y="0"/>
              <a:chExt cx="856156" cy="196526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856156" cy="196526"/>
              </a:xfrm>
              <a:custGeom>
                <a:avLst/>
                <a:gdLst/>
                <a:ahLst/>
                <a:cxnLst/>
                <a:rect l="l" t="t" r="r" b="b"/>
                <a:pathLst>
                  <a:path w="856156" h="196526">
                    <a:moveTo>
                      <a:pt x="38450" y="0"/>
                    </a:moveTo>
                    <a:lnTo>
                      <a:pt x="817707" y="0"/>
                    </a:lnTo>
                    <a:cubicBezTo>
                      <a:pt x="838942" y="0"/>
                      <a:pt x="856156" y="17214"/>
                      <a:pt x="856156" y="38450"/>
                    </a:cubicBezTo>
                    <a:lnTo>
                      <a:pt x="856156" y="158076"/>
                    </a:lnTo>
                    <a:cubicBezTo>
                      <a:pt x="856156" y="179312"/>
                      <a:pt x="838942" y="196526"/>
                      <a:pt x="817707" y="196526"/>
                    </a:cubicBezTo>
                    <a:lnTo>
                      <a:pt x="38450" y="196526"/>
                    </a:lnTo>
                    <a:cubicBezTo>
                      <a:pt x="17214" y="196526"/>
                      <a:pt x="0" y="179312"/>
                      <a:pt x="0" y="158076"/>
                    </a:cubicBezTo>
                    <a:lnTo>
                      <a:pt x="0" y="38450"/>
                    </a:lnTo>
                    <a:cubicBezTo>
                      <a:pt x="0" y="17214"/>
                      <a:pt x="17214" y="0"/>
                      <a:pt x="38450" y="0"/>
                    </a:cubicBezTo>
                    <a:close/>
                  </a:path>
                </a:pathLst>
              </a:custGeom>
              <a:solidFill>
                <a:srgbClr val="AAD7D4">
                  <a:alpha val="6000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57150"/>
                <a:ext cx="856156" cy="253676"/>
              </a:xfrm>
              <a:prstGeom prst="rect">
                <a:avLst/>
              </a:prstGeom>
            </p:spPr>
            <p:txBody>
              <a:bodyPr lIns="48594" tIns="48594" rIns="48594" bIns="48594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0" y="1745"/>
              <a:ext cx="3495778" cy="802437"/>
              <a:chOff x="0" y="0"/>
              <a:chExt cx="856156" cy="196526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856156" cy="196526"/>
              </a:xfrm>
              <a:custGeom>
                <a:avLst/>
                <a:gdLst/>
                <a:ahLst/>
                <a:cxnLst/>
                <a:rect l="l" t="t" r="r" b="b"/>
                <a:pathLst>
                  <a:path w="856156" h="196526">
                    <a:moveTo>
                      <a:pt x="38450" y="0"/>
                    </a:moveTo>
                    <a:lnTo>
                      <a:pt x="817707" y="0"/>
                    </a:lnTo>
                    <a:cubicBezTo>
                      <a:pt x="838942" y="0"/>
                      <a:pt x="856156" y="17214"/>
                      <a:pt x="856156" y="38450"/>
                    </a:cubicBezTo>
                    <a:lnTo>
                      <a:pt x="856156" y="158076"/>
                    </a:lnTo>
                    <a:cubicBezTo>
                      <a:pt x="856156" y="179312"/>
                      <a:pt x="838942" y="196526"/>
                      <a:pt x="817707" y="196526"/>
                    </a:cubicBezTo>
                    <a:lnTo>
                      <a:pt x="38450" y="196526"/>
                    </a:lnTo>
                    <a:cubicBezTo>
                      <a:pt x="17214" y="196526"/>
                      <a:pt x="0" y="179312"/>
                      <a:pt x="0" y="158076"/>
                    </a:cubicBezTo>
                    <a:lnTo>
                      <a:pt x="0" y="38450"/>
                    </a:lnTo>
                    <a:cubicBezTo>
                      <a:pt x="0" y="17214"/>
                      <a:pt x="17214" y="0"/>
                      <a:pt x="3845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0" y="-57150"/>
                <a:ext cx="856156" cy="253676"/>
              </a:xfrm>
              <a:prstGeom prst="rect">
                <a:avLst/>
              </a:prstGeom>
            </p:spPr>
            <p:txBody>
              <a:bodyPr lIns="48594" tIns="48594" rIns="48594" bIns="48594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r>
                  <a:rPr lang="en-US" sz="1899" b="1">
                    <a:solidFill>
                      <a:srgbClr val="000000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Dice Score : 0.52</a:t>
                </a:r>
              </a:p>
            </p:txBody>
          </p:sp>
        </p:grpSp>
      </p:grpSp>
      <p:sp>
        <p:nvSpPr>
          <p:cNvPr id="49" name="Freeform 49"/>
          <p:cNvSpPr/>
          <p:nvPr/>
        </p:nvSpPr>
        <p:spPr>
          <a:xfrm>
            <a:off x="4438094" y="6417009"/>
            <a:ext cx="2752553" cy="2759615"/>
          </a:xfrm>
          <a:custGeom>
            <a:avLst/>
            <a:gdLst/>
            <a:ahLst/>
            <a:cxnLst/>
            <a:rect l="l" t="t" r="r" b="b"/>
            <a:pathLst>
              <a:path w="2752553" h="2759615">
                <a:moveTo>
                  <a:pt x="0" y="0"/>
                </a:moveTo>
                <a:lnTo>
                  <a:pt x="2752553" y="0"/>
                </a:lnTo>
                <a:lnTo>
                  <a:pt x="2752553" y="2759615"/>
                </a:lnTo>
                <a:lnTo>
                  <a:pt x="0" y="275961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128910" t="-12797" r="-129328" b="-5118"/>
            </a:stretch>
          </a:blipFill>
        </p:spPr>
      </p:sp>
      <p:sp>
        <p:nvSpPr>
          <p:cNvPr id="50" name="TextBox 50"/>
          <p:cNvSpPr txBox="1"/>
          <p:nvPr/>
        </p:nvSpPr>
        <p:spPr>
          <a:xfrm>
            <a:off x="15918061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37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975497" y="2222749"/>
            <a:ext cx="4575125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1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Randomized Box Sampling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293420" y="1362807"/>
            <a:ext cx="6936177" cy="490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15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Overall Performance on the test dataset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2071210" y="5666592"/>
            <a:ext cx="1437084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b="1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(-20, 20)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045119" y="5666592"/>
            <a:ext cx="1410891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b="1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(-30, 30)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4938933" y="9107657"/>
            <a:ext cx="1396603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b="1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(-50, 50)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2120918" y="9128999"/>
            <a:ext cx="1337667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b="1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(-10, 10)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856624" y="0"/>
            <a:ext cx="0" cy="1057275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-427286" y="1099694"/>
            <a:ext cx="14064801" cy="104775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28700" y="245620"/>
            <a:ext cx="13062765" cy="85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spc="25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Batch Testing on Dataset</a:t>
            </a:r>
          </a:p>
        </p:txBody>
      </p:sp>
      <p:sp>
        <p:nvSpPr>
          <p:cNvPr id="5" name="Freeform 5"/>
          <p:cNvSpPr/>
          <p:nvPr/>
        </p:nvSpPr>
        <p:spPr>
          <a:xfrm rot="-10800000">
            <a:off x="585664" y="933510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19"/>
                </a:lnTo>
                <a:lnTo>
                  <a:pt x="0" y="5419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4847986" y="432944"/>
            <a:ext cx="3073161" cy="676275"/>
            <a:chOff x="0" y="0"/>
            <a:chExt cx="4097548" cy="9017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21827" cy="901700"/>
            </a:xfrm>
            <a:custGeom>
              <a:avLst/>
              <a:gdLst/>
              <a:ahLst/>
              <a:cxnLst/>
              <a:rect l="l" t="t" r="r" b="b"/>
              <a:pathLst>
                <a:path w="621827" h="901700">
                  <a:moveTo>
                    <a:pt x="0" y="0"/>
                  </a:moveTo>
                  <a:lnTo>
                    <a:pt x="621827" y="0"/>
                  </a:lnTo>
                  <a:lnTo>
                    <a:pt x="621827" y="901700"/>
                  </a:lnTo>
                  <a:lnTo>
                    <a:pt x="0" y="901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5000"/>
              </a:blip>
              <a:stretch>
                <a:fillRect r="-45008"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825869" y="88900"/>
              <a:ext cx="3271679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spc="15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Segmentation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27584" y="2086707"/>
            <a:ext cx="847913" cy="84791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02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5575176" y="3413867"/>
            <a:ext cx="3218762" cy="3218762"/>
          </a:xfrm>
          <a:custGeom>
            <a:avLst/>
            <a:gdLst/>
            <a:ahLst/>
            <a:cxnLst/>
            <a:rect l="l" t="t" r="r" b="b"/>
            <a:pathLst>
              <a:path w="3218762" h="3218762">
                <a:moveTo>
                  <a:pt x="0" y="0"/>
                </a:moveTo>
                <a:lnTo>
                  <a:pt x="3218762" y="0"/>
                </a:lnTo>
                <a:lnTo>
                  <a:pt x="3218762" y="3218761"/>
                </a:lnTo>
                <a:lnTo>
                  <a:pt x="0" y="32187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108055" y="3395442"/>
            <a:ext cx="3218762" cy="3218762"/>
          </a:xfrm>
          <a:custGeom>
            <a:avLst/>
            <a:gdLst/>
            <a:ahLst/>
            <a:cxnLst/>
            <a:rect l="l" t="t" r="r" b="b"/>
            <a:pathLst>
              <a:path w="3218762" h="3218762">
                <a:moveTo>
                  <a:pt x="0" y="0"/>
                </a:moveTo>
                <a:lnTo>
                  <a:pt x="3218762" y="0"/>
                </a:lnTo>
                <a:lnTo>
                  <a:pt x="3218762" y="3218762"/>
                </a:lnTo>
                <a:lnTo>
                  <a:pt x="0" y="32187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534776" y="6773457"/>
            <a:ext cx="3218762" cy="3218762"/>
          </a:xfrm>
          <a:custGeom>
            <a:avLst/>
            <a:gdLst/>
            <a:ahLst/>
            <a:cxnLst/>
            <a:rect l="l" t="t" r="r" b="b"/>
            <a:pathLst>
              <a:path w="3218762" h="3218762">
                <a:moveTo>
                  <a:pt x="0" y="0"/>
                </a:moveTo>
                <a:lnTo>
                  <a:pt x="3218761" y="0"/>
                </a:lnTo>
                <a:lnTo>
                  <a:pt x="3218761" y="3218761"/>
                </a:lnTo>
                <a:lnTo>
                  <a:pt x="0" y="32187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108055" y="6773457"/>
            <a:ext cx="3218762" cy="3209336"/>
          </a:xfrm>
          <a:custGeom>
            <a:avLst/>
            <a:gdLst/>
            <a:ahLst/>
            <a:cxnLst/>
            <a:rect l="l" t="t" r="r" b="b"/>
            <a:pathLst>
              <a:path w="3218762" h="3209336">
                <a:moveTo>
                  <a:pt x="0" y="0"/>
                </a:moveTo>
                <a:lnTo>
                  <a:pt x="3218762" y="0"/>
                </a:lnTo>
                <a:lnTo>
                  <a:pt x="3218762" y="3209336"/>
                </a:lnTo>
                <a:lnTo>
                  <a:pt x="0" y="32093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977727" y="6764031"/>
            <a:ext cx="3204624" cy="3218762"/>
          </a:xfrm>
          <a:custGeom>
            <a:avLst/>
            <a:gdLst/>
            <a:ahLst/>
            <a:cxnLst/>
            <a:rect l="l" t="t" r="r" b="b"/>
            <a:pathLst>
              <a:path w="3204624" h="3218762">
                <a:moveTo>
                  <a:pt x="0" y="0"/>
                </a:moveTo>
                <a:lnTo>
                  <a:pt x="3204624" y="0"/>
                </a:lnTo>
                <a:lnTo>
                  <a:pt x="3204624" y="3218762"/>
                </a:lnTo>
                <a:lnTo>
                  <a:pt x="0" y="32187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977727" y="3433030"/>
            <a:ext cx="3204624" cy="3204624"/>
          </a:xfrm>
          <a:custGeom>
            <a:avLst/>
            <a:gdLst/>
            <a:ahLst/>
            <a:cxnLst/>
            <a:rect l="l" t="t" r="r" b="b"/>
            <a:pathLst>
              <a:path w="3204624" h="3204624">
                <a:moveTo>
                  <a:pt x="0" y="0"/>
                </a:moveTo>
                <a:lnTo>
                  <a:pt x="3204624" y="0"/>
                </a:lnTo>
                <a:lnTo>
                  <a:pt x="3204624" y="3204624"/>
                </a:lnTo>
                <a:lnTo>
                  <a:pt x="0" y="320462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5918061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38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75496" y="2222749"/>
            <a:ext cx="4730103" cy="488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1" dirty="0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Randomized Point Prompt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49623" y="1362807"/>
            <a:ext cx="8984976" cy="490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15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Impact of Prompt Types on Segmentation Accuracy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223147" y="2829894"/>
            <a:ext cx="2621833" cy="603137"/>
            <a:chOff x="0" y="0"/>
            <a:chExt cx="3495778" cy="804182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3495778" cy="802437"/>
              <a:chOff x="0" y="0"/>
              <a:chExt cx="856156" cy="196526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56156" cy="196526"/>
              </a:xfrm>
              <a:custGeom>
                <a:avLst/>
                <a:gdLst/>
                <a:ahLst/>
                <a:cxnLst/>
                <a:rect l="l" t="t" r="r" b="b"/>
                <a:pathLst>
                  <a:path w="856156" h="196526">
                    <a:moveTo>
                      <a:pt x="38450" y="0"/>
                    </a:moveTo>
                    <a:lnTo>
                      <a:pt x="817707" y="0"/>
                    </a:lnTo>
                    <a:cubicBezTo>
                      <a:pt x="838942" y="0"/>
                      <a:pt x="856156" y="17214"/>
                      <a:pt x="856156" y="38450"/>
                    </a:cubicBezTo>
                    <a:lnTo>
                      <a:pt x="856156" y="158076"/>
                    </a:lnTo>
                    <a:cubicBezTo>
                      <a:pt x="856156" y="179312"/>
                      <a:pt x="838942" y="196526"/>
                      <a:pt x="817707" y="196526"/>
                    </a:cubicBezTo>
                    <a:lnTo>
                      <a:pt x="38450" y="196526"/>
                    </a:lnTo>
                    <a:cubicBezTo>
                      <a:pt x="17214" y="196526"/>
                      <a:pt x="0" y="179312"/>
                      <a:pt x="0" y="158076"/>
                    </a:cubicBezTo>
                    <a:lnTo>
                      <a:pt x="0" y="38450"/>
                    </a:lnTo>
                    <a:cubicBezTo>
                      <a:pt x="0" y="17214"/>
                      <a:pt x="17214" y="0"/>
                      <a:pt x="38450" y="0"/>
                    </a:cubicBezTo>
                    <a:close/>
                  </a:path>
                </a:pathLst>
              </a:custGeom>
              <a:solidFill>
                <a:srgbClr val="AAD7D4">
                  <a:alpha val="6000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57150"/>
                <a:ext cx="856156" cy="253676"/>
              </a:xfrm>
              <a:prstGeom prst="rect">
                <a:avLst/>
              </a:prstGeom>
            </p:spPr>
            <p:txBody>
              <a:bodyPr lIns="48594" tIns="48594" rIns="48594" bIns="48594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0" y="1745"/>
              <a:ext cx="3495778" cy="802437"/>
              <a:chOff x="0" y="0"/>
              <a:chExt cx="856156" cy="196526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56156" cy="196526"/>
              </a:xfrm>
              <a:custGeom>
                <a:avLst/>
                <a:gdLst/>
                <a:ahLst/>
                <a:cxnLst/>
                <a:rect l="l" t="t" r="r" b="b"/>
                <a:pathLst>
                  <a:path w="856156" h="196526">
                    <a:moveTo>
                      <a:pt x="38450" y="0"/>
                    </a:moveTo>
                    <a:lnTo>
                      <a:pt x="817707" y="0"/>
                    </a:lnTo>
                    <a:cubicBezTo>
                      <a:pt x="838942" y="0"/>
                      <a:pt x="856156" y="17214"/>
                      <a:pt x="856156" y="38450"/>
                    </a:cubicBezTo>
                    <a:lnTo>
                      <a:pt x="856156" y="158076"/>
                    </a:lnTo>
                    <a:cubicBezTo>
                      <a:pt x="856156" y="179312"/>
                      <a:pt x="838942" y="196526"/>
                      <a:pt x="817707" y="196526"/>
                    </a:cubicBezTo>
                    <a:lnTo>
                      <a:pt x="38450" y="196526"/>
                    </a:lnTo>
                    <a:cubicBezTo>
                      <a:pt x="17214" y="196526"/>
                      <a:pt x="0" y="179312"/>
                      <a:pt x="0" y="158076"/>
                    </a:cubicBezTo>
                    <a:lnTo>
                      <a:pt x="0" y="38450"/>
                    </a:lnTo>
                    <a:cubicBezTo>
                      <a:pt x="0" y="17214"/>
                      <a:pt x="17214" y="0"/>
                      <a:pt x="3845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57150"/>
                <a:ext cx="856156" cy="253676"/>
              </a:xfrm>
              <a:prstGeom prst="rect">
                <a:avLst/>
              </a:prstGeom>
            </p:spPr>
            <p:txBody>
              <a:bodyPr lIns="48594" tIns="48594" rIns="48594" bIns="48594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r>
                  <a:rPr lang="en-US" sz="1899" b="1">
                    <a:solidFill>
                      <a:srgbClr val="000000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Dice Score : 0.94</a:t>
                </a:r>
              </a:p>
            </p:txBody>
          </p:sp>
        </p:grpSp>
      </p:grpSp>
      <p:grpSp>
        <p:nvGrpSpPr>
          <p:cNvPr id="28" name="Group 28"/>
          <p:cNvGrpSpPr/>
          <p:nvPr/>
        </p:nvGrpSpPr>
        <p:grpSpPr>
          <a:xfrm>
            <a:off x="5873640" y="2792305"/>
            <a:ext cx="2621833" cy="603137"/>
            <a:chOff x="0" y="0"/>
            <a:chExt cx="3495778" cy="804182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3495778" cy="802437"/>
              <a:chOff x="0" y="0"/>
              <a:chExt cx="856156" cy="196526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56156" cy="196526"/>
              </a:xfrm>
              <a:custGeom>
                <a:avLst/>
                <a:gdLst/>
                <a:ahLst/>
                <a:cxnLst/>
                <a:rect l="l" t="t" r="r" b="b"/>
                <a:pathLst>
                  <a:path w="856156" h="196526">
                    <a:moveTo>
                      <a:pt x="38450" y="0"/>
                    </a:moveTo>
                    <a:lnTo>
                      <a:pt x="817707" y="0"/>
                    </a:lnTo>
                    <a:cubicBezTo>
                      <a:pt x="838942" y="0"/>
                      <a:pt x="856156" y="17214"/>
                      <a:pt x="856156" y="38450"/>
                    </a:cubicBezTo>
                    <a:lnTo>
                      <a:pt x="856156" y="158076"/>
                    </a:lnTo>
                    <a:cubicBezTo>
                      <a:pt x="856156" y="179312"/>
                      <a:pt x="838942" y="196526"/>
                      <a:pt x="817707" y="196526"/>
                    </a:cubicBezTo>
                    <a:lnTo>
                      <a:pt x="38450" y="196526"/>
                    </a:lnTo>
                    <a:cubicBezTo>
                      <a:pt x="17214" y="196526"/>
                      <a:pt x="0" y="179312"/>
                      <a:pt x="0" y="158076"/>
                    </a:cubicBezTo>
                    <a:lnTo>
                      <a:pt x="0" y="38450"/>
                    </a:lnTo>
                    <a:cubicBezTo>
                      <a:pt x="0" y="17214"/>
                      <a:pt x="17214" y="0"/>
                      <a:pt x="38450" y="0"/>
                    </a:cubicBezTo>
                    <a:close/>
                  </a:path>
                </a:pathLst>
              </a:custGeom>
              <a:solidFill>
                <a:srgbClr val="AAD7D4">
                  <a:alpha val="6000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57150"/>
                <a:ext cx="856156" cy="253676"/>
              </a:xfrm>
              <a:prstGeom prst="rect">
                <a:avLst/>
              </a:prstGeom>
            </p:spPr>
            <p:txBody>
              <a:bodyPr lIns="48594" tIns="48594" rIns="48594" bIns="48594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0" y="1745"/>
              <a:ext cx="3495778" cy="802437"/>
              <a:chOff x="0" y="0"/>
              <a:chExt cx="856156" cy="196526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56156" cy="196526"/>
              </a:xfrm>
              <a:custGeom>
                <a:avLst/>
                <a:gdLst/>
                <a:ahLst/>
                <a:cxnLst/>
                <a:rect l="l" t="t" r="r" b="b"/>
                <a:pathLst>
                  <a:path w="856156" h="196526">
                    <a:moveTo>
                      <a:pt x="38450" y="0"/>
                    </a:moveTo>
                    <a:lnTo>
                      <a:pt x="817707" y="0"/>
                    </a:lnTo>
                    <a:cubicBezTo>
                      <a:pt x="838942" y="0"/>
                      <a:pt x="856156" y="17214"/>
                      <a:pt x="856156" y="38450"/>
                    </a:cubicBezTo>
                    <a:lnTo>
                      <a:pt x="856156" y="158076"/>
                    </a:lnTo>
                    <a:cubicBezTo>
                      <a:pt x="856156" y="179312"/>
                      <a:pt x="838942" y="196526"/>
                      <a:pt x="817707" y="196526"/>
                    </a:cubicBezTo>
                    <a:lnTo>
                      <a:pt x="38450" y="196526"/>
                    </a:lnTo>
                    <a:cubicBezTo>
                      <a:pt x="17214" y="196526"/>
                      <a:pt x="0" y="179312"/>
                      <a:pt x="0" y="158076"/>
                    </a:cubicBezTo>
                    <a:lnTo>
                      <a:pt x="0" y="38450"/>
                    </a:lnTo>
                    <a:cubicBezTo>
                      <a:pt x="0" y="17214"/>
                      <a:pt x="17214" y="0"/>
                      <a:pt x="3845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57150"/>
                <a:ext cx="856156" cy="253676"/>
              </a:xfrm>
              <a:prstGeom prst="rect">
                <a:avLst/>
              </a:prstGeom>
            </p:spPr>
            <p:txBody>
              <a:bodyPr lIns="48594" tIns="48594" rIns="48594" bIns="48594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r>
                  <a:rPr lang="en-US" sz="1899" b="1">
                    <a:solidFill>
                      <a:srgbClr val="000000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Dice Score : 0.86</a:t>
                </a:r>
              </a:p>
            </p:txBody>
          </p:sp>
        </p:grpSp>
      </p:grpSp>
      <p:grpSp>
        <p:nvGrpSpPr>
          <p:cNvPr id="35" name="Group 35"/>
          <p:cNvGrpSpPr/>
          <p:nvPr/>
        </p:nvGrpSpPr>
        <p:grpSpPr>
          <a:xfrm>
            <a:off x="9406519" y="2810730"/>
            <a:ext cx="2621833" cy="603137"/>
            <a:chOff x="0" y="0"/>
            <a:chExt cx="3495778" cy="804182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3495778" cy="802437"/>
              <a:chOff x="0" y="0"/>
              <a:chExt cx="856156" cy="196526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56156" cy="196526"/>
              </a:xfrm>
              <a:custGeom>
                <a:avLst/>
                <a:gdLst/>
                <a:ahLst/>
                <a:cxnLst/>
                <a:rect l="l" t="t" r="r" b="b"/>
                <a:pathLst>
                  <a:path w="856156" h="196526">
                    <a:moveTo>
                      <a:pt x="38450" y="0"/>
                    </a:moveTo>
                    <a:lnTo>
                      <a:pt x="817707" y="0"/>
                    </a:lnTo>
                    <a:cubicBezTo>
                      <a:pt x="838942" y="0"/>
                      <a:pt x="856156" y="17214"/>
                      <a:pt x="856156" y="38450"/>
                    </a:cubicBezTo>
                    <a:lnTo>
                      <a:pt x="856156" y="158076"/>
                    </a:lnTo>
                    <a:cubicBezTo>
                      <a:pt x="856156" y="179312"/>
                      <a:pt x="838942" y="196526"/>
                      <a:pt x="817707" y="196526"/>
                    </a:cubicBezTo>
                    <a:lnTo>
                      <a:pt x="38450" y="196526"/>
                    </a:lnTo>
                    <a:cubicBezTo>
                      <a:pt x="17214" y="196526"/>
                      <a:pt x="0" y="179312"/>
                      <a:pt x="0" y="158076"/>
                    </a:cubicBezTo>
                    <a:lnTo>
                      <a:pt x="0" y="38450"/>
                    </a:lnTo>
                    <a:cubicBezTo>
                      <a:pt x="0" y="17214"/>
                      <a:pt x="17214" y="0"/>
                      <a:pt x="38450" y="0"/>
                    </a:cubicBezTo>
                    <a:close/>
                  </a:path>
                </a:pathLst>
              </a:custGeom>
              <a:solidFill>
                <a:srgbClr val="AAD7D4">
                  <a:alpha val="6000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57150"/>
                <a:ext cx="856156" cy="253676"/>
              </a:xfrm>
              <a:prstGeom prst="rect">
                <a:avLst/>
              </a:prstGeom>
            </p:spPr>
            <p:txBody>
              <a:bodyPr lIns="48594" tIns="48594" rIns="48594" bIns="48594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0" y="1745"/>
              <a:ext cx="3495778" cy="802437"/>
              <a:chOff x="0" y="0"/>
              <a:chExt cx="856156" cy="196526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56156" cy="196526"/>
              </a:xfrm>
              <a:custGeom>
                <a:avLst/>
                <a:gdLst/>
                <a:ahLst/>
                <a:cxnLst/>
                <a:rect l="l" t="t" r="r" b="b"/>
                <a:pathLst>
                  <a:path w="856156" h="196526">
                    <a:moveTo>
                      <a:pt x="38450" y="0"/>
                    </a:moveTo>
                    <a:lnTo>
                      <a:pt x="817707" y="0"/>
                    </a:lnTo>
                    <a:cubicBezTo>
                      <a:pt x="838942" y="0"/>
                      <a:pt x="856156" y="17214"/>
                      <a:pt x="856156" y="38450"/>
                    </a:cubicBezTo>
                    <a:lnTo>
                      <a:pt x="856156" y="158076"/>
                    </a:lnTo>
                    <a:cubicBezTo>
                      <a:pt x="856156" y="179312"/>
                      <a:pt x="838942" y="196526"/>
                      <a:pt x="817707" y="196526"/>
                    </a:cubicBezTo>
                    <a:lnTo>
                      <a:pt x="38450" y="196526"/>
                    </a:lnTo>
                    <a:cubicBezTo>
                      <a:pt x="17214" y="196526"/>
                      <a:pt x="0" y="179312"/>
                      <a:pt x="0" y="158076"/>
                    </a:cubicBezTo>
                    <a:lnTo>
                      <a:pt x="0" y="38450"/>
                    </a:lnTo>
                    <a:cubicBezTo>
                      <a:pt x="0" y="17214"/>
                      <a:pt x="17214" y="0"/>
                      <a:pt x="3845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57150"/>
                <a:ext cx="856156" cy="253676"/>
              </a:xfrm>
              <a:prstGeom prst="rect">
                <a:avLst/>
              </a:prstGeom>
            </p:spPr>
            <p:txBody>
              <a:bodyPr lIns="48594" tIns="48594" rIns="48594" bIns="48594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r>
                  <a:rPr lang="en-US" sz="1899" b="1">
                    <a:solidFill>
                      <a:srgbClr val="000000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Dice Score : 0.49</a:t>
                </a:r>
              </a:p>
            </p:txBody>
          </p:sp>
        </p:grpSp>
      </p:grpSp>
      <p:grpSp>
        <p:nvGrpSpPr>
          <p:cNvPr id="42" name="Group 42"/>
          <p:cNvGrpSpPr/>
          <p:nvPr/>
        </p:nvGrpSpPr>
        <p:grpSpPr>
          <a:xfrm>
            <a:off x="12993669" y="6139103"/>
            <a:ext cx="4265631" cy="1268708"/>
            <a:chOff x="0" y="0"/>
            <a:chExt cx="5687508" cy="1691611"/>
          </a:xfrm>
        </p:grpSpPr>
        <p:grpSp>
          <p:nvGrpSpPr>
            <p:cNvPr id="43" name="Group 43"/>
            <p:cNvGrpSpPr/>
            <p:nvPr/>
          </p:nvGrpSpPr>
          <p:grpSpPr>
            <a:xfrm>
              <a:off x="0" y="0"/>
              <a:ext cx="5687508" cy="1305537"/>
              <a:chOff x="0" y="0"/>
              <a:chExt cx="856156" cy="196526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856156" cy="196526"/>
              </a:xfrm>
              <a:custGeom>
                <a:avLst/>
                <a:gdLst/>
                <a:ahLst/>
                <a:cxnLst/>
                <a:rect l="l" t="t" r="r" b="b"/>
                <a:pathLst>
                  <a:path w="856156" h="196526">
                    <a:moveTo>
                      <a:pt x="38450" y="0"/>
                    </a:moveTo>
                    <a:lnTo>
                      <a:pt x="817707" y="0"/>
                    </a:lnTo>
                    <a:cubicBezTo>
                      <a:pt x="838942" y="0"/>
                      <a:pt x="856156" y="17214"/>
                      <a:pt x="856156" y="38450"/>
                    </a:cubicBezTo>
                    <a:lnTo>
                      <a:pt x="856156" y="158076"/>
                    </a:lnTo>
                    <a:cubicBezTo>
                      <a:pt x="856156" y="179312"/>
                      <a:pt x="838942" y="196526"/>
                      <a:pt x="817707" y="196526"/>
                    </a:cubicBezTo>
                    <a:lnTo>
                      <a:pt x="38450" y="196526"/>
                    </a:lnTo>
                    <a:cubicBezTo>
                      <a:pt x="17214" y="196526"/>
                      <a:pt x="0" y="179312"/>
                      <a:pt x="0" y="158076"/>
                    </a:cubicBezTo>
                    <a:lnTo>
                      <a:pt x="0" y="38450"/>
                    </a:lnTo>
                    <a:cubicBezTo>
                      <a:pt x="0" y="17214"/>
                      <a:pt x="17214" y="0"/>
                      <a:pt x="38450" y="0"/>
                    </a:cubicBezTo>
                    <a:close/>
                  </a:path>
                </a:pathLst>
              </a:custGeom>
              <a:solidFill>
                <a:srgbClr val="AAD7D4">
                  <a:alpha val="6000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57150"/>
                <a:ext cx="856156" cy="253676"/>
              </a:xfrm>
              <a:prstGeom prst="rect">
                <a:avLst/>
              </a:prstGeom>
            </p:spPr>
            <p:txBody>
              <a:bodyPr lIns="48594" tIns="48594" rIns="48594" bIns="48594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0" y="2839"/>
              <a:ext cx="5687508" cy="1688772"/>
              <a:chOff x="0" y="0"/>
              <a:chExt cx="856156" cy="254216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856156" cy="254216"/>
              </a:xfrm>
              <a:custGeom>
                <a:avLst/>
                <a:gdLst/>
                <a:ahLst/>
                <a:cxnLst/>
                <a:rect l="l" t="t" r="r" b="b"/>
                <a:pathLst>
                  <a:path w="856156" h="254216">
                    <a:moveTo>
                      <a:pt x="38450" y="0"/>
                    </a:moveTo>
                    <a:lnTo>
                      <a:pt x="817707" y="0"/>
                    </a:lnTo>
                    <a:cubicBezTo>
                      <a:pt x="838942" y="0"/>
                      <a:pt x="856156" y="17214"/>
                      <a:pt x="856156" y="38450"/>
                    </a:cubicBezTo>
                    <a:lnTo>
                      <a:pt x="856156" y="215766"/>
                    </a:lnTo>
                    <a:cubicBezTo>
                      <a:pt x="856156" y="237001"/>
                      <a:pt x="838942" y="254216"/>
                      <a:pt x="817707" y="254216"/>
                    </a:cubicBezTo>
                    <a:lnTo>
                      <a:pt x="38450" y="254216"/>
                    </a:lnTo>
                    <a:cubicBezTo>
                      <a:pt x="17214" y="254216"/>
                      <a:pt x="0" y="237001"/>
                      <a:pt x="0" y="215766"/>
                    </a:cubicBezTo>
                    <a:lnTo>
                      <a:pt x="0" y="38450"/>
                    </a:lnTo>
                    <a:cubicBezTo>
                      <a:pt x="0" y="17214"/>
                      <a:pt x="17214" y="0"/>
                      <a:pt x="3845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0" y="-57150"/>
                <a:ext cx="856156" cy="311366"/>
              </a:xfrm>
              <a:prstGeom prst="rect">
                <a:avLst/>
              </a:prstGeom>
            </p:spPr>
            <p:txBody>
              <a:bodyPr lIns="48594" tIns="48594" rIns="48594" bIns="48594" rtlCol="0" anchor="ctr"/>
              <a:lstStyle/>
              <a:p>
                <a:pPr algn="ctr">
                  <a:lnSpc>
                    <a:spcPts val="2659"/>
                  </a:lnSpc>
                </a:pPr>
                <a:r>
                  <a:rPr lang="en-US" sz="1899" b="1">
                    <a:solidFill>
                      <a:srgbClr val="000000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Dice Score : 0.71</a:t>
                </a:r>
              </a:p>
              <a:p>
                <a:pPr algn="ctr">
                  <a:lnSpc>
                    <a:spcPts val="2659"/>
                  </a:lnSpc>
                </a:pPr>
                <a:r>
                  <a:rPr lang="en-US" sz="1899" b="1">
                    <a:solidFill>
                      <a:srgbClr val="000000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Standard Deviation: 0.19</a:t>
                </a:r>
              </a:p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 lang="en-US" sz="189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endParaRPr>
              </a:p>
            </p:txBody>
          </p:sp>
        </p:grp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100000">
            <a:off x="12297575" y="7416886"/>
            <a:ext cx="13779436" cy="12251171"/>
          </a:xfrm>
          <a:custGeom>
            <a:avLst/>
            <a:gdLst/>
            <a:ahLst/>
            <a:cxnLst/>
            <a:rect l="l" t="t" r="r" b="b"/>
            <a:pathLst>
              <a:path w="13779436" h="12251171">
                <a:moveTo>
                  <a:pt x="0" y="0"/>
                </a:moveTo>
                <a:lnTo>
                  <a:pt x="13779436" y="0"/>
                </a:lnTo>
                <a:lnTo>
                  <a:pt x="13779436" y="12251171"/>
                </a:lnTo>
                <a:lnTo>
                  <a:pt x="0" y="122511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8100000">
            <a:off x="12690929" y="7720381"/>
            <a:ext cx="13779436" cy="12251171"/>
          </a:xfrm>
          <a:custGeom>
            <a:avLst/>
            <a:gdLst/>
            <a:ahLst/>
            <a:cxnLst/>
            <a:rect l="l" t="t" r="r" b="b"/>
            <a:pathLst>
              <a:path w="13779436" h="12251171">
                <a:moveTo>
                  <a:pt x="0" y="0"/>
                </a:moveTo>
                <a:lnTo>
                  <a:pt x="13779436" y="0"/>
                </a:lnTo>
                <a:lnTo>
                  <a:pt x="13779436" y="12251171"/>
                </a:lnTo>
                <a:lnTo>
                  <a:pt x="0" y="122511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847986" y="1028700"/>
            <a:ext cx="3073161" cy="676275"/>
            <a:chOff x="0" y="0"/>
            <a:chExt cx="4097548" cy="9017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1827" cy="901700"/>
            </a:xfrm>
            <a:custGeom>
              <a:avLst/>
              <a:gdLst/>
              <a:ahLst/>
              <a:cxnLst/>
              <a:rect l="l" t="t" r="r" b="b"/>
              <a:pathLst>
                <a:path w="621827" h="901700">
                  <a:moveTo>
                    <a:pt x="0" y="0"/>
                  </a:moveTo>
                  <a:lnTo>
                    <a:pt x="621827" y="0"/>
                  </a:lnTo>
                  <a:lnTo>
                    <a:pt x="621827" y="901700"/>
                  </a:lnTo>
                  <a:lnTo>
                    <a:pt x="0" y="901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5000"/>
              </a:blip>
              <a:stretch>
                <a:fillRect r="-45008"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825869" y="88900"/>
              <a:ext cx="3271679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spc="15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Segmentation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1016765"/>
            <a:ext cx="6263759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80"/>
              </a:lnSpc>
              <a:spcBef>
                <a:spcPct val="0"/>
              </a:spcBef>
            </a:pPr>
            <a:r>
              <a:rPr lang="en-US" sz="6000">
                <a:solidFill>
                  <a:srgbClr val="34343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Fine-Tuning SAM 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856624" y="0"/>
            <a:ext cx="0" cy="1057275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-489040" y="2060705"/>
            <a:ext cx="12213701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 rot="-10800000">
            <a:off x="585664" y="1789745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20"/>
                </a:lnTo>
                <a:lnTo>
                  <a:pt x="0" y="5419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127584" y="2331665"/>
            <a:ext cx="730041" cy="730041"/>
            <a:chOff x="0" y="0"/>
            <a:chExt cx="406400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2756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77800" y="-57150"/>
              <a:ext cx="152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3493371" y="4642757"/>
            <a:ext cx="11301259" cy="2571036"/>
          </a:xfrm>
          <a:custGeom>
            <a:avLst/>
            <a:gdLst/>
            <a:ahLst/>
            <a:cxnLst/>
            <a:rect l="l" t="t" r="r" b="b"/>
            <a:pathLst>
              <a:path w="11301259" h="2571036">
                <a:moveTo>
                  <a:pt x="0" y="0"/>
                </a:moveTo>
                <a:lnTo>
                  <a:pt x="11301258" y="0"/>
                </a:lnTo>
                <a:lnTo>
                  <a:pt x="11301258" y="2571036"/>
                </a:lnTo>
                <a:lnTo>
                  <a:pt x="0" y="25710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248427" y="4641667"/>
            <a:ext cx="2546202" cy="2553498"/>
          </a:xfrm>
          <a:custGeom>
            <a:avLst/>
            <a:gdLst/>
            <a:ahLst/>
            <a:cxnLst/>
            <a:rect l="l" t="t" r="r" b="b"/>
            <a:pathLst>
              <a:path w="2546202" h="2553498">
                <a:moveTo>
                  <a:pt x="0" y="0"/>
                </a:moveTo>
                <a:lnTo>
                  <a:pt x="2546202" y="0"/>
                </a:lnTo>
                <a:lnTo>
                  <a:pt x="2546202" y="2553498"/>
                </a:lnTo>
                <a:lnTo>
                  <a:pt x="0" y="25534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493371" y="4642757"/>
            <a:ext cx="2546202" cy="2499972"/>
          </a:xfrm>
          <a:custGeom>
            <a:avLst/>
            <a:gdLst/>
            <a:ahLst/>
            <a:cxnLst/>
            <a:rect l="l" t="t" r="r" b="b"/>
            <a:pathLst>
              <a:path w="2546202" h="2499972">
                <a:moveTo>
                  <a:pt x="0" y="0"/>
                </a:moveTo>
                <a:lnTo>
                  <a:pt x="2546202" y="0"/>
                </a:lnTo>
                <a:lnTo>
                  <a:pt x="2546202" y="2499972"/>
                </a:lnTo>
                <a:lnTo>
                  <a:pt x="0" y="24999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39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62138" y="2255465"/>
            <a:ext cx="14997162" cy="1844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goal is not necessarily to increase performance but to achieve comparable or close results to a specialized U-Net using a small number of labeled images (e.g., 100)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28641" y="3239285"/>
            <a:ext cx="847913" cy="84791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03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14063" y="4553452"/>
            <a:ext cx="4472995" cy="3026580"/>
            <a:chOff x="0" y="0"/>
            <a:chExt cx="3148497" cy="21303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48497" cy="2130380"/>
            </a:xfrm>
            <a:custGeom>
              <a:avLst/>
              <a:gdLst/>
              <a:ahLst/>
              <a:cxnLst/>
              <a:rect l="l" t="t" r="r" b="b"/>
              <a:pathLst>
                <a:path w="3148497" h="2130380">
                  <a:moveTo>
                    <a:pt x="0" y="0"/>
                  </a:moveTo>
                  <a:lnTo>
                    <a:pt x="3148497" y="0"/>
                  </a:lnTo>
                  <a:lnTo>
                    <a:pt x="3148497" y="2130380"/>
                  </a:lnTo>
                  <a:lnTo>
                    <a:pt x="0" y="21303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82756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3148497" cy="2158955"/>
            </a:xfrm>
            <a:prstGeom prst="rect">
              <a:avLst/>
            </a:prstGeom>
          </p:spPr>
          <p:txBody>
            <a:bodyPr lIns="68580" tIns="68580" rIns="68580" bIns="68580" rtlCol="0" anchor="ctr"/>
            <a:lstStyle/>
            <a:p>
              <a:pPr algn="ctr">
                <a:lnSpc>
                  <a:spcPts val="188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985554" y="4690075"/>
            <a:ext cx="4457293" cy="3008046"/>
          </a:xfrm>
          <a:custGeom>
            <a:avLst/>
            <a:gdLst/>
            <a:ahLst/>
            <a:cxnLst/>
            <a:rect l="l" t="t" r="r" b="b"/>
            <a:pathLst>
              <a:path w="4457293" h="3008046">
                <a:moveTo>
                  <a:pt x="0" y="0"/>
                </a:moveTo>
                <a:lnTo>
                  <a:pt x="4457293" y="0"/>
                </a:lnTo>
                <a:lnTo>
                  <a:pt x="4457293" y="3008046"/>
                </a:lnTo>
                <a:lnTo>
                  <a:pt x="0" y="30080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15" t="-5853" b="-5853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3491255" y="4527064"/>
            <a:ext cx="3292671" cy="3087944"/>
            <a:chOff x="0" y="0"/>
            <a:chExt cx="2138740" cy="200576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38740" cy="2005761"/>
            </a:xfrm>
            <a:custGeom>
              <a:avLst/>
              <a:gdLst/>
              <a:ahLst/>
              <a:cxnLst/>
              <a:rect l="l" t="t" r="r" b="b"/>
              <a:pathLst>
                <a:path w="2138740" h="2005761">
                  <a:moveTo>
                    <a:pt x="0" y="0"/>
                  </a:moveTo>
                  <a:lnTo>
                    <a:pt x="2138740" y="0"/>
                  </a:lnTo>
                  <a:lnTo>
                    <a:pt x="2138740" y="2005761"/>
                  </a:lnTo>
                  <a:lnTo>
                    <a:pt x="0" y="20057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827564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138740" cy="2034336"/>
            </a:xfrm>
            <a:prstGeom prst="rect">
              <a:avLst/>
            </a:prstGeom>
          </p:spPr>
          <p:txBody>
            <a:bodyPr lIns="70841" tIns="70841" rIns="70841" bIns="70841" rtlCol="0" anchor="ctr"/>
            <a:lstStyle/>
            <a:p>
              <a:pPr algn="ctr">
                <a:lnSpc>
                  <a:spcPts val="1889"/>
                </a:lnSpc>
              </a:pPr>
              <a:endParaRPr/>
            </a:p>
          </p:txBody>
        </p:sp>
      </p:grpSp>
      <p:pic>
        <p:nvPicPr>
          <p:cNvPr id="12" name="Picture 1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13708196" y="4677727"/>
            <a:ext cx="3183406" cy="3183406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3491255" y="3443867"/>
            <a:ext cx="4206785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Real-Time Visualization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944471" y="3364367"/>
            <a:ext cx="3865431" cy="481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2898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Cost and Accessibility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06871" y="908180"/>
            <a:ext cx="16230600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spc="3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Why Is Echocardiography Critical 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14133" y="3395271"/>
            <a:ext cx="4228714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Non-Invasive ultrasound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918061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7805074" y="4553452"/>
            <a:ext cx="4191315" cy="2831735"/>
            <a:chOff x="0" y="0"/>
            <a:chExt cx="3003721" cy="202937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003721" cy="2029373"/>
            </a:xfrm>
            <a:custGeom>
              <a:avLst/>
              <a:gdLst/>
              <a:ahLst/>
              <a:cxnLst/>
              <a:rect l="l" t="t" r="r" b="b"/>
              <a:pathLst>
                <a:path w="3003721" h="2029373">
                  <a:moveTo>
                    <a:pt x="0" y="0"/>
                  </a:moveTo>
                  <a:lnTo>
                    <a:pt x="3003721" y="0"/>
                  </a:lnTo>
                  <a:lnTo>
                    <a:pt x="3003721" y="2029373"/>
                  </a:lnTo>
                  <a:lnTo>
                    <a:pt x="0" y="2029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827564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3003721" cy="2057948"/>
            </a:xfrm>
            <a:prstGeom prst="rect">
              <a:avLst/>
            </a:prstGeom>
          </p:spPr>
          <p:txBody>
            <a:bodyPr lIns="56198" tIns="56198" rIns="56198" bIns="56198" rtlCol="0" anchor="ctr"/>
            <a:lstStyle/>
            <a:p>
              <a:pPr algn="ctr">
                <a:lnSpc>
                  <a:spcPts val="188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7960908" y="4704116"/>
            <a:ext cx="4257732" cy="2838488"/>
          </a:xfrm>
          <a:custGeom>
            <a:avLst/>
            <a:gdLst/>
            <a:ahLst/>
            <a:cxnLst/>
            <a:rect l="l" t="t" r="r" b="b"/>
            <a:pathLst>
              <a:path w="4257732" h="2838488">
                <a:moveTo>
                  <a:pt x="0" y="0"/>
                </a:moveTo>
                <a:lnTo>
                  <a:pt x="4257732" y="0"/>
                </a:lnTo>
                <a:lnTo>
                  <a:pt x="4257732" y="2838488"/>
                </a:lnTo>
                <a:lnTo>
                  <a:pt x="0" y="28384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7700336" y="7006359"/>
            <a:ext cx="910214" cy="691762"/>
          </a:xfrm>
          <a:custGeom>
            <a:avLst/>
            <a:gdLst/>
            <a:ahLst/>
            <a:cxnLst/>
            <a:rect l="l" t="t" r="r" b="b"/>
            <a:pathLst>
              <a:path w="910214" h="691762">
                <a:moveTo>
                  <a:pt x="0" y="0"/>
                </a:moveTo>
                <a:lnTo>
                  <a:pt x="910213" y="0"/>
                </a:lnTo>
                <a:lnTo>
                  <a:pt x="910213" y="691762"/>
                </a:lnTo>
                <a:lnTo>
                  <a:pt x="0" y="6917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3" name="AutoShape 23"/>
          <p:cNvSpPr/>
          <p:nvPr/>
        </p:nvSpPr>
        <p:spPr>
          <a:xfrm>
            <a:off x="-403798" y="2060705"/>
            <a:ext cx="12213701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 flipV="1">
            <a:off x="856624" y="0"/>
            <a:ext cx="0" cy="1057275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Freeform 25"/>
          <p:cNvSpPr/>
          <p:nvPr/>
        </p:nvSpPr>
        <p:spPr>
          <a:xfrm rot="-10800000">
            <a:off x="585664" y="1789745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20"/>
                </a:lnTo>
                <a:lnTo>
                  <a:pt x="0" y="5419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1249196" y="3239285"/>
            <a:ext cx="847913" cy="847913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01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6852422" y="3239285"/>
            <a:ext cx="847913" cy="847913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02</a:t>
              </a:r>
            </a:p>
          </p:txBody>
        </p:sp>
      </p:grpSp>
      <p:sp>
        <p:nvSpPr>
          <p:cNvPr id="32" name="Freeform 32"/>
          <p:cNvSpPr/>
          <p:nvPr/>
        </p:nvSpPr>
        <p:spPr>
          <a:xfrm>
            <a:off x="16144883" y="549932"/>
            <a:ext cx="1114417" cy="1114417"/>
          </a:xfrm>
          <a:custGeom>
            <a:avLst/>
            <a:gdLst/>
            <a:ahLst/>
            <a:cxnLst/>
            <a:rect l="l" t="t" r="r" b="b"/>
            <a:pathLst>
              <a:path w="1114417" h="1114417">
                <a:moveTo>
                  <a:pt x="0" y="0"/>
                </a:moveTo>
                <a:lnTo>
                  <a:pt x="1114417" y="0"/>
                </a:lnTo>
                <a:lnTo>
                  <a:pt x="1114417" y="1114416"/>
                </a:lnTo>
                <a:lnTo>
                  <a:pt x="0" y="111441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5866279" y="1484644"/>
            <a:ext cx="557208" cy="557208"/>
          </a:xfrm>
          <a:custGeom>
            <a:avLst/>
            <a:gdLst/>
            <a:ahLst/>
            <a:cxnLst/>
            <a:rect l="l" t="t" r="r" b="b"/>
            <a:pathLst>
              <a:path w="557208" h="557208">
                <a:moveTo>
                  <a:pt x="0" y="0"/>
                </a:moveTo>
                <a:lnTo>
                  <a:pt x="557208" y="0"/>
                </a:lnTo>
                <a:lnTo>
                  <a:pt x="557208" y="557209"/>
                </a:lnTo>
                <a:lnTo>
                  <a:pt x="0" y="55720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 rot="-8100000">
            <a:off x="13767966" y="6706310"/>
            <a:ext cx="13779436" cy="12251171"/>
          </a:xfrm>
          <a:custGeom>
            <a:avLst/>
            <a:gdLst/>
            <a:ahLst/>
            <a:cxnLst/>
            <a:rect l="l" t="t" r="r" b="b"/>
            <a:pathLst>
              <a:path w="13779436" h="12251171">
                <a:moveTo>
                  <a:pt x="0" y="0"/>
                </a:moveTo>
                <a:lnTo>
                  <a:pt x="13779436" y="0"/>
                </a:lnTo>
                <a:lnTo>
                  <a:pt x="13779436" y="12251172"/>
                </a:lnTo>
                <a:lnTo>
                  <a:pt x="0" y="1225117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6999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 rot="-8100000">
            <a:off x="14161320" y="7009805"/>
            <a:ext cx="13779436" cy="12251171"/>
          </a:xfrm>
          <a:custGeom>
            <a:avLst/>
            <a:gdLst/>
            <a:ahLst/>
            <a:cxnLst/>
            <a:rect l="l" t="t" r="r" b="b"/>
            <a:pathLst>
              <a:path w="13779436" h="12251171">
                <a:moveTo>
                  <a:pt x="0" y="0"/>
                </a:moveTo>
                <a:lnTo>
                  <a:pt x="13779437" y="0"/>
                </a:lnTo>
                <a:lnTo>
                  <a:pt x="13779437" y="12251172"/>
                </a:lnTo>
                <a:lnTo>
                  <a:pt x="0" y="1225117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18999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978296" y="9530324"/>
            <a:ext cx="13004307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Sanjeevi G., Uma Gopalakrishnan, Rahul Krishnan Parthinarupothi, Thushara Madathil,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Deep learning supported echocardiogram analysis: A comprehensive review, Artificial Intelligence in Medicine,Volume 151,2024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856624" y="0"/>
            <a:ext cx="0" cy="1057275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-427286" y="1204469"/>
            <a:ext cx="8866751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 rot="-10800000">
            <a:off x="562176" y="933510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19"/>
                </a:lnTo>
                <a:lnTo>
                  <a:pt x="0" y="5419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826491" y="1543118"/>
            <a:ext cx="6740884" cy="961292"/>
            <a:chOff x="0" y="0"/>
            <a:chExt cx="8987846" cy="1281723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205125" cy="1281723"/>
              <a:chOff x="0" y="0"/>
              <a:chExt cx="812800" cy="86446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6446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4462">
                    <a:moveTo>
                      <a:pt x="406400" y="0"/>
                    </a:moveTo>
                    <a:cubicBezTo>
                      <a:pt x="181951" y="0"/>
                      <a:pt x="0" y="193516"/>
                      <a:pt x="0" y="432231"/>
                    </a:cubicBezTo>
                    <a:cubicBezTo>
                      <a:pt x="0" y="670946"/>
                      <a:pt x="181951" y="864462"/>
                      <a:pt x="406400" y="864462"/>
                    </a:cubicBezTo>
                    <a:cubicBezTo>
                      <a:pt x="630849" y="864462"/>
                      <a:pt x="812800" y="670946"/>
                      <a:pt x="812800" y="432231"/>
                    </a:cubicBezTo>
                    <a:cubicBezTo>
                      <a:pt x="812800" y="19351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AE4D2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4843"/>
                <a:ext cx="660400" cy="7785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599"/>
                  </a:lnSpc>
                </a:pPr>
                <a:r>
                  <a:rPr lang="en-US" sz="3999" b="1" spc="119">
                    <a:solidFill>
                      <a:srgbClr val="827564"/>
                    </a:solidFill>
                    <a:latin typeface="Aileron Ultra-Bold"/>
                    <a:ea typeface="Aileron Ultra-Bold"/>
                    <a:cs typeface="Aileron Ultra-Bold"/>
                    <a:sym typeface="Aileron Ultra-Bold"/>
                  </a:rPr>
                  <a:t>1</a:t>
                </a: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236392" y="107462"/>
              <a:ext cx="8751454" cy="990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99"/>
                </a:lnSpc>
              </a:pPr>
              <a:r>
                <a:rPr lang="en-US" sz="4500" b="1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Fine-tuning SAM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389704" y="1624702"/>
            <a:ext cx="5898296" cy="953862"/>
            <a:chOff x="0" y="0"/>
            <a:chExt cx="7864395" cy="1271815"/>
          </a:xfrm>
        </p:grpSpPr>
        <p:sp>
          <p:nvSpPr>
            <p:cNvPr id="11" name="TextBox 11"/>
            <p:cNvSpPr txBox="1"/>
            <p:nvPr/>
          </p:nvSpPr>
          <p:spPr>
            <a:xfrm>
              <a:off x="1452840" y="102508"/>
              <a:ext cx="6411555" cy="990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99"/>
                </a:lnSpc>
              </a:pPr>
              <a:r>
                <a:rPr lang="en-US" sz="4500" b="1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Pretrained UNet </a:t>
              </a:r>
            </a:p>
          </p:txBody>
        </p:sp>
        <p:grpSp>
          <p:nvGrpSpPr>
            <p:cNvPr id="12" name="Group 12"/>
            <p:cNvGrpSpPr/>
            <p:nvPr/>
          </p:nvGrpSpPr>
          <p:grpSpPr>
            <a:xfrm>
              <a:off x="0" y="0"/>
              <a:ext cx="1183233" cy="1271815"/>
              <a:chOff x="0" y="0"/>
              <a:chExt cx="866706" cy="931592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66706" cy="931592"/>
              </a:xfrm>
              <a:custGeom>
                <a:avLst/>
                <a:gdLst/>
                <a:ahLst/>
                <a:cxnLst/>
                <a:rect l="l" t="t" r="r" b="b"/>
                <a:pathLst>
                  <a:path w="866706" h="931592">
                    <a:moveTo>
                      <a:pt x="433353" y="0"/>
                    </a:moveTo>
                    <a:cubicBezTo>
                      <a:pt x="194019" y="0"/>
                      <a:pt x="0" y="208544"/>
                      <a:pt x="0" y="465796"/>
                    </a:cubicBezTo>
                    <a:cubicBezTo>
                      <a:pt x="0" y="723048"/>
                      <a:pt x="194019" y="931592"/>
                      <a:pt x="433353" y="931592"/>
                    </a:cubicBezTo>
                    <a:cubicBezTo>
                      <a:pt x="672687" y="931592"/>
                      <a:pt x="866706" y="723048"/>
                      <a:pt x="866706" y="465796"/>
                    </a:cubicBezTo>
                    <a:cubicBezTo>
                      <a:pt x="866706" y="208544"/>
                      <a:pt x="672687" y="0"/>
                      <a:pt x="433353" y="0"/>
                    </a:cubicBezTo>
                    <a:close/>
                  </a:path>
                </a:pathLst>
              </a:custGeom>
              <a:solidFill>
                <a:srgbClr val="EAE4D2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81254" y="11137"/>
                <a:ext cx="704199" cy="833118"/>
              </a:xfrm>
              <a:prstGeom prst="rect">
                <a:avLst/>
              </a:prstGeom>
            </p:spPr>
            <p:txBody>
              <a:bodyPr lIns="46775" tIns="46775" rIns="46775" bIns="46775" rtlCol="0" anchor="ctr"/>
              <a:lstStyle/>
              <a:p>
                <a:pPr algn="ctr">
                  <a:lnSpc>
                    <a:spcPts val="5599"/>
                  </a:lnSpc>
                </a:pPr>
                <a:r>
                  <a:rPr lang="en-US" sz="3999" b="1" spc="119">
                    <a:solidFill>
                      <a:srgbClr val="827564"/>
                    </a:solidFill>
                    <a:latin typeface="Aileron Ultra-Bold"/>
                    <a:ea typeface="Aileron Ultra-Bold"/>
                    <a:cs typeface="Aileron Ultra-Bold"/>
                    <a:sym typeface="Aileron Ultra-Bold"/>
                  </a:rPr>
                  <a:t>2</a:t>
                </a:r>
              </a:p>
            </p:txBody>
          </p:sp>
        </p:grpSp>
      </p:grpSp>
      <p:sp>
        <p:nvSpPr>
          <p:cNvPr id="15" name="Freeform 15"/>
          <p:cNvSpPr/>
          <p:nvPr/>
        </p:nvSpPr>
        <p:spPr>
          <a:xfrm>
            <a:off x="10545203" y="1358393"/>
            <a:ext cx="1042496" cy="1579540"/>
          </a:xfrm>
          <a:custGeom>
            <a:avLst/>
            <a:gdLst/>
            <a:ahLst/>
            <a:cxnLst/>
            <a:rect l="l" t="t" r="r" b="b"/>
            <a:pathLst>
              <a:path w="1042496" h="1579540">
                <a:moveTo>
                  <a:pt x="0" y="0"/>
                </a:moveTo>
                <a:lnTo>
                  <a:pt x="1042496" y="0"/>
                </a:lnTo>
                <a:lnTo>
                  <a:pt x="1042496" y="1579539"/>
                </a:lnTo>
                <a:lnTo>
                  <a:pt x="0" y="15795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AutoShape 16"/>
          <p:cNvSpPr/>
          <p:nvPr/>
        </p:nvSpPr>
        <p:spPr>
          <a:xfrm>
            <a:off x="11047401" y="2766060"/>
            <a:ext cx="0" cy="649224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17"/>
          <p:cNvGrpSpPr/>
          <p:nvPr/>
        </p:nvGrpSpPr>
        <p:grpSpPr>
          <a:xfrm>
            <a:off x="1939269" y="2813726"/>
            <a:ext cx="2325349" cy="1239012"/>
            <a:chOff x="0" y="0"/>
            <a:chExt cx="690097" cy="36770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90097" cy="367703"/>
            </a:xfrm>
            <a:custGeom>
              <a:avLst/>
              <a:gdLst/>
              <a:ahLst/>
              <a:cxnLst/>
              <a:rect l="l" t="t" r="r" b="b"/>
              <a:pathLst>
                <a:path w="690097" h="367703">
                  <a:moveTo>
                    <a:pt x="66587" y="0"/>
                  </a:moveTo>
                  <a:lnTo>
                    <a:pt x="623510" y="0"/>
                  </a:lnTo>
                  <a:cubicBezTo>
                    <a:pt x="641170" y="0"/>
                    <a:pt x="658106" y="7015"/>
                    <a:pt x="670594" y="19503"/>
                  </a:cubicBezTo>
                  <a:cubicBezTo>
                    <a:pt x="683081" y="31990"/>
                    <a:pt x="690097" y="48927"/>
                    <a:pt x="690097" y="66587"/>
                  </a:cubicBezTo>
                  <a:lnTo>
                    <a:pt x="690097" y="301116"/>
                  </a:lnTo>
                  <a:cubicBezTo>
                    <a:pt x="690097" y="337891"/>
                    <a:pt x="660285" y="367703"/>
                    <a:pt x="623510" y="367703"/>
                  </a:cubicBezTo>
                  <a:lnTo>
                    <a:pt x="66587" y="367703"/>
                  </a:lnTo>
                  <a:cubicBezTo>
                    <a:pt x="29812" y="367703"/>
                    <a:pt x="0" y="337891"/>
                    <a:pt x="0" y="301116"/>
                  </a:cubicBezTo>
                  <a:lnTo>
                    <a:pt x="0" y="66587"/>
                  </a:lnTo>
                  <a:cubicBezTo>
                    <a:pt x="0" y="29812"/>
                    <a:pt x="29812" y="0"/>
                    <a:pt x="66587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690097" cy="424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Training Images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950512" y="4807860"/>
            <a:ext cx="2052739" cy="705612"/>
            <a:chOff x="0" y="0"/>
            <a:chExt cx="609194" cy="20940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09194" cy="209405"/>
            </a:xfrm>
            <a:custGeom>
              <a:avLst/>
              <a:gdLst/>
              <a:ahLst/>
              <a:cxnLst/>
              <a:rect l="l" t="t" r="r" b="b"/>
              <a:pathLst>
                <a:path w="609194" h="209405">
                  <a:moveTo>
                    <a:pt x="75430" y="0"/>
                  </a:moveTo>
                  <a:lnTo>
                    <a:pt x="533764" y="0"/>
                  </a:lnTo>
                  <a:cubicBezTo>
                    <a:pt x="553769" y="0"/>
                    <a:pt x="572955" y="7947"/>
                    <a:pt x="587101" y="22093"/>
                  </a:cubicBezTo>
                  <a:cubicBezTo>
                    <a:pt x="601247" y="36239"/>
                    <a:pt x="609194" y="55425"/>
                    <a:pt x="609194" y="75430"/>
                  </a:cubicBezTo>
                  <a:lnTo>
                    <a:pt x="609194" y="133975"/>
                  </a:lnTo>
                  <a:cubicBezTo>
                    <a:pt x="609194" y="153981"/>
                    <a:pt x="601247" y="173166"/>
                    <a:pt x="587101" y="187312"/>
                  </a:cubicBezTo>
                  <a:cubicBezTo>
                    <a:pt x="572955" y="201458"/>
                    <a:pt x="553769" y="209405"/>
                    <a:pt x="533764" y="209405"/>
                  </a:cubicBezTo>
                  <a:lnTo>
                    <a:pt x="75430" y="209405"/>
                  </a:lnTo>
                  <a:cubicBezTo>
                    <a:pt x="55425" y="209405"/>
                    <a:pt x="36239" y="201458"/>
                    <a:pt x="22093" y="187312"/>
                  </a:cubicBezTo>
                  <a:cubicBezTo>
                    <a:pt x="7947" y="173166"/>
                    <a:pt x="0" y="153981"/>
                    <a:pt x="0" y="133975"/>
                  </a:cubicBezTo>
                  <a:lnTo>
                    <a:pt x="0" y="75430"/>
                  </a:lnTo>
                  <a:cubicBezTo>
                    <a:pt x="0" y="55425"/>
                    <a:pt x="7947" y="36239"/>
                    <a:pt x="22093" y="22093"/>
                  </a:cubicBezTo>
                  <a:cubicBezTo>
                    <a:pt x="36239" y="7947"/>
                    <a:pt x="55425" y="0"/>
                    <a:pt x="7543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609194" cy="266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EPOCHS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035507" y="6473809"/>
            <a:ext cx="2052739" cy="1239012"/>
            <a:chOff x="0" y="0"/>
            <a:chExt cx="609194" cy="36770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09194" cy="367703"/>
            </a:xfrm>
            <a:custGeom>
              <a:avLst/>
              <a:gdLst/>
              <a:ahLst/>
              <a:cxnLst/>
              <a:rect l="l" t="t" r="r" b="b"/>
              <a:pathLst>
                <a:path w="609194" h="367703">
                  <a:moveTo>
                    <a:pt x="75430" y="0"/>
                  </a:moveTo>
                  <a:lnTo>
                    <a:pt x="533764" y="0"/>
                  </a:lnTo>
                  <a:cubicBezTo>
                    <a:pt x="553769" y="0"/>
                    <a:pt x="572955" y="7947"/>
                    <a:pt x="587101" y="22093"/>
                  </a:cubicBezTo>
                  <a:cubicBezTo>
                    <a:pt x="601247" y="36239"/>
                    <a:pt x="609194" y="55425"/>
                    <a:pt x="609194" y="75430"/>
                  </a:cubicBezTo>
                  <a:lnTo>
                    <a:pt x="609194" y="292273"/>
                  </a:lnTo>
                  <a:cubicBezTo>
                    <a:pt x="609194" y="312278"/>
                    <a:pt x="601247" y="331464"/>
                    <a:pt x="587101" y="345610"/>
                  </a:cubicBezTo>
                  <a:cubicBezTo>
                    <a:pt x="572955" y="359756"/>
                    <a:pt x="553769" y="367703"/>
                    <a:pt x="533764" y="367703"/>
                  </a:cubicBezTo>
                  <a:lnTo>
                    <a:pt x="75430" y="367703"/>
                  </a:lnTo>
                  <a:cubicBezTo>
                    <a:pt x="55425" y="367703"/>
                    <a:pt x="36239" y="359756"/>
                    <a:pt x="22093" y="345610"/>
                  </a:cubicBezTo>
                  <a:cubicBezTo>
                    <a:pt x="7947" y="331464"/>
                    <a:pt x="0" y="312278"/>
                    <a:pt x="0" y="292273"/>
                  </a:cubicBezTo>
                  <a:lnTo>
                    <a:pt x="0" y="75430"/>
                  </a:lnTo>
                  <a:cubicBezTo>
                    <a:pt x="0" y="55425"/>
                    <a:pt x="7947" y="36239"/>
                    <a:pt x="22093" y="22093"/>
                  </a:cubicBezTo>
                  <a:cubicBezTo>
                    <a:pt x="36239" y="7947"/>
                    <a:pt x="55425" y="0"/>
                    <a:pt x="7543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609194" cy="424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Training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Time</a:t>
              </a:r>
            </a:p>
          </p:txBody>
        </p:sp>
      </p:grpSp>
      <p:sp>
        <p:nvSpPr>
          <p:cNvPr id="26" name="Freeform 26"/>
          <p:cNvSpPr/>
          <p:nvPr/>
        </p:nvSpPr>
        <p:spPr>
          <a:xfrm>
            <a:off x="964145" y="6698456"/>
            <a:ext cx="985637" cy="732568"/>
          </a:xfrm>
          <a:custGeom>
            <a:avLst/>
            <a:gdLst/>
            <a:ahLst/>
            <a:cxnLst/>
            <a:rect l="l" t="t" r="r" b="b"/>
            <a:pathLst>
              <a:path w="985637" h="732568">
                <a:moveTo>
                  <a:pt x="0" y="0"/>
                </a:moveTo>
                <a:lnTo>
                  <a:pt x="985637" y="0"/>
                </a:lnTo>
                <a:lnTo>
                  <a:pt x="985637" y="732568"/>
                </a:lnTo>
                <a:lnTo>
                  <a:pt x="0" y="7325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104096" y="67794"/>
            <a:ext cx="4715444" cy="946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sz="5500" spc="27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Segmentation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40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836132" y="3065470"/>
            <a:ext cx="3236492" cy="671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0"/>
              </a:lnSpc>
            </a:pPr>
            <a:r>
              <a:rPr lang="en-US" sz="4308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100 images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788128" y="4793465"/>
            <a:ext cx="666251" cy="671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0"/>
              </a:lnSpc>
            </a:pPr>
            <a:r>
              <a:rPr lang="en-US" sz="4308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10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351972" y="6714705"/>
            <a:ext cx="1708551" cy="671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0"/>
              </a:lnSpc>
            </a:pPr>
            <a:r>
              <a:rPr lang="en-US" sz="4308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8 min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617739" y="8734767"/>
            <a:ext cx="3454885" cy="671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0"/>
              </a:lnSpc>
            </a:pPr>
            <a:r>
              <a:rPr lang="en-US" sz="4308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460 ms/Img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895516" y="6714705"/>
            <a:ext cx="1904940" cy="671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0"/>
              </a:lnSpc>
            </a:pPr>
            <a:r>
              <a:rPr lang="en-US" sz="4308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97 min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447182" y="8734767"/>
            <a:ext cx="3194578" cy="671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0"/>
              </a:lnSpc>
            </a:pPr>
            <a:r>
              <a:rPr lang="en-US" sz="4308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20 ms/Img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294667" y="4810630"/>
            <a:ext cx="1106638" cy="671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0"/>
              </a:lnSpc>
            </a:pPr>
            <a:r>
              <a:rPr lang="en-US" sz="4308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150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355430" y="3083197"/>
            <a:ext cx="3378081" cy="671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0"/>
              </a:lnSpc>
            </a:pPr>
            <a:r>
              <a:rPr lang="en-US" sz="4308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800 Images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14847986" y="432944"/>
            <a:ext cx="3073161" cy="676275"/>
            <a:chOff x="0" y="0"/>
            <a:chExt cx="4097548" cy="9017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621827" cy="901700"/>
            </a:xfrm>
            <a:custGeom>
              <a:avLst/>
              <a:gdLst/>
              <a:ahLst/>
              <a:cxnLst/>
              <a:rect l="l" t="t" r="r" b="b"/>
              <a:pathLst>
                <a:path w="621827" h="901700">
                  <a:moveTo>
                    <a:pt x="0" y="0"/>
                  </a:moveTo>
                  <a:lnTo>
                    <a:pt x="621827" y="0"/>
                  </a:lnTo>
                  <a:lnTo>
                    <a:pt x="621827" y="901700"/>
                  </a:lnTo>
                  <a:lnTo>
                    <a:pt x="0" y="901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85000"/>
              </a:blip>
              <a:stretch>
                <a:fillRect r="-45008"/>
              </a:stretch>
            </a:blipFill>
          </p:spPr>
        </p:sp>
        <p:sp>
          <p:nvSpPr>
            <p:cNvPr id="39" name="TextBox 39"/>
            <p:cNvSpPr txBox="1"/>
            <p:nvPr/>
          </p:nvSpPr>
          <p:spPr>
            <a:xfrm>
              <a:off x="825869" y="88900"/>
              <a:ext cx="3271679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spc="15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Segmentation</a:t>
              </a:r>
            </a:p>
          </p:txBody>
        </p:sp>
      </p:grpSp>
      <p:sp>
        <p:nvSpPr>
          <p:cNvPr id="40" name="Freeform 40"/>
          <p:cNvSpPr/>
          <p:nvPr/>
        </p:nvSpPr>
        <p:spPr>
          <a:xfrm>
            <a:off x="1028700" y="3017160"/>
            <a:ext cx="842218" cy="796693"/>
          </a:xfrm>
          <a:custGeom>
            <a:avLst/>
            <a:gdLst/>
            <a:ahLst/>
            <a:cxnLst/>
            <a:rect l="l" t="t" r="r" b="b"/>
            <a:pathLst>
              <a:path w="842218" h="796693">
                <a:moveTo>
                  <a:pt x="0" y="0"/>
                </a:moveTo>
                <a:lnTo>
                  <a:pt x="842218" y="0"/>
                </a:lnTo>
                <a:lnTo>
                  <a:pt x="842218" y="796692"/>
                </a:lnTo>
                <a:lnTo>
                  <a:pt x="0" y="7966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964145" y="4660916"/>
            <a:ext cx="927212" cy="965169"/>
          </a:xfrm>
          <a:custGeom>
            <a:avLst/>
            <a:gdLst/>
            <a:ahLst/>
            <a:cxnLst/>
            <a:rect l="l" t="t" r="r" b="b"/>
            <a:pathLst>
              <a:path w="927212" h="965169">
                <a:moveTo>
                  <a:pt x="0" y="0"/>
                </a:moveTo>
                <a:lnTo>
                  <a:pt x="927212" y="0"/>
                </a:lnTo>
                <a:lnTo>
                  <a:pt x="927212" y="965168"/>
                </a:lnTo>
                <a:lnTo>
                  <a:pt x="0" y="9651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42" name="Group 42"/>
          <p:cNvGrpSpPr/>
          <p:nvPr/>
        </p:nvGrpSpPr>
        <p:grpSpPr>
          <a:xfrm>
            <a:off x="1950512" y="8465296"/>
            <a:ext cx="2052739" cy="1239012"/>
            <a:chOff x="0" y="0"/>
            <a:chExt cx="609194" cy="367703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09194" cy="367703"/>
            </a:xfrm>
            <a:custGeom>
              <a:avLst/>
              <a:gdLst/>
              <a:ahLst/>
              <a:cxnLst/>
              <a:rect l="l" t="t" r="r" b="b"/>
              <a:pathLst>
                <a:path w="609194" h="367703">
                  <a:moveTo>
                    <a:pt x="75430" y="0"/>
                  </a:moveTo>
                  <a:lnTo>
                    <a:pt x="533764" y="0"/>
                  </a:lnTo>
                  <a:cubicBezTo>
                    <a:pt x="553769" y="0"/>
                    <a:pt x="572955" y="7947"/>
                    <a:pt x="587101" y="22093"/>
                  </a:cubicBezTo>
                  <a:cubicBezTo>
                    <a:pt x="601247" y="36239"/>
                    <a:pt x="609194" y="55425"/>
                    <a:pt x="609194" y="75430"/>
                  </a:cubicBezTo>
                  <a:lnTo>
                    <a:pt x="609194" y="292273"/>
                  </a:lnTo>
                  <a:cubicBezTo>
                    <a:pt x="609194" y="312278"/>
                    <a:pt x="601247" y="331464"/>
                    <a:pt x="587101" y="345610"/>
                  </a:cubicBezTo>
                  <a:cubicBezTo>
                    <a:pt x="572955" y="359756"/>
                    <a:pt x="553769" y="367703"/>
                    <a:pt x="533764" y="367703"/>
                  </a:cubicBezTo>
                  <a:lnTo>
                    <a:pt x="75430" y="367703"/>
                  </a:lnTo>
                  <a:cubicBezTo>
                    <a:pt x="55425" y="367703"/>
                    <a:pt x="36239" y="359756"/>
                    <a:pt x="22093" y="345610"/>
                  </a:cubicBezTo>
                  <a:cubicBezTo>
                    <a:pt x="7947" y="331464"/>
                    <a:pt x="0" y="312278"/>
                    <a:pt x="0" y="292273"/>
                  </a:cubicBezTo>
                  <a:lnTo>
                    <a:pt x="0" y="75430"/>
                  </a:lnTo>
                  <a:cubicBezTo>
                    <a:pt x="0" y="55425"/>
                    <a:pt x="7947" y="36239"/>
                    <a:pt x="22093" y="22093"/>
                  </a:cubicBezTo>
                  <a:cubicBezTo>
                    <a:pt x="36239" y="7947"/>
                    <a:pt x="55425" y="0"/>
                    <a:pt x="7543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57150"/>
              <a:ext cx="609194" cy="424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Inference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Time</a:t>
              </a:r>
            </a:p>
          </p:txBody>
        </p:sp>
      </p:grpSp>
      <p:sp>
        <p:nvSpPr>
          <p:cNvPr id="45" name="Freeform 45"/>
          <p:cNvSpPr/>
          <p:nvPr/>
        </p:nvSpPr>
        <p:spPr>
          <a:xfrm>
            <a:off x="948818" y="8650408"/>
            <a:ext cx="868788" cy="868788"/>
          </a:xfrm>
          <a:custGeom>
            <a:avLst/>
            <a:gdLst/>
            <a:ahLst/>
            <a:cxnLst/>
            <a:rect l="l" t="t" r="r" b="b"/>
            <a:pathLst>
              <a:path w="868788" h="868788">
                <a:moveTo>
                  <a:pt x="0" y="0"/>
                </a:moveTo>
                <a:lnTo>
                  <a:pt x="868788" y="0"/>
                </a:lnTo>
                <a:lnTo>
                  <a:pt x="868788" y="868788"/>
                </a:lnTo>
                <a:lnTo>
                  <a:pt x="0" y="8687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856624" y="0"/>
            <a:ext cx="0" cy="1057275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-427286" y="1204469"/>
            <a:ext cx="8866751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 rot="-10800000">
            <a:off x="562176" y="933510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19"/>
                </a:lnTo>
                <a:lnTo>
                  <a:pt x="0" y="5419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826491" y="1543118"/>
            <a:ext cx="6740884" cy="961292"/>
            <a:chOff x="0" y="0"/>
            <a:chExt cx="8987846" cy="1281723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205125" cy="1281723"/>
              <a:chOff x="0" y="0"/>
              <a:chExt cx="812800" cy="86446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6446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4462">
                    <a:moveTo>
                      <a:pt x="406400" y="0"/>
                    </a:moveTo>
                    <a:cubicBezTo>
                      <a:pt x="181951" y="0"/>
                      <a:pt x="0" y="193516"/>
                      <a:pt x="0" y="432231"/>
                    </a:cubicBezTo>
                    <a:cubicBezTo>
                      <a:pt x="0" y="670946"/>
                      <a:pt x="181951" y="864462"/>
                      <a:pt x="406400" y="864462"/>
                    </a:cubicBezTo>
                    <a:cubicBezTo>
                      <a:pt x="630849" y="864462"/>
                      <a:pt x="812800" y="670946"/>
                      <a:pt x="812800" y="432231"/>
                    </a:cubicBezTo>
                    <a:cubicBezTo>
                      <a:pt x="812800" y="19351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AE4D2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4843"/>
                <a:ext cx="660400" cy="7785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599"/>
                  </a:lnSpc>
                </a:pPr>
                <a:r>
                  <a:rPr lang="en-US" sz="3999" b="1" spc="119">
                    <a:solidFill>
                      <a:srgbClr val="827564"/>
                    </a:solidFill>
                    <a:latin typeface="Aileron Ultra-Bold"/>
                    <a:ea typeface="Aileron Ultra-Bold"/>
                    <a:cs typeface="Aileron Ultra-Bold"/>
                    <a:sym typeface="Aileron Ultra-Bold"/>
                  </a:rPr>
                  <a:t>1</a:t>
                </a: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236392" y="107462"/>
              <a:ext cx="8751454" cy="990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99"/>
                </a:lnSpc>
              </a:pPr>
              <a:r>
                <a:rPr lang="en-US" sz="4500" b="1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Fine-tuning SAM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389704" y="1624702"/>
            <a:ext cx="5898296" cy="953862"/>
            <a:chOff x="0" y="0"/>
            <a:chExt cx="7864395" cy="1271815"/>
          </a:xfrm>
        </p:grpSpPr>
        <p:sp>
          <p:nvSpPr>
            <p:cNvPr id="11" name="TextBox 11"/>
            <p:cNvSpPr txBox="1"/>
            <p:nvPr/>
          </p:nvSpPr>
          <p:spPr>
            <a:xfrm>
              <a:off x="1452840" y="102508"/>
              <a:ext cx="6411555" cy="990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99"/>
                </a:lnSpc>
              </a:pPr>
              <a:r>
                <a:rPr lang="en-US" sz="4500" b="1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Pretrained UNet </a:t>
              </a:r>
            </a:p>
          </p:txBody>
        </p:sp>
        <p:grpSp>
          <p:nvGrpSpPr>
            <p:cNvPr id="12" name="Group 12"/>
            <p:cNvGrpSpPr/>
            <p:nvPr/>
          </p:nvGrpSpPr>
          <p:grpSpPr>
            <a:xfrm>
              <a:off x="0" y="0"/>
              <a:ext cx="1183233" cy="1271815"/>
              <a:chOff x="0" y="0"/>
              <a:chExt cx="866706" cy="931592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66706" cy="931592"/>
              </a:xfrm>
              <a:custGeom>
                <a:avLst/>
                <a:gdLst/>
                <a:ahLst/>
                <a:cxnLst/>
                <a:rect l="l" t="t" r="r" b="b"/>
                <a:pathLst>
                  <a:path w="866706" h="931592">
                    <a:moveTo>
                      <a:pt x="433353" y="0"/>
                    </a:moveTo>
                    <a:cubicBezTo>
                      <a:pt x="194019" y="0"/>
                      <a:pt x="0" y="208544"/>
                      <a:pt x="0" y="465796"/>
                    </a:cubicBezTo>
                    <a:cubicBezTo>
                      <a:pt x="0" y="723048"/>
                      <a:pt x="194019" y="931592"/>
                      <a:pt x="433353" y="931592"/>
                    </a:cubicBezTo>
                    <a:cubicBezTo>
                      <a:pt x="672687" y="931592"/>
                      <a:pt x="866706" y="723048"/>
                      <a:pt x="866706" y="465796"/>
                    </a:cubicBezTo>
                    <a:cubicBezTo>
                      <a:pt x="866706" y="208544"/>
                      <a:pt x="672687" y="0"/>
                      <a:pt x="433353" y="0"/>
                    </a:cubicBezTo>
                    <a:close/>
                  </a:path>
                </a:pathLst>
              </a:custGeom>
              <a:solidFill>
                <a:srgbClr val="EAE4D2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81254" y="11137"/>
                <a:ext cx="704199" cy="833118"/>
              </a:xfrm>
              <a:prstGeom prst="rect">
                <a:avLst/>
              </a:prstGeom>
            </p:spPr>
            <p:txBody>
              <a:bodyPr lIns="46775" tIns="46775" rIns="46775" bIns="46775" rtlCol="0" anchor="ctr"/>
              <a:lstStyle/>
              <a:p>
                <a:pPr algn="ctr">
                  <a:lnSpc>
                    <a:spcPts val="5599"/>
                  </a:lnSpc>
                </a:pPr>
                <a:r>
                  <a:rPr lang="en-US" sz="3999" b="1" spc="119">
                    <a:solidFill>
                      <a:srgbClr val="827564"/>
                    </a:solidFill>
                    <a:latin typeface="Aileron Ultra-Bold"/>
                    <a:ea typeface="Aileron Ultra-Bold"/>
                    <a:cs typeface="Aileron Ultra-Bold"/>
                    <a:sym typeface="Aileron Ultra-Bold"/>
                  </a:rPr>
                  <a:t>2</a:t>
                </a:r>
              </a:p>
            </p:txBody>
          </p:sp>
        </p:grpSp>
      </p:grpSp>
      <p:sp>
        <p:nvSpPr>
          <p:cNvPr id="15" name="Freeform 15"/>
          <p:cNvSpPr/>
          <p:nvPr/>
        </p:nvSpPr>
        <p:spPr>
          <a:xfrm>
            <a:off x="10545203" y="1358393"/>
            <a:ext cx="1042496" cy="1579540"/>
          </a:xfrm>
          <a:custGeom>
            <a:avLst/>
            <a:gdLst/>
            <a:ahLst/>
            <a:cxnLst/>
            <a:rect l="l" t="t" r="r" b="b"/>
            <a:pathLst>
              <a:path w="1042496" h="1579540">
                <a:moveTo>
                  <a:pt x="0" y="0"/>
                </a:moveTo>
                <a:lnTo>
                  <a:pt x="1042496" y="0"/>
                </a:lnTo>
                <a:lnTo>
                  <a:pt x="1042496" y="1579539"/>
                </a:lnTo>
                <a:lnTo>
                  <a:pt x="0" y="15795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AutoShape 16"/>
          <p:cNvSpPr/>
          <p:nvPr/>
        </p:nvSpPr>
        <p:spPr>
          <a:xfrm>
            <a:off x="11047401" y="2766060"/>
            <a:ext cx="0" cy="649224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17"/>
          <p:cNvGrpSpPr/>
          <p:nvPr/>
        </p:nvGrpSpPr>
        <p:grpSpPr>
          <a:xfrm>
            <a:off x="2273929" y="9199365"/>
            <a:ext cx="2052739" cy="705612"/>
            <a:chOff x="0" y="0"/>
            <a:chExt cx="609194" cy="20940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09194" cy="209405"/>
            </a:xfrm>
            <a:custGeom>
              <a:avLst/>
              <a:gdLst/>
              <a:ahLst/>
              <a:cxnLst/>
              <a:rect l="l" t="t" r="r" b="b"/>
              <a:pathLst>
                <a:path w="609194" h="209405">
                  <a:moveTo>
                    <a:pt x="75430" y="0"/>
                  </a:moveTo>
                  <a:lnTo>
                    <a:pt x="533764" y="0"/>
                  </a:lnTo>
                  <a:cubicBezTo>
                    <a:pt x="553769" y="0"/>
                    <a:pt x="572955" y="7947"/>
                    <a:pt x="587101" y="22093"/>
                  </a:cubicBezTo>
                  <a:cubicBezTo>
                    <a:pt x="601247" y="36239"/>
                    <a:pt x="609194" y="55425"/>
                    <a:pt x="609194" y="75430"/>
                  </a:cubicBezTo>
                  <a:lnTo>
                    <a:pt x="609194" y="133975"/>
                  </a:lnTo>
                  <a:cubicBezTo>
                    <a:pt x="609194" y="153981"/>
                    <a:pt x="601247" y="173166"/>
                    <a:pt x="587101" y="187312"/>
                  </a:cubicBezTo>
                  <a:cubicBezTo>
                    <a:pt x="572955" y="201458"/>
                    <a:pt x="553769" y="209405"/>
                    <a:pt x="533764" y="209405"/>
                  </a:cubicBezTo>
                  <a:lnTo>
                    <a:pt x="75430" y="209405"/>
                  </a:lnTo>
                  <a:cubicBezTo>
                    <a:pt x="55425" y="209405"/>
                    <a:pt x="36239" y="201458"/>
                    <a:pt x="22093" y="187312"/>
                  </a:cubicBezTo>
                  <a:cubicBezTo>
                    <a:pt x="7947" y="173166"/>
                    <a:pt x="0" y="153981"/>
                    <a:pt x="0" y="133975"/>
                  </a:cubicBezTo>
                  <a:lnTo>
                    <a:pt x="0" y="75430"/>
                  </a:lnTo>
                  <a:cubicBezTo>
                    <a:pt x="0" y="55425"/>
                    <a:pt x="7947" y="36239"/>
                    <a:pt x="22093" y="22093"/>
                  </a:cubicBezTo>
                  <a:cubicBezTo>
                    <a:pt x="36239" y="7947"/>
                    <a:pt x="55425" y="0"/>
                    <a:pt x="7543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609194" cy="266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DCI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847986" y="432944"/>
            <a:ext cx="3073161" cy="676275"/>
            <a:chOff x="0" y="0"/>
            <a:chExt cx="4097548" cy="9017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21827" cy="901700"/>
            </a:xfrm>
            <a:custGeom>
              <a:avLst/>
              <a:gdLst/>
              <a:ahLst/>
              <a:cxnLst/>
              <a:rect l="l" t="t" r="r" b="b"/>
              <a:pathLst>
                <a:path w="621827" h="901700">
                  <a:moveTo>
                    <a:pt x="0" y="0"/>
                  </a:moveTo>
                  <a:lnTo>
                    <a:pt x="621827" y="0"/>
                  </a:lnTo>
                  <a:lnTo>
                    <a:pt x="621827" y="901700"/>
                  </a:lnTo>
                  <a:lnTo>
                    <a:pt x="0" y="901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85000"/>
              </a:blip>
              <a:stretch>
                <a:fillRect r="-45008"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825869" y="88900"/>
              <a:ext cx="3271679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spc="15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Segmentation</a:t>
              </a:r>
            </a:p>
          </p:txBody>
        </p:sp>
      </p:grpSp>
      <p:sp>
        <p:nvSpPr>
          <p:cNvPr id="23" name="Freeform 23"/>
          <p:cNvSpPr/>
          <p:nvPr/>
        </p:nvSpPr>
        <p:spPr>
          <a:xfrm>
            <a:off x="1373433" y="9199365"/>
            <a:ext cx="871921" cy="721120"/>
          </a:xfrm>
          <a:custGeom>
            <a:avLst/>
            <a:gdLst/>
            <a:ahLst/>
            <a:cxnLst/>
            <a:rect l="l" t="t" r="r" b="b"/>
            <a:pathLst>
              <a:path w="871921" h="721120">
                <a:moveTo>
                  <a:pt x="0" y="0"/>
                </a:moveTo>
                <a:lnTo>
                  <a:pt x="871921" y="0"/>
                </a:lnTo>
                <a:lnTo>
                  <a:pt x="871921" y="721120"/>
                </a:lnTo>
                <a:lnTo>
                  <a:pt x="0" y="7211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0299" t="-21211" r="-115079" b="-19514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5892509" y="2578563"/>
            <a:ext cx="3104308" cy="3095464"/>
          </a:xfrm>
          <a:custGeom>
            <a:avLst/>
            <a:gdLst/>
            <a:ahLst/>
            <a:cxnLst/>
            <a:rect l="l" t="t" r="r" b="b"/>
            <a:pathLst>
              <a:path w="3104308" h="3095464">
                <a:moveTo>
                  <a:pt x="0" y="0"/>
                </a:moveTo>
                <a:lnTo>
                  <a:pt x="3104308" y="0"/>
                </a:lnTo>
                <a:lnTo>
                  <a:pt x="3104308" y="3095464"/>
                </a:lnTo>
                <a:lnTo>
                  <a:pt x="0" y="30954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3116820" y="2578563"/>
            <a:ext cx="3102959" cy="3095464"/>
          </a:xfrm>
          <a:custGeom>
            <a:avLst/>
            <a:gdLst/>
            <a:ahLst/>
            <a:cxnLst/>
            <a:rect l="l" t="t" r="r" b="b"/>
            <a:pathLst>
              <a:path w="3102959" h="3095464">
                <a:moveTo>
                  <a:pt x="0" y="0"/>
                </a:moveTo>
                <a:lnTo>
                  <a:pt x="3102958" y="0"/>
                </a:lnTo>
                <a:lnTo>
                  <a:pt x="3102958" y="3095464"/>
                </a:lnTo>
                <a:lnTo>
                  <a:pt x="0" y="30954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3116820" y="5674027"/>
            <a:ext cx="3102959" cy="3080199"/>
          </a:xfrm>
          <a:custGeom>
            <a:avLst/>
            <a:gdLst/>
            <a:ahLst/>
            <a:cxnLst/>
            <a:rect l="l" t="t" r="r" b="b"/>
            <a:pathLst>
              <a:path w="3102959" h="3080199">
                <a:moveTo>
                  <a:pt x="0" y="0"/>
                </a:moveTo>
                <a:lnTo>
                  <a:pt x="3102958" y="0"/>
                </a:lnTo>
                <a:lnTo>
                  <a:pt x="3102958" y="3080198"/>
                </a:lnTo>
                <a:lnTo>
                  <a:pt x="0" y="30801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5892509" y="5674027"/>
            <a:ext cx="3104308" cy="3086720"/>
          </a:xfrm>
          <a:custGeom>
            <a:avLst/>
            <a:gdLst/>
            <a:ahLst/>
            <a:cxnLst/>
            <a:rect l="l" t="t" r="r" b="b"/>
            <a:pathLst>
              <a:path w="3104308" h="3086720">
                <a:moveTo>
                  <a:pt x="0" y="0"/>
                </a:moveTo>
                <a:lnTo>
                  <a:pt x="3104308" y="0"/>
                </a:lnTo>
                <a:lnTo>
                  <a:pt x="3104308" y="3086719"/>
                </a:lnTo>
                <a:lnTo>
                  <a:pt x="0" y="308671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104096" y="67794"/>
            <a:ext cx="4715444" cy="946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sz="5500" spc="27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Segmentation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41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160358" y="9170790"/>
            <a:ext cx="1313162" cy="671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0"/>
              </a:lnSpc>
            </a:pPr>
            <a:r>
              <a:rPr lang="en-US" sz="4308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0.95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788082" y="9209890"/>
            <a:ext cx="1313162" cy="671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0"/>
              </a:lnSpc>
            </a:pPr>
            <a:r>
              <a:rPr lang="en-US" sz="4308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0.86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100000">
            <a:off x="12297575" y="7416886"/>
            <a:ext cx="13779436" cy="12251171"/>
          </a:xfrm>
          <a:custGeom>
            <a:avLst/>
            <a:gdLst/>
            <a:ahLst/>
            <a:cxnLst/>
            <a:rect l="l" t="t" r="r" b="b"/>
            <a:pathLst>
              <a:path w="13779436" h="12251171">
                <a:moveTo>
                  <a:pt x="0" y="0"/>
                </a:moveTo>
                <a:lnTo>
                  <a:pt x="13779436" y="0"/>
                </a:lnTo>
                <a:lnTo>
                  <a:pt x="13779436" y="12251171"/>
                </a:lnTo>
                <a:lnTo>
                  <a:pt x="0" y="122511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8100000">
            <a:off x="12690929" y="7720381"/>
            <a:ext cx="13779436" cy="12251171"/>
          </a:xfrm>
          <a:custGeom>
            <a:avLst/>
            <a:gdLst/>
            <a:ahLst/>
            <a:cxnLst/>
            <a:rect l="l" t="t" r="r" b="b"/>
            <a:pathLst>
              <a:path w="13779436" h="12251171">
                <a:moveTo>
                  <a:pt x="0" y="0"/>
                </a:moveTo>
                <a:lnTo>
                  <a:pt x="13779436" y="0"/>
                </a:lnTo>
                <a:lnTo>
                  <a:pt x="13779436" y="12251171"/>
                </a:lnTo>
                <a:lnTo>
                  <a:pt x="0" y="122511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42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75492" y="3923484"/>
            <a:ext cx="2283023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U-Net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638213" y="3923484"/>
            <a:ext cx="5213747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6000" u="none" strike="noStrike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MedSAM / SAM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2214002" y="5206595"/>
          <a:ext cx="13859994" cy="3109252"/>
        </p:xfrm>
        <a:graphic>
          <a:graphicData uri="http://schemas.openxmlformats.org/drawingml/2006/table">
            <a:tbl>
              <a:tblPr/>
              <a:tblGrid>
                <a:gridCol w="15823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2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83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93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826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369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369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778213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196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50002" marR="150002" marT="150002" marB="15000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B69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19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283" u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Pretrained UNet</a:t>
                      </a:r>
                      <a:endParaRPr lang="en-US" sz="1100"/>
                    </a:p>
                  </a:txBody>
                  <a:tcPr marL="150002" marR="150002" marT="150002" marB="15000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B69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19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283" u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SAM box</a:t>
                      </a:r>
                      <a:endParaRPr lang="en-US" sz="1100"/>
                    </a:p>
                  </a:txBody>
                  <a:tcPr marL="150002" marR="150002" marT="150002" marB="15000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B69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19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283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SAM point</a:t>
                      </a:r>
                      <a:endParaRPr lang="en-US" sz="1100"/>
                    </a:p>
                  </a:txBody>
                  <a:tcPr marL="150002" marR="150002" marT="150002" marB="15000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B69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19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283" u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MedSAM</a:t>
                      </a:r>
                      <a:endParaRPr lang="en-US" sz="1100"/>
                    </a:p>
                    <a:p>
                      <a:pPr marL="0" lvl="0" indent="0" algn="ctr">
                        <a:lnSpc>
                          <a:spcPts val="3196"/>
                        </a:lnSpc>
                        <a:spcBef>
                          <a:spcPct val="0"/>
                        </a:spcBef>
                      </a:pPr>
                      <a:r>
                        <a:rPr lang="en-US" sz="2283" u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box</a:t>
                      </a:r>
                    </a:p>
                  </a:txBody>
                  <a:tcPr marL="150002" marR="150002" marT="150002" marB="15000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B69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19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283" u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MedSAM</a:t>
                      </a:r>
                      <a:endParaRPr lang="en-US" sz="1100"/>
                    </a:p>
                    <a:p>
                      <a:pPr marL="0" lvl="0" indent="0" algn="ctr">
                        <a:lnSpc>
                          <a:spcPts val="3196"/>
                        </a:lnSpc>
                        <a:spcBef>
                          <a:spcPct val="0"/>
                        </a:spcBef>
                      </a:pPr>
                      <a:r>
                        <a:rPr lang="en-US" sz="2283" u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point</a:t>
                      </a:r>
                    </a:p>
                  </a:txBody>
                  <a:tcPr marL="150002" marR="150002" marT="150002" marB="15000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B69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19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283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Fine-tuned SAM</a:t>
                      </a:r>
                      <a:endParaRPr lang="en-US" sz="1100"/>
                    </a:p>
                  </a:txBody>
                  <a:tcPr marL="150002" marR="150002" marT="150002" marB="15000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B6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1039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19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283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Dice Score</a:t>
                      </a:r>
                      <a:endParaRPr lang="en-US" sz="1100"/>
                    </a:p>
                  </a:txBody>
                  <a:tcPr marL="150002" marR="150002" marT="150002" marB="15000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9D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19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283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0.93</a:t>
                      </a:r>
                      <a:endParaRPr lang="en-US" sz="1100"/>
                    </a:p>
                  </a:txBody>
                  <a:tcPr marL="150002" marR="150002" marT="150002" marB="15000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4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19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283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0.59</a:t>
                      </a:r>
                      <a:endParaRPr lang="en-US" sz="1100"/>
                    </a:p>
                  </a:txBody>
                  <a:tcPr marL="150002" marR="150002" marT="150002" marB="15000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4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19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283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0.71</a:t>
                      </a:r>
                      <a:endParaRPr lang="en-US" sz="1100"/>
                    </a:p>
                  </a:txBody>
                  <a:tcPr marL="150002" marR="150002" marT="150002" marB="15000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4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19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283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0.67</a:t>
                      </a:r>
                      <a:endParaRPr lang="en-US" sz="1100"/>
                    </a:p>
                  </a:txBody>
                  <a:tcPr marL="150002" marR="150002" marT="150002" marB="15000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4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19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283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0.80</a:t>
                      </a:r>
                      <a:endParaRPr lang="en-US" sz="1100"/>
                    </a:p>
                  </a:txBody>
                  <a:tcPr marL="150002" marR="150002" marT="150002" marB="15000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4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9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283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0.86</a:t>
                      </a:r>
                      <a:endParaRPr lang="en-US" sz="1100"/>
                    </a:p>
                  </a:txBody>
                  <a:tcPr marL="150002" marR="150002" marT="150002" marB="15000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4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AutoShape 8"/>
          <p:cNvSpPr/>
          <p:nvPr/>
        </p:nvSpPr>
        <p:spPr>
          <a:xfrm flipV="1">
            <a:off x="856624" y="0"/>
            <a:ext cx="0" cy="1057275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-489040" y="2060705"/>
            <a:ext cx="12213701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 rot="-10800000">
            <a:off x="585664" y="1789745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20"/>
                </a:lnTo>
                <a:lnTo>
                  <a:pt x="0" y="5419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1016765"/>
            <a:ext cx="7137678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80"/>
              </a:lnSpc>
              <a:spcBef>
                <a:spcPct val="0"/>
              </a:spcBef>
            </a:pPr>
            <a:r>
              <a:rPr lang="en-US" sz="6000">
                <a:solidFill>
                  <a:srgbClr val="34343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Generalisation Test 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2070230"/>
            <a:ext cx="11060052" cy="1056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8"/>
              </a:lnSpc>
              <a:spcBef>
                <a:spcPct val="0"/>
              </a:spcBef>
            </a:pPr>
            <a:r>
              <a:rPr lang="en-US" sz="3027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 assess how a large foundation model like MedSAM performs relative to our specialized U-Net.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4847986" y="1028700"/>
            <a:ext cx="3073161" cy="676275"/>
            <a:chOff x="0" y="0"/>
            <a:chExt cx="4097548" cy="9017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21827" cy="901700"/>
            </a:xfrm>
            <a:custGeom>
              <a:avLst/>
              <a:gdLst/>
              <a:ahLst/>
              <a:cxnLst/>
              <a:rect l="l" t="t" r="r" b="b"/>
              <a:pathLst>
                <a:path w="621827" h="901700">
                  <a:moveTo>
                    <a:pt x="0" y="0"/>
                  </a:moveTo>
                  <a:lnTo>
                    <a:pt x="621827" y="0"/>
                  </a:lnTo>
                  <a:lnTo>
                    <a:pt x="621827" y="901700"/>
                  </a:lnTo>
                  <a:lnTo>
                    <a:pt x="0" y="901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85000"/>
              </a:blip>
              <a:stretch>
                <a:fillRect r="-45008"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825869" y="88900"/>
              <a:ext cx="3271679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spc="15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Segmentation</a:t>
              </a: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43</a:t>
            </a:r>
          </a:p>
        </p:txBody>
      </p:sp>
      <p:sp>
        <p:nvSpPr>
          <p:cNvPr id="3" name="Freeform 3"/>
          <p:cNvSpPr/>
          <p:nvPr/>
        </p:nvSpPr>
        <p:spPr>
          <a:xfrm>
            <a:off x="12478094" y="3298258"/>
            <a:ext cx="3113526" cy="3113526"/>
          </a:xfrm>
          <a:custGeom>
            <a:avLst/>
            <a:gdLst/>
            <a:ahLst/>
            <a:cxnLst/>
            <a:rect l="l" t="t" r="r" b="b"/>
            <a:pathLst>
              <a:path w="3113526" h="3113526">
                <a:moveTo>
                  <a:pt x="0" y="0"/>
                </a:moveTo>
                <a:lnTo>
                  <a:pt x="3113526" y="0"/>
                </a:lnTo>
                <a:lnTo>
                  <a:pt x="3113526" y="3113527"/>
                </a:lnTo>
                <a:lnTo>
                  <a:pt x="0" y="3113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073844" y="3601543"/>
            <a:ext cx="3113526" cy="3113526"/>
          </a:xfrm>
          <a:custGeom>
            <a:avLst/>
            <a:gdLst/>
            <a:ahLst/>
            <a:cxnLst/>
            <a:rect l="l" t="t" r="r" b="b"/>
            <a:pathLst>
              <a:path w="3113526" h="3113526">
                <a:moveTo>
                  <a:pt x="0" y="0"/>
                </a:moveTo>
                <a:lnTo>
                  <a:pt x="3113526" y="0"/>
                </a:lnTo>
                <a:lnTo>
                  <a:pt x="3113526" y="3113526"/>
                </a:lnTo>
                <a:lnTo>
                  <a:pt x="0" y="31135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611388" y="3892126"/>
            <a:ext cx="3101710" cy="3101710"/>
          </a:xfrm>
          <a:custGeom>
            <a:avLst/>
            <a:gdLst/>
            <a:ahLst/>
            <a:cxnLst/>
            <a:rect l="l" t="t" r="r" b="b"/>
            <a:pathLst>
              <a:path w="3101710" h="3101710">
                <a:moveTo>
                  <a:pt x="0" y="0"/>
                </a:moveTo>
                <a:lnTo>
                  <a:pt x="3101710" y="0"/>
                </a:lnTo>
                <a:lnTo>
                  <a:pt x="3101710" y="3101710"/>
                </a:lnTo>
                <a:lnTo>
                  <a:pt x="0" y="31017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152590" y="4073312"/>
            <a:ext cx="3113526" cy="3113526"/>
          </a:xfrm>
          <a:custGeom>
            <a:avLst/>
            <a:gdLst/>
            <a:ahLst/>
            <a:cxnLst/>
            <a:rect l="l" t="t" r="r" b="b"/>
            <a:pathLst>
              <a:path w="3113526" h="3113526">
                <a:moveTo>
                  <a:pt x="0" y="0"/>
                </a:moveTo>
                <a:lnTo>
                  <a:pt x="3113526" y="0"/>
                </a:lnTo>
                <a:lnTo>
                  <a:pt x="3113526" y="3113526"/>
                </a:lnTo>
                <a:lnTo>
                  <a:pt x="0" y="31135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/>
          <a:stretch>
            <a:fillRect/>
          </a:stretch>
        </p:blipFill>
        <p:spPr>
          <a:xfrm>
            <a:off x="2634144" y="4339262"/>
            <a:ext cx="3113526" cy="3113526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1724661" y="4642757"/>
            <a:ext cx="3236599" cy="4056728"/>
            <a:chOff x="0" y="0"/>
            <a:chExt cx="4315465" cy="54089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15465" cy="4315465"/>
            </a:xfrm>
            <a:custGeom>
              <a:avLst/>
              <a:gdLst/>
              <a:ahLst/>
              <a:cxnLst/>
              <a:rect l="l" t="t" r="r" b="b"/>
              <a:pathLst>
                <a:path w="4315465" h="4315465">
                  <a:moveTo>
                    <a:pt x="0" y="0"/>
                  </a:moveTo>
                  <a:lnTo>
                    <a:pt x="4315465" y="0"/>
                  </a:lnTo>
                  <a:lnTo>
                    <a:pt x="4315465" y="4315465"/>
                  </a:lnTo>
                  <a:lnTo>
                    <a:pt x="0" y="4315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033239" y="4267840"/>
              <a:ext cx="2797310" cy="11411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24"/>
                </a:lnSpc>
              </a:pPr>
              <a:r>
                <a:rPr lang="en-US" sz="2517" b="1" spc="12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Two Frames</a:t>
              </a:r>
            </a:p>
            <a:p>
              <a:pPr algn="ctr">
                <a:lnSpc>
                  <a:spcPts val="3524"/>
                </a:lnSpc>
                <a:spcBef>
                  <a:spcPct val="0"/>
                </a:spcBef>
              </a:pPr>
              <a:r>
                <a:rPr lang="en-US" sz="2517" b="1" spc="12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in the CSV file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940155" y="4855022"/>
            <a:ext cx="3024068" cy="1842466"/>
            <a:chOff x="0" y="0"/>
            <a:chExt cx="4032091" cy="2456621"/>
          </a:xfrm>
        </p:grpSpPr>
        <p:sp>
          <p:nvSpPr>
            <p:cNvPr id="12" name="Freeform 12"/>
            <p:cNvSpPr/>
            <p:nvPr/>
          </p:nvSpPr>
          <p:spPr>
            <a:xfrm>
              <a:off x="0" y="1287315"/>
              <a:ext cx="4032091" cy="1169306"/>
            </a:xfrm>
            <a:custGeom>
              <a:avLst/>
              <a:gdLst/>
              <a:ahLst/>
              <a:cxnLst/>
              <a:rect l="l" t="t" r="r" b="b"/>
              <a:pathLst>
                <a:path w="4032091" h="1169306">
                  <a:moveTo>
                    <a:pt x="0" y="0"/>
                  </a:moveTo>
                  <a:lnTo>
                    <a:pt x="4032091" y="0"/>
                  </a:lnTo>
                  <a:lnTo>
                    <a:pt x="4032091" y="1169306"/>
                  </a:lnTo>
                  <a:lnTo>
                    <a:pt x="0" y="11693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71959" y="-47625"/>
              <a:ext cx="3688172" cy="1226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4"/>
                </a:lnSpc>
                <a:spcBef>
                  <a:spcPct val="0"/>
                </a:spcBef>
              </a:pPr>
              <a:r>
                <a:rPr lang="en-US" sz="2695" b="1" spc="13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Extract frames from .avi videos</a:t>
              </a:r>
            </a:p>
          </p:txBody>
        </p:sp>
      </p:grpSp>
      <p:sp>
        <p:nvSpPr>
          <p:cNvPr id="14" name="Freeform 14"/>
          <p:cNvSpPr/>
          <p:nvPr/>
        </p:nvSpPr>
        <p:spPr>
          <a:xfrm rot="-8100000">
            <a:off x="12297575" y="7416886"/>
            <a:ext cx="13779436" cy="12251171"/>
          </a:xfrm>
          <a:custGeom>
            <a:avLst/>
            <a:gdLst/>
            <a:ahLst/>
            <a:cxnLst/>
            <a:rect l="l" t="t" r="r" b="b"/>
            <a:pathLst>
              <a:path w="13779436" h="12251171">
                <a:moveTo>
                  <a:pt x="0" y="0"/>
                </a:moveTo>
                <a:lnTo>
                  <a:pt x="13779436" y="0"/>
                </a:lnTo>
                <a:lnTo>
                  <a:pt x="13779436" y="12251171"/>
                </a:lnTo>
                <a:lnTo>
                  <a:pt x="0" y="1225117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6999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8100000">
            <a:off x="12690929" y="7720381"/>
            <a:ext cx="13779436" cy="12251171"/>
          </a:xfrm>
          <a:custGeom>
            <a:avLst/>
            <a:gdLst/>
            <a:ahLst/>
            <a:cxnLst/>
            <a:rect l="l" t="t" r="r" b="b"/>
            <a:pathLst>
              <a:path w="13779436" h="12251171">
                <a:moveTo>
                  <a:pt x="0" y="0"/>
                </a:moveTo>
                <a:lnTo>
                  <a:pt x="13779436" y="0"/>
                </a:lnTo>
                <a:lnTo>
                  <a:pt x="13779436" y="12251171"/>
                </a:lnTo>
                <a:lnTo>
                  <a:pt x="0" y="1225117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10999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6" name="AutoShape 16"/>
          <p:cNvSpPr/>
          <p:nvPr/>
        </p:nvSpPr>
        <p:spPr>
          <a:xfrm flipV="1">
            <a:off x="856624" y="0"/>
            <a:ext cx="0" cy="1057275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-489040" y="2060705"/>
            <a:ext cx="12213701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Freeform 18"/>
          <p:cNvSpPr/>
          <p:nvPr/>
        </p:nvSpPr>
        <p:spPr>
          <a:xfrm rot="-10800000">
            <a:off x="585664" y="1789745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20"/>
                </a:lnTo>
                <a:lnTo>
                  <a:pt x="0" y="54192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028700" y="1016765"/>
            <a:ext cx="10559472" cy="948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680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34343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EchoNet</a:t>
            </a:r>
            <a:r>
              <a:rPr lang="en-US" sz="6000" dirty="0">
                <a:solidFill>
                  <a:srgbClr val="34343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Dynamic Preparation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4847986" y="1028700"/>
            <a:ext cx="3073161" cy="676275"/>
            <a:chOff x="0" y="0"/>
            <a:chExt cx="4097548" cy="9017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21827" cy="901700"/>
            </a:xfrm>
            <a:custGeom>
              <a:avLst/>
              <a:gdLst/>
              <a:ahLst/>
              <a:cxnLst/>
              <a:rect l="l" t="t" r="r" b="b"/>
              <a:pathLst>
                <a:path w="621827" h="901700">
                  <a:moveTo>
                    <a:pt x="0" y="0"/>
                  </a:moveTo>
                  <a:lnTo>
                    <a:pt x="621827" y="0"/>
                  </a:lnTo>
                  <a:lnTo>
                    <a:pt x="621827" y="901700"/>
                  </a:lnTo>
                  <a:lnTo>
                    <a:pt x="0" y="901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alphaModFix amt="85000"/>
              </a:blip>
              <a:stretch>
                <a:fillRect r="-45008"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825869" y="88900"/>
              <a:ext cx="3271679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spc="15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Segmentation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28700" y="2070230"/>
            <a:ext cx="11060052" cy="52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8"/>
              </a:lnSpc>
              <a:spcBef>
                <a:spcPct val="0"/>
              </a:spcBef>
            </a:pPr>
            <a:r>
              <a:rPr lang="en-US" sz="3027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Frames Extraction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699825" y="8776970"/>
            <a:ext cx="488834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EC813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Automatic Frame Selection?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100000">
            <a:off x="12297575" y="7416886"/>
            <a:ext cx="13779436" cy="12251171"/>
          </a:xfrm>
          <a:custGeom>
            <a:avLst/>
            <a:gdLst/>
            <a:ahLst/>
            <a:cxnLst/>
            <a:rect l="l" t="t" r="r" b="b"/>
            <a:pathLst>
              <a:path w="13779436" h="12251171">
                <a:moveTo>
                  <a:pt x="0" y="0"/>
                </a:moveTo>
                <a:lnTo>
                  <a:pt x="13779436" y="0"/>
                </a:lnTo>
                <a:lnTo>
                  <a:pt x="13779436" y="12251171"/>
                </a:lnTo>
                <a:lnTo>
                  <a:pt x="0" y="122511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8100000">
            <a:off x="12690929" y="7720381"/>
            <a:ext cx="13779436" cy="12251171"/>
          </a:xfrm>
          <a:custGeom>
            <a:avLst/>
            <a:gdLst/>
            <a:ahLst/>
            <a:cxnLst/>
            <a:rect l="l" t="t" r="r" b="b"/>
            <a:pathLst>
              <a:path w="13779436" h="12251171">
                <a:moveTo>
                  <a:pt x="0" y="0"/>
                </a:moveTo>
                <a:lnTo>
                  <a:pt x="13779436" y="0"/>
                </a:lnTo>
                <a:lnTo>
                  <a:pt x="13779436" y="12251171"/>
                </a:lnTo>
                <a:lnTo>
                  <a:pt x="0" y="122511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856624" y="0"/>
            <a:ext cx="0" cy="1057275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-489040" y="2060705"/>
            <a:ext cx="12213701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 rot="-10800000">
            <a:off x="585664" y="1789745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20"/>
                </a:lnTo>
                <a:lnTo>
                  <a:pt x="0" y="5419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16765"/>
            <a:ext cx="10477498" cy="948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680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34343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EchoNet</a:t>
            </a:r>
            <a:r>
              <a:rPr lang="en-US" sz="6000" dirty="0">
                <a:solidFill>
                  <a:srgbClr val="34343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Dynamic Preparation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4847986" y="1028700"/>
            <a:ext cx="3073161" cy="676275"/>
            <a:chOff x="0" y="0"/>
            <a:chExt cx="4097548" cy="9017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21827" cy="901700"/>
            </a:xfrm>
            <a:custGeom>
              <a:avLst/>
              <a:gdLst/>
              <a:ahLst/>
              <a:cxnLst/>
              <a:rect l="l" t="t" r="r" b="b"/>
              <a:pathLst>
                <a:path w="621827" h="901700">
                  <a:moveTo>
                    <a:pt x="0" y="0"/>
                  </a:moveTo>
                  <a:lnTo>
                    <a:pt x="621827" y="0"/>
                  </a:lnTo>
                  <a:lnTo>
                    <a:pt x="621827" y="901700"/>
                  </a:lnTo>
                  <a:lnTo>
                    <a:pt x="0" y="901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85000"/>
              </a:blip>
              <a:stretch>
                <a:fillRect r="-45008"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825869" y="88900"/>
              <a:ext cx="3271679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spc="15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Segmentation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2070230"/>
            <a:ext cx="11060052" cy="52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8"/>
              </a:lnSpc>
              <a:spcBef>
                <a:spcPct val="0"/>
              </a:spcBef>
            </a:pPr>
            <a:r>
              <a:rPr lang="en-US" sz="3027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Creating Masks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44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421918" y="5387955"/>
            <a:ext cx="6913384" cy="1497350"/>
            <a:chOff x="0" y="-123825"/>
            <a:chExt cx="9217845" cy="1996466"/>
          </a:xfrm>
        </p:grpSpPr>
        <p:sp>
          <p:nvSpPr>
            <p:cNvPr id="14" name="Freeform 14"/>
            <p:cNvSpPr/>
            <p:nvPr/>
          </p:nvSpPr>
          <p:spPr>
            <a:xfrm>
              <a:off x="0" y="75187"/>
              <a:ext cx="1797454" cy="1797454"/>
            </a:xfrm>
            <a:custGeom>
              <a:avLst/>
              <a:gdLst/>
              <a:ahLst/>
              <a:cxnLst/>
              <a:rect l="l" t="t" r="r" b="b"/>
              <a:pathLst>
                <a:path w="1797454" h="1797454">
                  <a:moveTo>
                    <a:pt x="0" y="0"/>
                  </a:moveTo>
                  <a:lnTo>
                    <a:pt x="1797454" y="0"/>
                  </a:lnTo>
                  <a:lnTo>
                    <a:pt x="1797454" y="1797454"/>
                  </a:lnTo>
                  <a:lnTo>
                    <a:pt x="0" y="17974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5793232" y="-123825"/>
              <a:ext cx="3424613" cy="14476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9120"/>
                </a:lnSpc>
                <a:spcBef>
                  <a:spcPct val="0"/>
                </a:spcBef>
              </a:pPr>
              <a:r>
                <a:rPr lang="en-US" sz="6514" b="1" spc="32" dirty="0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Masks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2932641" y="3658752"/>
            <a:ext cx="2552508" cy="2552508"/>
          </a:xfrm>
          <a:custGeom>
            <a:avLst/>
            <a:gdLst/>
            <a:ahLst/>
            <a:cxnLst/>
            <a:rect l="l" t="t" r="r" b="b"/>
            <a:pathLst>
              <a:path w="2552508" h="2552508">
                <a:moveTo>
                  <a:pt x="0" y="0"/>
                </a:moveTo>
                <a:lnTo>
                  <a:pt x="2552508" y="0"/>
                </a:lnTo>
                <a:lnTo>
                  <a:pt x="2552508" y="2552508"/>
                </a:lnTo>
                <a:lnTo>
                  <a:pt x="0" y="255250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2932641" y="6362384"/>
            <a:ext cx="2552508" cy="2552508"/>
          </a:xfrm>
          <a:custGeom>
            <a:avLst/>
            <a:gdLst/>
            <a:ahLst/>
            <a:cxnLst/>
            <a:rect l="l" t="t" r="r" b="b"/>
            <a:pathLst>
              <a:path w="2552508" h="2552508">
                <a:moveTo>
                  <a:pt x="0" y="0"/>
                </a:moveTo>
                <a:lnTo>
                  <a:pt x="2552508" y="0"/>
                </a:lnTo>
                <a:lnTo>
                  <a:pt x="2552508" y="2552508"/>
                </a:lnTo>
                <a:lnTo>
                  <a:pt x="0" y="255250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856624" y="0"/>
            <a:ext cx="0" cy="1057275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-489040" y="2060705"/>
            <a:ext cx="12213701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 rot="-10800000">
            <a:off x="585664" y="1789745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20"/>
                </a:lnTo>
                <a:lnTo>
                  <a:pt x="0" y="541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4847986" y="1028700"/>
            <a:ext cx="3073161" cy="676275"/>
            <a:chOff x="0" y="0"/>
            <a:chExt cx="4097548" cy="9017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21827" cy="901700"/>
            </a:xfrm>
            <a:custGeom>
              <a:avLst/>
              <a:gdLst/>
              <a:ahLst/>
              <a:cxnLst/>
              <a:rect l="l" t="t" r="r" b="b"/>
              <a:pathLst>
                <a:path w="621827" h="901700">
                  <a:moveTo>
                    <a:pt x="0" y="0"/>
                  </a:moveTo>
                  <a:lnTo>
                    <a:pt x="621827" y="0"/>
                  </a:lnTo>
                  <a:lnTo>
                    <a:pt x="621827" y="901700"/>
                  </a:lnTo>
                  <a:lnTo>
                    <a:pt x="0" y="901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5000"/>
              </a:blip>
              <a:stretch>
                <a:fillRect r="-45008"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825869" y="88900"/>
              <a:ext cx="3271679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spc="15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Segmentation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2932641" y="3658752"/>
            <a:ext cx="2552508" cy="2552508"/>
          </a:xfrm>
          <a:custGeom>
            <a:avLst/>
            <a:gdLst/>
            <a:ahLst/>
            <a:cxnLst/>
            <a:rect l="l" t="t" r="r" b="b"/>
            <a:pathLst>
              <a:path w="2552508" h="2552508">
                <a:moveTo>
                  <a:pt x="0" y="0"/>
                </a:moveTo>
                <a:lnTo>
                  <a:pt x="2552508" y="0"/>
                </a:lnTo>
                <a:lnTo>
                  <a:pt x="2552508" y="2552508"/>
                </a:lnTo>
                <a:lnTo>
                  <a:pt x="0" y="25525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932641" y="6362384"/>
            <a:ext cx="2552508" cy="2552508"/>
          </a:xfrm>
          <a:custGeom>
            <a:avLst/>
            <a:gdLst/>
            <a:ahLst/>
            <a:cxnLst/>
            <a:rect l="l" t="t" r="r" b="b"/>
            <a:pathLst>
              <a:path w="2552508" h="2552508">
                <a:moveTo>
                  <a:pt x="0" y="0"/>
                </a:moveTo>
                <a:lnTo>
                  <a:pt x="2552508" y="0"/>
                </a:lnTo>
                <a:lnTo>
                  <a:pt x="2552508" y="2552508"/>
                </a:lnTo>
                <a:lnTo>
                  <a:pt x="0" y="25525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416226" y="5537215"/>
            <a:ext cx="1348091" cy="1348091"/>
          </a:xfrm>
          <a:custGeom>
            <a:avLst/>
            <a:gdLst/>
            <a:ahLst/>
            <a:cxnLst/>
            <a:rect l="l" t="t" r="r" b="b"/>
            <a:pathLst>
              <a:path w="1348091" h="1348091">
                <a:moveTo>
                  <a:pt x="0" y="0"/>
                </a:moveTo>
                <a:lnTo>
                  <a:pt x="1348091" y="0"/>
                </a:lnTo>
                <a:lnTo>
                  <a:pt x="1348091" y="1348090"/>
                </a:lnTo>
                <a:lnTo>
                  <a:pt x="0" y="13480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697767" y="2926783"/>
            <a:ext cx="7594496" cy="3009319"/>
          </a:xfrm>
          <a:custGeom>
            <a:avLst/>
            <a:gdLst/>
            <a:ahLst/>
            <a:cxnLst/>
            <a:rect l="l" t="t" r="r" b="b"/>
            <a:pathLst>
              <a:path w="7594496" h="3009319">
                <a:moveTo>
                  <a:pt x="0" y="0"/>
                </a:moveTo>
                <a:lnTo>
                  <a:pt x="7594496" y="0"/>
                </a:lnTo>
                <a:lnTo>
                  <a:pt x="7594496" y="3009319"/>
                </a:lnTo>
                <a:lnTo>
                  <a:pt x="0" y="30093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8697767" y="6407347"/>
            <a:ext cx="7594496" cy="3483975"/>
          </a:xfrm>
          <a:custGeom>
            <a:avLst/>
            <a:gdLst/>
            <a:ahLst/>
            <a:cxnLst/>
            <a:rect l="l" t="t" r="r" b="b"/>
            <a:pathLst>
              <a:path w="7594496" h="3483975">
                <a:moveTo>
                  <a:pt x="0" y="0"/>
                </a:moveTo>
                <a:lnTo>
                  <a:pt x="7594496" y="0"/>
                </a:lnTo>
                <a:lnTo>
                  <a:pt x="7594496" y="3483975"/>
                </a:lnTo>
                <a:lnTo>
                  <a:pt x="0" y="34839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1016765"/>
            <a:ext cx="10477498" cy="948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680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34343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EchoNet</a:t>
            </a:r>
            <a:r>
              <a:rPr lang="en-US" sz="6000" dirty="0">
                <a:solidFill>
                  <a:srgbClr val="34343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Dynamic Preparation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2070230"/>
            <a:ext cx="11060052" cy="52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8"/>
              </a:lnSpc>
              <a:spcBef>
                <a:spcPct val="0"/>
              </a:spcBef>
            </a:pPr>
            <a:r>
              <a:rPr lang="en-US" sz="3027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Creating Masks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45</a:t>
            </a:r>
          </a:p>
        </p:txBody>
      </p:sp>
    </p:spTree>
  </p:cSld>
  <p:clrMapOvr>
    <a:masterClrMapping/>
  </p:clrMapOvr>
  <p:transition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46</a:t>
            </a:r>
          </a:p>
        </p:txBody>
      </p:sp>
      <p:sp>
        <p:nvSpPr>
          <p:cNvPr id="3" name="Freeform 3"/>
          <p:cNvSpPr/>
          <p:nvPr/>
        </p:nvSpPr>
        <p:spPr>
          <a:xfrm rot="5400000" flipV="1">
            <a:off x="11791212" y="4925459"/>
            <a:ext cx="3077951" cy="3162892"/>
          </a:xfrm>
          <a:custGeom>
            <a:avLst/>
            <a:gdLst/>
            <a:ahLst/>
            <a:cxnLst/>
            <a:rect l="l" t="t" r="r" b="b"/>
            <a:pathLst>
              <a:path w="3077951" h="3162892">
                <a:moveTo>
                  <a:pt x="0" y="3162893"/>
                </a:moveTo>
                <a:lnTo>
                  <a:pt x="3077951" y="3162893"/>
                </a:lnTo>
                <a:lnTo>
                  <a:pt x="3077951" y="0"/>
                </a:lnTo>
                <a:lnTo>
                  <a:pt x="0" y="0"/>
                </a:lnTo>
                <a:lnTo>
                  <a:pt x="0" y="3162893"/>
                </a:lnTo>
                <a:close/>
              </a:path>
            </a:pathLst>
          </a:custGeom>
          <a:blipFill>
            <a:blip r:embed="rId2"/>
            <a:stretch>
              <a:fillRect l="-258651" t="-8992" r="-2742" b="-4666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1953101" y="8474257"/>
            <a:ext cx="2754174" cy="526732"/>
            <a:chOff x="0" y="0"/>
            <a:chExt cx="3672233" cy="702309"/>
          </a:xfrm>
        </p:grpSpPr>
        <p:sp>
          <p:nvSpPr>
            <p:cNvPr id="5" name="Freeform 5"/>
            <p:cNvSpPr/>
            <p:nvPr/>
          </p:nvSpPr>
          <p:spPr>
            <a:xfrm>
              <a:off x="2297193" y="60678"/>
              <a:ext cx="1375040" cy="580954"/>
            </a:xfrm>
            <a:custGeom>
              <a:avLst/>
              <a:gdLst/>
              <a:ahLst/>
              <a:cxnLst/>
              <a:rect l="l" t="t" r="r" b="b"/>
              <a:pathLst>
                <a:path w="1375040" h="580954">
                  <a:moveTo>
                    <a:pt x="0" y="0"/>
                  </a:moveTo>
                  <a:lnTo>
                    <a:pt x="1375040" y="0"/>
                  </a:lnTo>
                  <a:lnTo>
                    <a:pt x="1375040" y="580954"/>
                  </a:lnTo>
                  <a:lnTo>
                    <a:pt x="0" y="5809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2096070" cy="7689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55"/>
                </a:lnSpc>
                <a:spcBef>
                  <a:spcPct val="0"/>
                </a:spcBef>
              </a:pPr>
              <a:r>
                <a:rPr lang="en-US" sz="3468" b="1" i="1" spc="17">
                  <a:solidFill>
                    <a:srgbClr val="2B2C30"/>
                  </a:solidFill>
                  <a:latin typeface="Playfair Display Bold Italics"/>
                  <a:ea typeface="Playfair Display Bold Italics"/>
                  <a:cs typeface="Playfair Display Bold Italics"/>
                  <a:sym typeface="Playfair Display Bold Italics"/>
                </a:rPr>
                <a:t>CAMUS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8241098" y="5710026"/>
            <a:ext cx="2050000" cy="2053734"/>
          </a:xfrm>
          <a:custGeom>
            <a:avLst/>
            <a:gdLst/>
            <a:ahLst/>
            <a:cxnLst/>
            <a:rect l="l" t="t" r="r" b="b"/>
            <a:pathLst>
              <a:path w="2050000" h="2053734">
                <a:moveTo>
                  <a:pt x="0" y="0"/>
                </a:moveTo>
                <a:lnTo>
                  <a:pt x="2050000" y="0"/>
                </a:lnTo>
                <a:lnTo>
                  <a:pt x="2050000" y="2053735"/>
                </a:lnTo>
                <a:lnTo>
                  <a:pt x="0" y="20537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8100000">
            <a:off x="12297575" y="7416886"/>
            <a:ext cx="13779436" cy="12251171"/>
          </a:xfrm>
          <a:custGeom>
            <a:avLst/>
            <a:gdLst/>
            <a:ahLst/>
            <a:cxnLst/>
            <a:rect l="l" t="t" r="r" b="b"/>
            <a:pathLst>
              <a:path w="13779436" h="12251171">
                <a:moveTo>
                  <a:pt x="0" y="0"/>
                </a:moveTo>
                <a:lnTo>
                  <a:pt x="13779436" y="0"/>
                </a:lnTo>
                <a:lnTo>
                  <a:pt x="13779436" y="12251171"/>
                </a:lnTo>
                <a:lnTo>
                  <a:pt x="0" y="122511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8100000">
            <a:off x="12690929" y="7720381"/>
            <a:ext cx="13779436" cy="12251171"/>
          </a:xfrm>
          <a:custGeom>
            <a:avLst/>
            <a:gdLst/>
            <a:ahLst/>
            <a:cxnLst/>
            <a:rect l="l" t="t" r="r" b="b"/>
            <a:pathLst>
              <a:path w="13779436" h="12251171">
                <a:moveTo>
                  <a:pt x="0" y="0"/>
                </a:moveTo>
                <a:lnTo>
                  <a:pt x="13779436" y="0"/>
                </a:lnTo>
                <a:lnTo>
                  <a:pt x="13779436" y="12251171"/>
                </a:lnTo>
                <a:lnTo>
                  <a:pt x="0" y="122511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0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 flipV="1">
            <a:off x="856624" y="0"/>
            <a:ext cx="0" cy="1057275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-489040" y="2060705"/>
            <a:ext cx="12213701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 rot="-10800000">
            <a:off x="585664" y="1789745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20"/>
                </a:lnTo>
                <a:lnTo>
                  <a:pt x="0" y="5419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1016765"/>
            <a:ext cx="10553699" cy="948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680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34343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EchoNet</a:t>
            </a:r>
            <a:r>
              <a:rPr lang="en-US" sz="6000" dirty="0">
                <a:solidFill>
                  <a:srgbClr val="34343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Dynamic Preparation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4847986" y="1028700"/>
            <a:ext cx="3073161" cy="676275"/>
            <a:chOff x="0" y="0"/>
            <a:chExt cx="4097548" cy="9017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21827" cy="901700"/>
            </a:xfrm>
            <a:custGeom>
              <a:avLst/>
              <a:gdLst/>
              <a:ahLst/>
              <a:cxnLst/>
              <a:rect l="l" t="t" r="r" b="b"/>
              <a:pathLst>
                <a:path w="621827" h="901700">
                  <a:moveTo>
                    <a:pt x="0" y="0"/>
                  </a:moveTo>
                  <a:lnTo>
                    <a:pt x="621827" y="0"/>
                  </a:lnTo>
                  <a:lnTo>
                    <a:pt x="621827" y="901700"/>
                  </a:lnTo>
                  <a:lnTo>
                    <a:pt x="0" y="901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85000"/>
              </a:blip>
              <a:stretch>
                <a:fillRect r="-45008"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825869" y="88900"/>
              <a:ext cx="3271679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spc="15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Segmentation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38225" y="2070230"/>
            <a:ext cx="11060052" cy="52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8"/>
              </a:lnSpc>
              <a:spcBef>
                <a:spcPct val="0"/>
              </a:spcBef>
            </a:pPr>
            <a:r>
              <a:rPr lang="en-US" sz="3027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Creating Masks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3873115" y="3136333"/>
            <a:ext cx="3113526" cy="6411393"/>
            <a:chOff x="0" y="0"/>
            <a:chExt cx="4151369" cy="854852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151369" cy="4151369"/>
            </a:xfrm>
            <a:custGeom>
              <a:avLst/>
              <a:gdLst/>
              <a:ahLst/>
              <a:cxnLst/>
              <a:rect l="l" t="t" r="r" b="b"/>
              <a:pathLst>
                <a:path w="4151369" h="4151369">
                  <a:moveTo>
                    <a:pt x="0" y="0"/>
                  </a:moveTo>
                  <a:lnTo>
                    <a:pt x="4151369" y="0"/>
                  </a:lnTo>
                  <a:lnTo>
                    <a:pt x="4151369" y="4151369"/>
                  </a:lnTo>
                  <a:lnTo>
                    <a:pt x="0" y="41513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0" y="4397155"/>
              <a:ext cx="4151369" cy="4151369"/>
            </a:xfrm>
            <a:custGeom>
              <a:avLst/>
              <a:gdLst/>
              <a:ahLst/>
              <a:cxnLst/>
              <a:rect l="l" t="t" r="r" b="b"/>
              <a:pathLst>
                <a:path w="4151369" h="4151369">
                  <a:moveTo>
                    <a:pt x="0" y="0"/>
                  </a:moveTo>
                  <a:lnTo>
                    <a:pt x="4151369" y="0"/>
                  </a:lnTo>
                  <a:lnTo>
                    <a:pt x="4151369" y="4151369"/>
                  </a:lnTo>
                  <a:lnTo>
                    <a:pt x="0" y="41513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856624" y="0"/>
            <a:ext cx="0" cy="1057275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-489040" y="2060705"/>
            <a:ext cx="12213701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 rot="-10800000">
            <a:off x="585664" y="1789745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20"/>
                </a:lnTo>
                <a:lnTo>
                  <a:pt x="0" y="541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016765"/>
            <a:ext cx="10553700" cy="948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680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34343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EchoNet</a:t>
            </a:r>
            <a:r>
              <a:rPr lang="en-US" sz="6000" dirty="0">
                <a:solidFill>
                  <a:srgbClr val="34343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Dynamic Preparation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4847986" y="1028700"/>
            <a:ext cx="3073161" cy="676275"/>
            <a:chOff x="0" y="0"/>
            <a:chExt cx="4097548" cy="9017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21827" cy="901700"/>
            </a:xfrm>
            <a:custGeom>
              <a:avLst/>
              <a:gdLst/>
              <a:ahLst/>
              <a:cxnLst/>
              <a:rect l="l" t="t" r="r" b="b"/>
              <a:pathLst>
                <a:path w="621827" h="901700">
                  <a:moveTo>
                    <a:pt x="0" y="0"/>
                  </a:moveTo>
                  <a:lnTo>
                    <a:pt x="621827" y="0"/>
                  </a:lnTo>
                  <a:lnTo>
                    <a:pt x="621827" y="901700"/>
                  </a:lnTo>
                  <a:lnTo>
                    <a:pt x="0" y="901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5000"/>
              </a:blip>
              <a:stretch>
                <a:fillRect r="-45008"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825869" y="88900"/>
              <a:ext cx="3271679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spc="15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Segmentation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38225" y="2070230"/>
            <a:ext cx="11060052" cy="52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8"/>
              </a:lnSpc>
              <a:spcBef>
                <a:spcPct val="0"/>
              </a:spcBef>
            </a:pPr>
            <a:r>
              <a:rPr lang="en-US" sz="3027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Creating Masks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47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815815" y="4761257"/>
            <a:ext cx="3002922" cy="2479824"/>
            <a:chOff x="0" y="0"/>
            <a:chExt cx="4003896" cy="3306431"/>
          </a:xfrm>
        </p:grpSpPr>
        <p:sp>
          <p:nvSpPr>
            <p:cNvPr id="12" name="Freeform 12"/>
            <p:cNvSpPr/>
            <p:nvPr/>
          </p:nvSpPr>
          <p:spPr>
            <a:xfrm>
              <a:off x="235813" y="2282073"/>
              <a:ext cx="3532271" cy="1024359"/>
            </a:xfrm>
            <a:custGeom>
              <a:avLst/>
              <a:gdLst/>
              <a:ahLst/>
              <a:cxnLst/>
              <a:rect l="l" t="t" r="r" b="b"/>
              <a:pathLst>
                <a:path w="3532271" h="1024359">
                  <a:moveTo>
                    <a:pt x="0" y="0"/>
                  </a:moveTo>
                  <a:lnTo>
                    <a:pt x="3532271" y="0"/>
                  </a:lnTo>
                  <a:lnTo>
                    <a:pt x="3532271" y="1024358"/>
                  </a:lnTo>
                  <a:lnTo>
                    <a:pt x="0" y="1024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4003896" cy="188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97"/>
                </a:lnSpc>
              </a:pPr>
              <a:r>
                <a:rPr lang="en-US" sz="2712" b="1" spc="13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Convert to filled polygons</a:t>
              </a:r>
            </a:p>
            <a:p>
              <a:pPr algn="ctr">
                <a:lnSpc>
                  <a:spcPts val="3797"/>
                </a:lnSpc>
                <a:spcBef>
                  <a:spcPct val="0"/>
                </a:spcBef>
              </a:pPr>
              <a:endParaRPr lang="en-US" sz="2712" b="1" spc="13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endParaRPr>
            </a:p>
          </p:txBody>
        </p:sp>
      </p:grpSp>
      <p:sp>
        <p:nvSpPr>
          <p:cNvPr id="14" name="Freeform 14"/>
          <p:cNvSpPr/>
          <p:nvPr/>
        </p:nvSpPr>
        <p:spPr>
          <a:xfrm>
            <a:off x="12275403" y="6194034"/>
            <a:ext cx="3118238" cy="3118238"/>
          </a:xfrm>
          <a:custGeom>
            <a:avLst/>
            <a:gdLst/>
            <a:ahLst/>
            <a:cxnLst/>
            <a:rect l="l" t="t" r="r" b="b"/>
            <a:pathLst>
              <a:path w="3118238" h="3118238">
                <a:moveTo>
                  <a:pt x="0" y="0"/>
                </a:moveTo>
                <a:lnTo>
                  <a:pt x="3118238" y="0"/>
                </a:lnTo>
                <a:lnTo>
                  <a:pt x="3118238" y="3118238"/>
                </a:lnTo>
                <a:lnTo>
                  <a:pt x="0" y="31182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275403" y="2900879"/>
            <a:ext cx="3118238" cy="3118238"/>
          </a:xfrm>
          <a:custGeom>
            <a:avLst/>
            <a:gdLst/>
            <a:ahLst/>
            <a:cxnLst/>
            <a:rect l="l" t="t" r="r" b="b"/>
            <a:pathLst>
              <a:path w="3118238" h="3118238">
                <a:moveTo>
                  <a:pt x="0" y="0"/>
                </a:moveTo>
                <a:lnTo>
                  <a:pt x="3118238" y="0"/>
                </a:lnTo>
                <a:lnTo>
                  <a:pt x="3118238" y="3118238"/>
                </a:lnTo>
                <a:lnTo>
                  <a:pt x="0" y="31182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2913915" y="2900879"/>
            <a:ext cx="3113526" cy="6411393"/>
            <a:chOff x="0" y="0"/>
            <a:chExt cx="4151369" cy="854852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151369" cy="4151369"/>
            </a:xfrm>
            <a:custGeom>
              <a:avLst/>
              <a:gdLst/>
              <a:ahLst/>
              <a:cxnLst/>
              <a:rect l="l" t="t" r="r" b="b"/>
              <a:pathLst>
                <a:path w="4151369" h="4151369">
                  <a:moveTo>
                    <a:pt x="0" y="0"/>
                  </a:moveTo>
                  <a:lnTo>
                    <a:pt x="4151369" y="0"/>
                  </a:lnTo>
                  <a:lnTo>
                    <a:pt x="4151369" y="4151369"/>
                  </a:lnTo>
                  <a:lnTo>
                    <a:pt x="0" y="41513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4397155"/>
              <a:ext cx="4151369" cy="4151369"/>
            </a:xfrm>
            <a:custGeom>
              <a:avLst/>
              <a:gdLst/>
              <a:ahLst/>
              <a:cxnLst/>
              <a:rect l="l" t="t" r="r" b="b"/>
              <a:pathLst>
                <a:path w="4151369" h="4151369">
                  <a:moveTo>
                    <a:pt x="0" y="0"/>
                  </a:moveTo>
                  <a:lnTo>
                    <a:pt x="4151369" y="0"/>
                  </a:lnTo>
                  <a:lnTo>
                    <a:pt x="4151369" y="4151369"/>
                  </a:lnTo>
                  <a:lnTo>
                    <a:pt x="0" y="41513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48</a:t>
            </a:r>
          </a:p>
        </p:txBody>
      </p:sp>
      <p:sp>
        <p:nvSpPr>
          <p:cNvPr id="3" name="Freeform 3"/>
          <p:cNvSpPr/>
          <p:nvPr/>
        </p:nvSpPr>
        <p:spPr>
          <a:xfrm rot="-8100000">
            <a:off x="13273716" y="6732860"/>
            <a:ext cx="14359719" cy="12767096"/>
          </a:xfrm>
          <a:custGeom>
            <a:avLst/>
            <a:gdLst/>
            <a:ahLst/>
            <a:cxnLst/>
            <a:rect l="l" t="t" r="r" b="b"/>
            <a:pathLst>
              <a:path w="14359719" h="12767096">
                <a:moveTo>
                  <a:pt x="0" y="0"/>
                </a:moveTo>
                <a:lnTo>
                  <a:pt x="14359719" y="0"/>
                </a:lnTo>
                <a:lnTo>
                  <a:pt x="14359719" y="12767096"/>
                </a:lnTo>
                <a:lnTo>
                  <a:pt x="0" y="12767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8100000">
            <a:off x="13683636" y="7049136"/>
            <a:ext cx="14359719" cy="12767096"/>
          </a:xfrm>
          <a:custGeom>
            <a:avLst/>
            <a:gdLst/>
            <a:ahLst/>
            <a:cxnLst/>
            <a:rect l="l" t="t" r="r" b="b"/>
            <a:pathLst>
              <a:path w="14359719" h="12767096">
                <a:moveTo>
                  <a:pt x="0" y="0"/>
                </a:moveTo>
                <a:lnTo>
                  <a:pt x="14359719" y="0"/>
                </a:lnTo>
                <a:lnTo>
                  <a:pt x="14359719" y="12767096"/>
                </a:lnTo>
                <a:lnTo>
                  <a:pt x="0" y="12767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651140" y="7338590"/>
            <a:ext cx="1725450" cy="1725450"/>
          </a:xfrm>
          <a:custGeom>
            <a:avLst/>
            <a:gdLst/>
            <a:ahLst/>
            <a:cxnLst/>
            <a:rect l="l" t="t" r="r" b="b"/>
            <a:pathLst>
              <a:path w="1725450" h="1725450">
                <a:moveTo>
                  <a:pt x="0" y="0"/>
                </a:moveTo>
                <a:lnTo>
                  <a:pt x="1725450" y="0"/>
                </a:lnTo>
                <a:lnTo>
                  <a:pt x="1725450" y="1725450"/>
                </a:lnTo>
                <a:lnTo>
                  <a:pt x="0" y="17254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925690" y="7338590"/>
            <a:ext cx="1725450" cy="1725450"/>
          </a:xfrm>
          <a:custGeom>
            <a:avLst/>
            <a:gdLst/>
            <a:ahLst/>
            <a:cxnLst/>
            <a:rect l="l" t="t" r="r" b="b"/>
            <a:pathLst>
              <a:path w="1725450" h="1725450">
                <a:moveTo>
                  <a:pt x="0" y="0"/>
                </a:moveTo>
                <a:lnTo>
                  <a:pt x="1725450" y="0"/>
                </a:lnTo>
                <a:lnTo>
                  <a:pt x="1725450" y="1725450"/>
                </a:lnTo>
                <a:lnTo>
                  <a:pt x="0" y="17254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925690" y="3197338"/>
            <a:ext cx="3450900" cy="1725450"/>
            <a:chOff x="0" y="0"/>
            <a:chExt cx="4601200" cy="2300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00600" cy="2300600"/>
            </a:xfrm>
            <a:custGeom>
              <a:avLst/>
              <a:gdLst/>
              <a:ahLst/>
              <a:cxnLst/>
              <a:rect l="l" t="t" r="r" b="b"/>
              <a:pathLst>
                <a:path w="2300600" h="2300600">
                  <a:moveTo>
                    <a:pt x="0" y="0"/>
                  </a:moveTo>
                  <a:lnTo>
                    <a:pt x="2300600" y="0"/>
                  </a:lnTo>
                  <a:lnTo>
                    <a:pt x="2300600" y="2300600"/>
                  </a:lnTo>
                  <a:lnTo>
                    <a:pt x="0" y="2300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2300600" y="0"/>
              <a:ext cx="2300600" cy="2300600"/>
            </a:xfrm>
            <a:custGeom>
              <a:avLst/>
              <a:gdLst/>
              <a:ahLst/>
              <a:cxnLst/>
              <a:rect l="l" t="t" r="r" b="b"/>
              <a:pathLst>
                <a:path w="2300600" h="2300600">
                  <a:moveTo>
                    <a:pt x="0" y="0"/>
                  </a:moveTo>
                  <a:lnTo>
                    <a:pt x="2300600" y="0"/>
                  </a:lnTo>
                  <a:lnTo>
                    <a:pt x="2300600" y="2300600"/>
                  </a:lnTo>
                  <a:lnTo>
                    <a:pt x="0" y="2300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2828946" y="5308495"/>
            <a:ext cx="1644389" cy="1644389"/>
          </a:xfrm>
          <a:custGeom>
            <a:avLst/>
            <a:gdLst/>
            <a:ahLst/>
            <a:cxnLst/>
            <a:rect l="l" t="t" r="r" b="b"/>
            <a:pathLst>
              <a:path w="1644389" h="1644389">
                <a:moveTo>
                  <a:pt x="0" y="0"/>
                </a:moveTo>
                <a:lnTo>
                  <a:pt x="1644389" y="0"/>
                </a:lnTo>
                <a:lnTo>
                  <a:pt x="1644389" y="1644389"/>
                </a:lnTo>
                <a:lnTo>
                  <a:pt x="0" y="16443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AutoShape 11"/>
          <p:cNvSpPr/>
          <p:nvPr/>
        </p:nvSpPr>
        <p:spPr>
          <a:xfrm>
            <a:off x="6853939" y="6335896"/>
            <a:ext cx="123882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" name="Freeform 12"/>
          <p:cNvSpPr/>
          <p:nvPr/>
        </p:nvSpPr>
        <p:spPr>
          <a:xfrm>
            <a:off x="8445190" y="3962394"/>
            <a:ext cx="6630903" cy="4417839"/>
          </a:xfrm>
          <a:custGeom>
            <a:avLst/>
            <a:gdLst/>
            <a:ahLst/>
            <a:cxnLst/>
            <a:rect l="l" t="t" r="r" b="b"/>
            <a:pathLst>
              <a:path w="6630903" h="4417839">
                <a:moveTo>
                  <a:pt x="0" y="0"/>
                </a:moveTo>
                <a:lnTo>
                  <a:pt x="6630903" y="0"/>
                </a:lnTo>
                <a:lnTo>
                  <a:pt x="6630903" y="4417839"/>
                </a:lnTo>
                <a:lnTo>
                  <a:pt x="0" y="44178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7708990" y="3727518"/>
            <a:ext cx="3450231" cy="4887590"/>
            <a:chOff x="0" y="0"/>
            <a:chExt cx="908703" cy="128726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08703" cy="1287267"/>
            </a:xfrm>
            <a:custGeom>
              <a:avLst/>
              <a:gdLst/>
              <a:ahLst/>
              <a:cxnLst/>
              <a:rect l="l" t="t" r="r" b="b"/>
              <a:pathLst>
                <a:path w="908703" h="1287267">
                  <a:moveTo>
                    <a:pt x="0" y="0"/>
                  </a:moveTo>
                  <a:lnTo>
                    <a:pt x="908703" y="0"/>
                  </a:lnTo>
                  <a:lnTo>
                    <a:pt x="908703" y="1287267"/>
                  </a:lnTo>
                  <a:lnTo>
                    <a:pt x="0" y="1287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96147"/>
              </a:solidFill>
              <a:prstDash val="lgDash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908703" cy="13444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4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8186094" y="2936308"/>
            <a:ext cx="2496023" cy="705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4100" b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Backbone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708990" y="8767900"/>
            <a:ext cx="3450231" cy="137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  <a:spcBef>
                <a:spcPct val="0"/>
              </a:spcBef>
            </a:pPr>
            <a:r>
              <a:rPr lang="en-US" sz="3960" spc="19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convnext_base Backbone</a:t>
            </a:r>
          </a:p>
        </p:txBody>
      </p:sp>
      <p:sp>
        <p:nvSpPr>
          <p:cNvPr id="18" name="AutoShape 18"/>
          <p:cNvSpPr/>
          <p:nvPr/>
        </p:nvSpPr>
        <p:spPr>
          <a:xfrm flipV="1">
            <a:off x="856624" y="0"/>
            <a:ext cx="0" cy="1057275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-489040" y="2060705"/>
            <a:ext cx="12213701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Freeform 20"/>
          <p:cNvSpPr/>
          <p:nvPr/>
        </p:nvSpPr>
        <p:spPr>
          <a:xfrm rot="-10800000">
            <a:off x="585664" y="1789745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20"/>
                </a:lnTo>
                <a:lnTo>
                  <a:pt x="0" y="54192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028700" y="1016765"/>
            <a:ext cx="10477500" cy="948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680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34343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EchoNet</a:t>
            </a:r>
            <a:r>
              <a:rPr lang="en-US" sz="6000" dirty="0">
                <a:solidFill>
                  <a:srgbClr val="34343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Dynamic Preparation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38225" y="2070230"/>
            <a:ext cx="11060052" cy="52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8"/>
              </a:lnSpc>
              <a:spcBef>
                <a:spcPct val="0"/>
              </a:spcBef>
            </a:pPr>
            <a:r>
              <a:rPr lang="en-US" sz="3027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Testing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4847986" y="1028700"/>
            <a:ext cx="3073161" cy="676275"/>
            <a:chOff x="0" y="0"/>
            <a:chExt cx="4097548" cy="9017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21827" cy="901700"/>
            </a:xfrm>
            <a:custGeom>
              <a:avLst/>
              <a:gdLst/>
              <a:ahLst/>
              <a:cxnLst/>
              <a:rect l="l" t="t" r="r" b="b"/>
              <a:pathLst>
                <a:path w="621827" h="901700">
                  <a:moveTo>
                    <a:pt x="0" y="0"/>
                  </a:moveTo>
                  <a:lnTo>
                    <a:pt x="621827" y="0"/>
                  </a:lnTo>
                  <a:lnTo>
                    <a:pt x="621827" y="901700"/>
                  </a:lnTo>
                  <a:lnTo>
                    <a:pt x="0" y="901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alphaModFix amt="85000"/>
              </a:blip>
              <a:stretch>
                <a:fillRect r="-45008"/>
              </a:stretch>
            </a:blipFill>
          </p:spPr>
        </p:sp>
        <p:sp>
          <p:nvSpPr>
            <p:cNvPr id="25" name="TextBox 25"/>
            <p:cNvSpPr txBox="1"/>
            <p:nvPr/>
          </p:nvSpPr>
          <p:spPr>
            <a:xfrm>
              <a:off x="825869" y="88900"/>
              <a:ext cx="3271679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spc="15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Segmentation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565137B8-2FB7-5605-5BF3-2076F42B3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100000">
            <a:off x="13278370" y="8271859"/>
            <a:ext cx="10909358" cy="9699411"/>
          </a:xfrm>
          <a:custGeom>
            <a:avLst/>
            <a:gdLst/>
            <a:ahLst/>
            <a:cxnLst/>
            <a:rect l="l" t="t" r="r" b="b"/>
            <a:pathLst>
              <a:path w="10909358" h="9699411">
                <a:moveTo>
                  <a:pt x="0" y="0"/>
                </a:moveTo>
                <a:lnTo>
                  <a:pt x="10909358" y="0"/>
                </a:lnTo>
                <a:lnTo>
                  <a:pt x="10909358" y="9699411"/>
                </a:lnTo>
                <a:lnTo>
                  <a:pt x="0" y="96994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8100000">
            <a:off x="13514383" y="8459353"/>
            <a:ext cx="10909358" cy="9699411"/>
          </a:xfrm>
          <a:custGeom>
            <a:avLst/>
            <a:gdLst/>
            <a:ahLst/>
            <a:cxnLst/>
            <a:rect l="l" t="t" r="r" b="b"/>
            <a:pathLst>
              <a:path w="10909358" h="9699411">
                <a:moveTo>
                  <a:pt x="0" y="0"/>
                </a:moveTo>
                <a:lnTo>
                  <a:pt x="10909358" y="0"/>
                </a:lnTo>
                <a:lnTo>
                  <a:pt x="10909358" y="9699411"/>
                </a:lnTo>
                <a:lnTo>
                  <a:pt x="0" y="96994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06871" y="851030"/>
            <a:ext cx="11014223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spc="3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Echocardiography Challenge</a:t>
            </a:r>
          </a:p>
        </p:txBody>
      </p:sp>
      <p:sp>
        <p:nvSpPr>
          <p:cNvPr id="5" name="AutoShape 5"/>
          <p:cNvSpPr/>
          <p:nvPr/>
        </p:nvSpPr>
        <p:spPr>
          <a:xfrm>
            <a:off x="-403798" y="2060705"/>
            <a:ext cx="12213701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V="1">
            <a:off x="856624" y="0"/>
            <a:ext cx="0" cy="1057275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 rot="-10800000">
            <a:off x="585664" y="1789745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20"/>
                </a:lnTo>
                <a:lnTo>
                  <a:pt x="0" y="5419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144883" y="549932"/>
            <a:ext cx="1114417" cy="1114417"/>
          </a:xfrm>
          <a:custGeom>
            <a:avLst/>
            <a:gdLst/>
            <a:ahLst/>
            <a:cxnLst/>
            <a:rect l="l" t="t" r="r" b="b"/>
            <a:pathLst>
              <a:path w="1114417" h="1114417">
                <a:moveTo>
                  <a:pt x="0" y="0"/>
                </a:moveTo>
                <a:lnTo>
                  <a:pt x="1114417" y="0"/>
                </a:lnTo>
                <a:lnTo>
                  <a:pt x="1114417" y="1114416"/>
                </a:lnTo>
                <a:lnTo>
                  <a:pt x="0" y="11144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866279" y="1484644"/>
            <a:ext cx="557208" cy="557208"/>
          </a:xfrm>
          <a:custGeom>
            <a:avLst/>
            <a:gdLst/>
            <a:ahLst/>
            <a:cxnLst/>
            <a:rect l="l" t="t" r="r" b="b"/>
            <a:pathLst>
              <a:path w="557208" h="557208">
                <a:moveTo>
                  <a:pt x="0" y="0"/>
                </a:moveTo>
                <a:lnTo>
                  <a:pt x="557208" y="0"/>
                </a:lnTo>
                <a:lnTo>
                  <a:pt x="557208" y="557209"/>
                </a:lnTo>
                <a:lnTo>
                  <a:pt x="0" y="5572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852008" y="3198995"/>
            <a:ext cx="6935486" cy="3795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90"/>
              </a:lnSpc>
            </a:pPr>
            <a:r>
              <a:rPr lang="en-US" sz="3635" spc="18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Echocardiography uses multiple imaging </a:t>
            </a:r>
            <a:r>
              <a:rPr lang="en-US" sz="3635" b="1" spc="18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windows</a:t>
            </a:r>
            <a:r>
              <a:rPr lang="en-US" sz="3635" spc="18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to capture the heart’s complex 3D anatomy.</a:t>
            </a:r>
          </a:p>
          <a:p>
            <a:pPr algn="l">
              <a:lnSpc>
                <a:spcPts val="5090"/>
              </a:lnSpc>
            </a:pPr>
            <a:endParaRPr lang="en-US" sz="3635" spc="18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algn="l">
              <a:lnSpc>
                <a:spcPts val="5090"/>
              </a:lnSpc>
            </a:pPr>
            <a:r>
              <a:rPr lang="en-US" sz="3635" spc="18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Each window captures one or more </a:t>
            </a:r>
            <a:r>
              <a:rPr lang="en-US" sz="3635" b="1" spc="18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views</a:t>
            </a:r>
            <a:r>
              <a:rPr lang="en-US" sz="3635" spc="18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918061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866288" y="2466396"/>
            <a:ext cx="7834271" cy="6405263"/>
            <a:chOff x="0" y="0"/>
            <a:chExt cx="10445694" cy="8540351"/>
          </a:xfrm>
        </p:grpSpPr>
        <p:sp>
          <p:nvSpPr>
            <p:cNvPr id="13" name="Freeform 13"/>
            <p:cNvSpPr/>
            <p:nvPr/>
          </p:nvSpPr>
          <p:spPr>
            <a:xfrm>
              <a:off x="1843565" y="0"/>
              <a:ext cx="7270839" cy="8540351"/>
            </a:xfrm>
            <a:custGeom>
              <a:avLst/>
              <a:gdLst/>
              <a:ahLst/>
              <a:cxnLst/>
              <a:rect l="l" t="t" r="r" b="b"/>
              <a:pathLst>
                <a:path w="7270839" h="8540351">
                  <a:moveTo>
                    <a:pt x="0" y="0"/>
                  </a:moveTo>
                  <a:lnTo>
                    <a:pt x="7270839" y="0"/>
                  </a:lnTo>
                  <a:lnTo>
                    <a:pt x="7270839" y="8540351"/>
                  </a:lnTo>
                  <a:lnTo>
                    <a:pt x="0" y="8540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5244" t="-9144" r="-17220" b="-12599"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0" y="6168845"/>
              <a:ext cx="1843565" cy="4718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b="1" spc="10">
                  <a:solidFill>
                    <a:srgbClr val="2B2C30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Subcostal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8924708" y="5668466"/>
              <a:ext cx="1343708" cy="4718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b="1" spc="10">
                  <a:solidFill>
                    <a:srgbClr val="2B2C30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Apical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8371460" y="3854370"/>
              <a:ext cx="2074234" cy="4718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b="1" spc="10">
                  <a:solidFill>
                    <a:srgbClr val="2B2C30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Parasternal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890599" y="1178480"/>
              <a:ext cx="2377816" cy="4718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b="1" spc="10">
                  <a:solidFill>
                    <a:srgbClr val="2B2C30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Suprasternal</a:t>
              </a:r>
            </a:p>
          </p:txBody>
        </p:sp>
        <p:sp>
          <p:nvSpPr>
            <p:cNvPr id="18" name="AutoShape 18"/>
            <p:cNvSpPr/>
            <p:nvPr/>
          </p:nvSpPr>
          <p:spPr>
            <a:xfrm flipV="1">
              <a:off x="1843565" y="6428560"/>
              <a:ext cx="2856818" cy="0"/>
            </a:xfrm>
            <a:prstGeom prst="line">
              <a:avLst/>
            </a:prstGeom>
            <a:ln w="38100" cap="flat">
              <a:solidFill>
                <a:srgbClr val="6666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flipV="1">
              <a:off x="5157332" y="1438195"/>
              <a:ext cx="2733268" cy="0"/>
            </a:xfrm>
            <a:prstGeom prst="line">
              <a:avLst/>
            </a:prstGeom>
            <a:ln w="38100" cap="flat">
              <a:solidFill>
                <a:srgbClr val="6666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>
              <a:off x="5869965" y="4114084"/>
              <a:ext cx="2501495" cy="0"/>
            </a:xfrm>
            <a:prstGeom prst="line">
              <a:avLst/>
            </a:prstGeom>
            <a:ln w="38100" cap="flat">
              <a:solidFill>
                <a:srgbClr val="6666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>
              <a:off x="7355853" y="5928181"/>
              <a:ext cx="1568854" cy="0"/>
            </a:xfrm>
            <a:prstGeom prst="line">
              <a:avLst/>
            </a:prstGeom>
            <a:ln w="38100" cap="flat">
              <a:solidFill>
                <a:srgbClr val="666666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50</a:t>
            </a:r>
          </a:p>
        </p:txBody>
      </p:sp>
      <p:sp>
        <p:nvSpPr>
          <p:cNvPr id="3" name="Freeform 3"/>
          <p:cNvSpPr/>
          <p:nvPr/>
        </p:nvSpPr>
        <p:spPr>
          <a:xfrm rot="-8100000">
            <a:off x="13273716" y="6732860"/>
            <a:ext cx="14359719" cy="12767096"/>
          </a:xfrm>
          <a:custGeom>
            <a:avLst/>
            <a:gdLst/>
            <a:ahLst/>
            <a:cxnLst/>
            <a:rect l="l" t="t" r="r" b="b"/>
            <a:pathLst>
              <a:path w="14359719" h="12767096">
                <a:moveTo>
                  <a:pt x="0" y="0"/>
                </a:moveTo>
                <a:lnTo>
                  <a:pt x="14359719" y="0"/>
                </a:lnTo>
                <a:lnTo>
                  <a:pt x="14359719" y="12767096"/>
                </a:lnTo>
                <a:lnTo>
                  <a:pt x="0" y="12767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8100000">
            <a:off x="13683636" y="7049136"/>
            <a:ext cx="14359719" cy="12767096"/>
          </a:xfrm>
          <a:custGeom>
            <a:avLst/>
            <a:gdLst/>
            <a:ahLst/>
            <a:cxnLst/>
            <a:rect l="l" t="t" r="r" b="b"/>
            <a:pathLst>
              <a:path w="14359719" h="12767096">
                <a:moveTo>
                  <a:pt x="0" y="0"/>
                </a:moveTo>
                <a:lnTo>
                  <a:pt x="14359719" y="0"/>
                </a:lnTo>
                <a:lnTo>
                  <a:pt x="14359719" y="12767096"/>
                </a:lnTo>
                <a:lnTo>
                  <a:pt x="0" y="12767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7264829" y="5743420"/>
            <a:ext cx="1057603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Freeform 6"/>
          <p:cNvSpPr/>
          <p:nvPr/>
        </p:nvSpPr>
        <p:spPr>
          <a:xfrm>
            <a:off x="2050107" y="3733391"/>
            <a:ext cx="5660894" cy="3771570"/>
          </a:xfrm>
          <a:custGeom>
            <a:avLst/>
            <a:gdLst/>
            <a:ahLst/>
            <a:cxnLst/>
            <a:rect l="l" t="t" r="r" b="b"/>
            <a:pathLst>
              <a:path w="5660894" h="3771570">
                <a:moveTo>
                  <a:pt x="0" y="0"/>
                </a:moveTo>
                <a:lnTo>
                  <a:pt x="5660894" y="0"/>
                </a:lnTo>
                <a:lnTo>
                  <a:pt x="5660894" y="3771571"/>
                </a:lnTo>
                <a:lnTo>
                  <a:pt x="0" y="37715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421603" y="3532875"/>
            <a:ext cx="2945510" cy="4172603"/>
            <a:chOff x="0" y="0"/>
            <a:chExt cx="908703" cy="128726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08703" cy="1287267"/>
            </a:xfrm>
            <a:custGeom>
              <a:avLst/>
              <a:gdLst/>
              <a:ahLst/>
              <a:cxnLst/>
              <a:rect l="l" t="t" r="r" b="b"/>
              <a:pathLst>
                <a:path w="908703" h="1287267">
                  <a:moveTo>
                    <a:pt x="0" y="0"/>
                  </a:moveTo>
                  <a:lnTo>
                    <a:pt x="908703" y="0"/>
                  </a:lnTo>
                  <a:lnTo>
                    <a:pt x="908703" y="1287267"/>
                  </a:lnTo>
                  <a:lnTo>
                    <a:pt x="0" y="1287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96147"/>
              </a:solidFill>
              <a:prstDash val="lg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908703" cy="13444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4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828913" y="3073330"/>
            <a:ext cx="2130889" cy="416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31"/>
              </a:lnSpc>
              <a:spcBef>
                <a:spcPct val="0"/>
              </a:spcBef>
            </a:pPr>
            <a:r>
              <a:rPr lang="en-US" sz="2450" b="1" u="none" strike="noStrike" spc="12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Backbone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21603" y="7871003"/>
            <a:ext cx="2945510" cy="85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8"/>
              </a:lnSpc>
              <a:spcBef>
                <a:spcPct val="0"/>
              </a:spcBef>
            </a:pPr>
            <a:r>
              <a:rPr lang="en-US" sz="2498" spc="12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convnext_base Backbone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71843" y="3844885"/>
            <a:ext cx="2269866" cy="3000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7"/>
              </a:lnSpc>
            </a:pPr>
            <a:r>
              <a:rPr lang="en-US" sz="2450" b="1" spc="12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LV (1)</a:t>
            </a:r>
          </a:p>
          <a:p>
            <a:pPr algn="l">
              <a:lnSpc>
                <a:spcPts val="6127"/>
              </a:lnSpc>
            </a:pPr>
            <a:r>
              <a:rPr lang="en-US" sz="2450" b="1" spc="12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Myocardium (2)</a:t>
            </a:r>
          </a:p>
          <a:p>
            <a:pPr algn="l">
              <a:lnSpc>
                <a:spcPts val="6127"/>
              </a:lnSpc>
            </a:pPr>
            <a:r>
              <a:rPr lang="en-US" sz="2450" b="1" spc="12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LA (3)</a:t>
            </a:r>
          </a:p>
          <a:p>
            <a:pPr algn="l">
              <a:lnSpc>
                <a:spcPts val="6127"/>
              </a:lnSpc>
            </a:pPr>
            <a:r>
              <a:rPr lang="en-US" sz="2450" b="1" spc="12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Background (0)</a:t>
            </a:r>
          </a:p>
        </p:txBody>
      </p:sp>
      <p:sp>
        <p:nvSpPr>
          <p:cNvPr id="13" name="AutoShape 13"/>
          <p:cNvSpPr/>
          <p:nvPr/>
        </p:nvSpPr>
        <p:spPr>
          <a:xfrm flipV="1">
            <a:off x="856624" y="0"/>
            <a:ext cx="0" cy="1057275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-489040" y="2060705"/>
            <a:ext cx="12213701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Freeform 15"/>
          <p:cNvSpPr/>
          <p:nvPr/>
        </p:nvSpPr>
        <p:spPr>
          <a:xfrm rot="-10800000">
            <a:off x="585664" y="1789745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20"/>
                </a:lnTo>
                <a:lnTo>
                  <a:pt x="0" y="5419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28700" y="1016765"/>
            <a:ext cx="10547693" cy="948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680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34343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EchoNet</a:t>
            </a:r>
            <a:r>
              <a:rPr lang="en-US" sz="6000" dirty="0">
                <a:solidFill>
                  <a:srgbClr val="34343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Dynamic Preparation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38225" y="2070230"/>
            <a:ext cx="11060052" cy="52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8"/>
              </a:lnSpc>
              <a:spcBef>
                <a:spcPct val="0"/>
              </a:spcBef>
            </a:pPr>
            <a:r>
              <a:rPr lang="en-US" sz="3027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Testing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4847986" y="1028700"/>
            <a:ext cx="3073161" cy="676275"/>
            <a:chOff x="0" y="0"/>
            <a:chExt cx="4097548" cy="9017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21827" cy="901700"/>
            </a:xfrm>
            <a:custGeom>
              <a:avLst/>
              <a:gdLst/>
              <a:ahLst/>
              <a:cxnLst/>
              <a:rect l="l" t="t" r="r" b="b"/>
              <a:pathLst>
                <a:path w="621827" h="901700">
                  <a:moveTo>
                    <a:pt x="0" y="0"/>
                  </a:moveTo>
                  <a:lnTo>
                    <a:pt x="621827" y="0"/>
                  </a:lnTo>
                  <a:lnTo>
                    <a:pt x="621827" y="901700"/>
                  </a:lnTo>
                  <a:lnTo>
                    <a:pt x="0" y="901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85000"/>
              </a:blip>
              <a:stretch>
                <a:fillRect r="-45008"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825869" y="88900"/>
              <a:ext cx="3271679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spc="15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Segmentation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965592" y="4906691"/>
            <a:ext cx="610802" cy="2040756"/>
            <a:chOff x="0" y="0"/>
            <a:chExt cx="814402" cy="2721008"/>
          </a:xfrm>
        </p:grpSpPr>
        <p:sp>
          <p:nvSpPr>
            <p:cNvPr id="22" name="Freeform 22"/>
            <p:cNvSpPr/>
            <p:nvPr/>
          </p:nvSpPr>
          <p:spPr>
            <a:xfrm rot="-10800000">
              <a:off x="0" y="0"/>
              <a:ext cx="311679" cy="2721008"/>
            </a:xfrm>
            <a:custGeom>
              <a:avLst/>
              <a:gdLst/>
              <a:ahLst/>
              <a:cxnLst/>
              <a:rect l="l" t="t" r="r" b="b"/>
              <a:pathLst>
                <a:path w="311679" h="2721008">
                  <a:moveTo>
                    <a:pt x="0" y="0"/>
                  </a:moveTo>
                  <a:lnTo>
                    <a:pt x="311679" y="0"/>
                  </a:lnTo>
                  <a:lnTo>
                    <a:pt x="311679" y="2721008"/>
                  </a:lnTo>
                  <a:lnTo>
                    <a:pt x="0" y="2721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60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AutoShape 23"/>
            <p:cNvSpPr/>
            <p:nvPr/>
          </p:nvSpPr>
          <p:spPr>
            <a:xfrm>
              <a:off x="311679" y="1360504"/>
              <a:ext cx="502723" cy="0"/>
            </a:xfrm>
            <a:prstGeom prst="line">
              <a:avLst/>
            </a:prstGeom>
            <a:ln w="49803" cap="flat">
              <a:solidFill>
                <a:srgbClr val="F9BC94"/>
              </a:solidFill>
              <a:prstDash val="solid"/>
              <a:headEnd type="none" w="sm" len="sm"/>
              <a:tailEnd type="arrow" w="med" len="sm"/>
            </a:ln>
          </p:spPr>
        </p:sp>
      </p:grpSp>
      <p:sp>
        <p:nvSpPr>
          <p:cNvPr id="24" name="TextBox 24"/>
          <p:cNvSpPr txBox="1"/>
          <p:nvPr/>
        </p:nvSpPr>
        <p:spPr>
          <a:xfrm>
            <a:off x="11688743" y="5695795"/>
            <a:ext cx="2305934" cy="414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1"/>
              </a:lnSpc>
              <a:spcBef>
                <a:spcPct val="0"/>
              </a:spcBef>
            </a:pPr>
            <a:r>
              <a:rPr lang="en-US" sz="2450" b="1" spc="12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Background (0) </a:t>
            </a:r>
          </a:p>
        </p:txBody>
      </p:sp>
      <p:sp>
        <p:nvSpPr>
          <p:cNvPr id="25" name="Freeform 25"/>
          <p:cNvSpPr/>
          <p:nvPr/>
        </p:nvSpPr>
        <p:spPr>
          <a:xfrm>
            <a:off x="15333278" y="4737128"/>
            <a:ext cx="1764097" cy="1764097"/>
          </a:xfrm>
          <a:custGeom>
            <a:avLst/>
            <a:gdLst/>
            <a:ahLst/>
            <a:cxnLst/>
            <a:rect l="l" t="t" r="r" b="b"/>
            <a:pathLst>
              <a:path w="1764097" h="1764097">
                <a:moveTo>
                  <a:pt x="0" y="0"/>
                </a:moveTo>
                <a:lnTo>
                  <a:pt x="1764097" y="0"/>
                </a:lnTo>
                <a:lnTo>
                  <a:pt x="1764097" y="1764097"/>
                </a:lnTo>
                <a:lnTo>
                  <a:pt x="0" y="17640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14107027" y="4069852"/>
            <a:ext cx="927431" cy="3098649"/>
            <a:chOff x="0" y="0"/>
            <a:chExt cx="1236575" cy="4131533"/>
          </a:xfrm>
        </p:grpSpPr>
        <p:sp>
          <p:nvSpPr>
            <p:cNvPr id="27" name="Freeform 27"/>
            <p:cNvSpPr/>
            <p:nvPr/>
          </p:nvSpPr>
          <p:spPr>
            <a:xfrm rot="-10800000">
              <a:off x="0" y="0"/>
              <a:ext cx="473248" cy="4131533"/>
            </a:xfrm>
            <a:custGeom>
              <a:avLst/>
              <a:gdLst/>
              <a:ahLst/>
              <a:cxnLst/>
              <a:rect l="l" t="t" r="r" b="b"/>
              <a:pathLst>
                <a:path w="473248" h="4131533">
                  <a:moveTo>
                    <a:pt x="0" y="0"/>
                  </a:moveTo>
                  <a:lnTo>
                    <a:pt x="473248" y="0"/>
                  </a:lnTo>
                  <a:lnTo>
                    <a:pt x="473248" y="4131533"/>
                  </a:lnTo>
                  <a:lnTo>
                    <a:pt x="0" y="41315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60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AutoShape 28"/>
            <p:cNvSpPr/>
            <p:nvPr/>
          </p:nvSpPr>
          <p:spPr>
            <a:xfrm>
              <a:off x="473248" y="2065766"/>
              <a:ext cx="763326" cy="0"/>
            </a:xfrm>
            <a:prstGeom prst="line">
              <a:avLst/>
            </a:prstGeom>
            <a:ln w="75621" cap="flat">
              <a:solidFill>
                <a:srgbClr val="F9BC94"/>
              </a:solidFill>
              <a:prstDash val="solid"/>
              <a:headEnd type="none" w="sm" len="sm"/>
              <a:tailEnd type="arrow" w="med" len="sm"/>
            </a:ln>
          </p:spPr>
        </p:sp>
      </p:grpSp>
      <p:sp>
        <p:nvSpPr>
          <p:cNvPr id="29" name="AutoShape 29"/>
          <p:cNvSpPr/>
          <p:nvPr/>
        </p:nvSpPr>
        <p:spPr>
          <a:xfrm flipV="1">
            <a:off x="9551853" y="4407908"/>
            <a:ext cx="2024540" cy="0"/>
          </a:xfrm>
          <a:prstGeom prst="line">
            <a:avLst/>
          </a:prstGeom>
          <a:ln w="38100" cap="flat">
            <a:solidFill>
              <a:srgbClr val="FF9B5D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0" name="TextBox 30"/>
          <p:cNvSpPr txBox="1"/>
          <p:nvPr/>
        </p:nvSpPr>
        <p:spPr>
          <a:xfrm>
            <a:off x="12443147" y="4169783"/>
            <a:ext cx="797126" cy="414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1"/>
              </a:lnSpc>
              <a:spcBef>
                <a:spcPct val="0"/>
              </a:spcBef>
            </a:pPr>
            <a:r>
              <a:rPr lang="en-US" sz="2450" b="1" spc="12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LV (1)</a:t>
            </a:r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51</a:t>
            </a:r>
          </a:p>
        </p:txBody>
      </p:sp>
      <p:sp>
        <p:nvSpPr>
          <p:cNvPr id="3" name="Freeform 3"/>
          <p:cNvSpPr/>
          <p:nvPr/>
        </p:nvSpPr>
        <p:spPr>
          <a:xfrm>
            <a:off x="2945064" y="6288504"/>
            <a:ext cx="1019374" cy="1019374"/>
          </a:xfrm>
          <a:custGeom>
            <a:avLst/>
            <a:gdLst/>
            <a:ahLst/>
            <a:cxnLst/>
            <a:rect l="l" t="t" r="r" b="b"/>
            <a:pathLst>
              <a:path w="1019374" h="1019374">
                <a:moveTo>
                  <a:pt x="0" y="0"/>
                </a:moveTo>
                <a:lnTo>
                  <a:pt x="1019374" y="0"/>
                </a:lnTo>
                <a:lnTo>
                  <a:pt x="1019374" y="1019374"/>
                </a:lnTo>
                <a:lnTo>
                  <a:pt x="0" y="10193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925690" y="6288504"/>
            <a:ext cx="1019374" cy="1019374"/>
          </a:xfrm>
          <a:custGeom>
            <a:avLst/>
            <a:gdLst/>
            <a:ahLst/>
            <a:cxnLst/>
            <a:rect l="l" t="t" r="r" b="b"/>
            <a:pathLst>
              <a:path w="1019374" h="1019374">
                <a:moveTo>
                  <a:pt x="0" y="0"/>
                </a:moveTo>
                <a:lnTo>
                  <a:pt x="1019374" y="0"/>
                </a:lnTo>
                <a:lnTo>
                  <a:pt x="1019374" y="1019374"/>
                </a:lnTo>
                <a:lnTo>
                  <a:pt x="0" y="10193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925690" y="3841906"/>
            <a:ext cx="2038747" cy="1019374"/>
            <a:chOff x="0" y="0"/>
            <a:chExt cx="2718330" cy="13591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59165" cy="1359165"/>
            </a:xfrm>
            <a:custGeom>
              <a:avLst/>
              <a:gdLst/>
              <a:ahLst/>
              <a:cxnLst/>
              <a:rect l="l" t="t" r="r" b="b"/>
              <a:pathLst>
                <a:path w="1359165" h="1359165">
                  <a:moveTo>
                    <a:pt x="0" y="0"/>
                  </a:moveTo>
                  <a:lnTo>
                    <a:pt x="1359165" y="0"/>
                  </a:lnTo>
                  <a:lnTo>
                    <a:pt x="1359165" y="1359165"/>
                  </a:lnTo>
                  <a:lnTo>
                    <a:pt x="0" y="13591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359165" y="0"/>
              <a:ext cx="1359165" cy="1359165"/>
            </a:xfrm>
            <a:custGeom>
              <a:avLst/>
              <a:gdLst/>
              <a:ahLst/>
              <a:cxnLst/>
              <a:rect l="l" t="t" r="r" b="b"/>
              <a:pathLst>
                <a:path w="1359165" h="1359165">
                  <a:moveTo>
                    <a:pt x="0" y="0"/>
                  </a:moveTo>
                  <a:lnTo>
                    <a:pt x="1359165" y="0"/>
                  </a:lnTo>
                  <a:lnTo>
                    <a:pt x="1359165" y="1359165"/>
                  </a:lnTo>
                  <a:lnTo>
                    <a:pt x="0" y="13591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2459322" y="5089150"/>
            <a:ext cx="971484" cy="971484"/>
          </a:xfrm>
          <a:custGeom>
            <a:avLst/>
            <a:gdLst/>
            <a:ahLst/>
            <a:cxnLst/>
            <a:rect l="l" t="t" r="r" b="b"/>
            <a:pathLst>
              <a:path w="971484" h="971484">
                <a:moveTo>
                  <a:pt x="0" y="0"/>
                </a:moveTo>
                <a:lnTo>
                  <a:pt x="971484" y="0"/>
                </a:lnTo>
                <a:lnTo>
                  <a:pt x="971484" y="971484"/>
                </a:lnTo>
                <a:lnTo>
                  <a:pt x="0" y="9714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AutoShape 9"/>
          <p:cNvSpPr/>
          <p:nvPr/>
        </p:nvSpPr>
        <p:spPr>
          <a:xfrm>
            <a:off x="4837236" y="5696125"/>
            <a:ext cx="73188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>
            <a:off x="9271022" y="5784407"/>
            <a:ext cx="730367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" name="Freeform 11"/>
          <p:cNvSpPr/>
          <p:nvPr/>
        </p:nvSpPr>
        <p:spPr>
          <a:xfrm>
            <a:off x="5669803" y="4396308"/>
            <a:ext cx="3909339" cy="2604597"/>
          </a:xfrm>
          <a:custGeom>
            <a:avLst/>
            <a:gdLst/>
            <a:ahLst/>
            <a:cxnLst/>
            <a:rect l="l" t="t" r="r" b="b"/>
            <a:pathLst>
              <a:path w="3909339" h="2604597">
                <a:moveTo>
                  <a:pt x="0" y="0"/>
                </a:moveTo>
                <a:lnTo>
                  <a:pt x="3909339" y="0"/>
                </a:lnTo>
                <a:lnTo>
                  <a:pt x="3909339" y="2604597"/>
                </a:lnTo>
                <a:lnTo>
                  <a:pt x="0" y="26045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5235767" y="4257834"/>
            <a:ext cx="2034131" cy="2881545"/>
            <a:chOff x="0" y="0"/>
            <a:chExt cx="908703" cy="128726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08703" cy="1287267"/>
            </a:xfrm>
            <a:custGeom>
              <a:avLst/>
              <a:gdLst/>
              <a:ahLst/>
              <a:cxnLst/>
              <a:rect l="l" t="t" r="r" b="b"/>
              <a:pathLst>
                <a:path w="908703" h="1287267">
                  <a:moveTo>
                    <a:pt x="0" y="0"/>
                  </a:moveTo>
                  <a:lnTo>
                    <a:pt x="908703" y="0"/>
                  </a:lnTo>
                  <a:lnTo>
                    <a:pt x="908703" y="1287267"/>
                  </a:lnTo>
                  <a:lnTo>
                    <a:pt x="0" y="1287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96147"/>
              </a:solidFill>
              <a:prstDash val="lgDash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908703" cy="13444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4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517050" y="3784756"/>
            <a:ext cx="1471564" cy="422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4"/>
              </a:lnSpc>
            </a:pPr>
            <a:r>
              <a:rPr lang="en-US" sz="2417" b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Backbone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235767" y="7232375"/>
            <a:ext cx="2034131" cy="808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8"/>
              </a:lnSpc>
              <a:spcBef>
                <a:spcPct val="0"/>
              </a:spcBef>
            </a:pPr>
            <a:r>
              <a:rPr lang="en-US" sz="2334" spc="11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convnext_base Backbone</a:t>
            </a:r>
          </a:p>
        </p:txBody>
      </p:sp>
      <p:sp>
        <p:nvSpPr>
          <p:cNvPr id="17" name="AutoShape 17"/>
          <p:cNvSpPr/>
          <p:nvPr/>
        </p:nvSpPr>
        <p:spPr>
          <a:xfrm flipV="1">
            <a:off x="856624" y="0"/>
            <a:ext cx="0" cy="1057275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-489040" y="2060705"/>
            <a:ext cx="12213701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Freeform 19"/>
          <p:cNvSpPr/>
          <p:nvPr/>
        </p:nvSpPr>
        <p:spPr>
          <a:xfrm rot="-10800000">
            <a:off x="585664" y="1789745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20"/>
                </a:lnTo>
                <a:lnTo>
                  <a:pt x="0" y="5419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028700" y="1016765"/>
            <a:ext cx="10553700" cy="948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680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34343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EchoNet</a:t>
            </a:r>
            <a:r>
              <a:rPr lang="en-US" sz="6000" dirty="0">
                <a:solidFill>
                  <a:srgbClr val="34343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Dynamic Preparation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38225" y="2070230"/>
            <a:ext cx="11060052" cy="52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8"/>
              </a:lnSpc>
              <a:spcBef>
                <a:spcPct val="0"/>
              </a:spcBef>
            </a:pPr>
            <a:r>
              <a:rPr lang="en-US" sz="3027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Testing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4847986" y="1028700"/>
            <a:ext cx="3073161" cy="676275"/>
            <a:chOff x="0" y="0"/>
            <a:chExt cx="4097548" cy="9017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21827" cy="901700"/>
            </a:xfrm>
            <a:custGeom>
              <a:avLst/>
              <a:gdLst/>
              <a:ahLst/>
              <a:cxnLst/>
              <a:rect l="l" t="t" r="r" b="b"/>
              <a:pathLst>
                <a:path w="621827" h="901700">
                  <a:moveTo>
                    <a:pt x="0" y="0"/>
                  </a:moveTo>
                  <a:lnTo>
                    <a:pt x="621827" y="0"/>
                  </a:lnTo>
                  <a:lnTo>
                    <a:pt x="621827" y="901700"/>
                  </a:lnTo>
                  <a:lnTo>
                    <a:pt x="0" y="901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85000"/>
              </a:blip>
              <a:stretch>
                <a:fillRect r="-45008"/>
              </a:stretch>
            </a:blipFill>
          </p:spPr>
        </p:sp>
        <p:sp>
          <p:nvSpPr>
            <p:cNvPr id="24" name="TextBox 24"/>
            <p:cNvSpPr txBox="1"/>
            <p:nvPr/>
          </p:nvSpPr>
          <p:spPr>
            <a:xfrm>
              <a:off x="825869" y="88900"/>
              <a:ext cx="3271679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spc="15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Segmentation</a:t>
              </a:r>
            </a:p>
          </p:txBody>
        </p:sp>
      </p:grpSp>
      <p:graphicFrame>
        <p:nvGraphicFramePr>
          <p:cNvPr id="25" name="Table 25"/>
          <p:cNvGraphicFramePr>
            <a:graphicFrameLocks noGrp="1"/>
          </p:cNvGraphicFramePr>
          <p:nvPr/>
        </p:nvGraphicFramePr>
        <p:xfrm>
          <a:off x="10106164" y="4207294"/>
          <a:ext cx="7997790" cy="3333750"/>
        </p:xfrm>
        <a:graphic>
          <a:graphicData uri="http://schemas.openxmlformats.org/drawingml/2006/table">
            <a:tbl>
              <a:tblPr/>
              <a:tblGrid>
                <a:gridCol w="1332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2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2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29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329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22872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b="1" u="none" strike="noStrik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Class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B69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b="1" u="none" strike="noStrik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Dice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B69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b="1" u="none" strike="noStrik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IoU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B69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b="1" u="none" strike="noStrik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ASSD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2B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b="1" u="none" strike="noStrik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Hausdorff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4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b="1" u="none" strike="noStrik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 F1 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4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872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b="1" u="none" strike="noStrik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Background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2B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b="1" u="none" strike="noStrik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0.981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4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b="1" u="none" strike="noStrik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0.964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4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b="1" u="none" strike="noStrik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1.58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4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b="1" u="none" strike="noStrik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7.3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4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b="1" u="none" strike="noStrik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0.981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4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b="1" u="none" strike="noStrik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LV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4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b="1" u="none" strike="noStrik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0.837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4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b="1" u="none" strike="noStrik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0.737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4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b="1" u="none" strike="noStrik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7.58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4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b="1" u="none" strike="noStrik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19.3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4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b="1" u="none" strike="noStrik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0.837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4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38398" y="1963308"/>
            <a:ext cx="6269307" cy="6097331"/>
          </a:xfrm>
          <a:custGeom>
            <a:avLst/>
            <a:gdLst/>
            <a:ahLst/>
            <a:cxnLst/>
            <a:rect l="l" t="t" r="r" b="b"/>
            <a:pathLst>
              <a:path w="6269307" h="6097331">
                <a:moveTo>
                  <a:pt x="0" y="0"/>
                </a:moveTo>
                <a:lnTo>
                  <a:pt x="6269307" y="0"/>
                </a:lnTo>
                <a:lnTo>
                  <a:pt x="6269307" y="6097331"/>
                </a:lnTo>
                <a:lnTo>
                  <a:pt x="0" y="60973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550704" y="4901470"/>
            <a:ext cx="4572998" cy="3929920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EFEEE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75276" tIns="75276" rIns="75276" bIns="75276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656509" y="7202736"/>
            <a:ext cx="2662911" cy="990600"/>
            <a:chOff x="0" y="0"/>
            <a:chExt cx="3550548" cy="1320800"/>
          </a:xfrm>
        </p:grpSpPr>
        <p:sp>
          <p:nvSpPr>
            <p:cNvPr id="7" name="Freeform 7"/>
            <p:cNvSpPr/>
            <p:nvPr/>
          </p:nvSpPr>
          <p:spPr>
            <a:xfrm>
              <a:off x="0" y="235071"/>
              <a:ext cx="721996" cy="850658"/>
            </a:xfrm>
            <a:custGeom>
              <a:avLst/>
              <a:gdLst/>
              <a:ahLst/>
              <a:cxnLst/>
              <a:rect l="l" t="t" r="r" b="b"/>
              <a:pathLst>
                <a:path w="721996" h="850658">
                  <a:moveTo>
                    <a:pt x="0" y="0"/>
                  </a:moveTo>
                  <a:lnTo>
                    <a:pt x="721996" y="0"/>
                  </a:lnTo>
                  <a:lnTo>
                    <a:pt x="721996" y="850658"/>
                  </a:lnTo>
                  <a:lnTo>
                    <a:pt x="0" y="8506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889580" y="-57150"/>
              <a:ext cx="2660968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b="1" spc="15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Reports</a:t>
              </a:r>
            </a:p>
            <a:p>
              <a:pPr algn="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spc="15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Generation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626904" y="1057275"/>
            <a:ext cx="4572998" cy="3929920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EFEEE7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75276" tIns="75276" rIns="75276" bIns="75276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246259" y="5097057"/>
            <a:ext cx="3073161" cy="676275"/>
            <a:chOff x="0" y="0"/>
            <a:chExt cx="4097548" cy="9017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21827" cy="901700"/>
            </a:xfrm>
            <a:custGeom>
              <a:avLst/>
              <a:gdLst/>
              <a:ahLst/>
              <a:cxnLst/>
              <a:rect l="l" t="t" r="r" b="b"/>
              <a:pathLst>
                <a:path w="621827" h="901700">
                  <a:moveTo>
                    <a:pt x="0" y="0"/>
                  </a:moveTo>
                  <a:lnTo>
                    <a:pt x="621827" y="0"/>
                  </a:lnTo>
                  <a:lnTo>
                    <a:pt x="621827" y="901700"/>
                  </a:lnTo>
                  <a:lnTo>
                    <a:pt x="0" y="901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85000"/>
              </a:blip>
              <a:stretch>
                <a:fillRect r="-45008"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825869" y="88900"/>
              <a:ext cx="3271679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spc="15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Segmentation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5918061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52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8209764" y="5993061"/>
            <a:ext cx="3109656" cy="990600"/>
            <a:chOff x="0" y="0"/>
            <a:chExt cx="4146208" cy="1320800"/>
          </a:xfrm>
        </p:grpSpPr>
        <p:sp>
          <p:nvSpPr>
            <p:cNvPr id="17" name="Freeform 17"/>
            <p:cNvSpPr/>
            <p:nvPr/>
          </p:nvSpPr>
          <p:spPr>
            <a:xfrm>
              <a:off x="0" y="196396"/>
              <a:ext cx="1245648" cy="928008"/>
            </a:xfrm>
            <a:custGeom>
              <a:avLst/>
              <a:gdLst/>
              <a:ahLst/>
              <a:cxnLst/>
              <a:rect l="l" t="t" r="r" b="b"/>
              <a:pathLst>
                <a:path w="1245648" h="928008">
                  <a:moveTo>
                    <a:pt x="0" y="0"/>
                  </a:moveTo>
                  <a:lnTo>
                    <a:pt x="1245648" y="0"/>
                  </a:lnTo>
                  <a:lnTo>
                    <a:pt x="1245648" y="928008"/>
                  </a:lnTo>
                  <a:lnTo>
                    <a:pt x="0" y="928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1409040" y="-57150"/>
              <a:ext cx="2737168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b="1" spc="15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Parameters</a:t>
              </a:r>
            </a:p>
            <a:p>
              <a:pPr algn="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spc="15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Calculation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12010441" y="-12610271"/>
            <a:ext cx="42521864" cy="35633733"/>
            <a:chOff x="0" y="0"/>
            <a:chExt cx="56695819" cy="47511643"/>
          </a:xfrm>
        </p:grpSpPr>
        <p:sp>
          <p:nvSpPr>
            <p:cNvPr id="20" name="AutoShape 20"/>
            <p:cNvSpPr/>
            <p:nvPr/>
          </p:nvSpPr>
          <p:spPr>
            <a:xfrm flipH="1">
              <a:off x="16013921" y="28971405"/>
              <a:ext cx="16445899" cy="0"/>
            </a:xfrm>
            <a:prstGeom prst="line">
              <a:avLst/>
            </a:prstGeom>
            <a:ln w="50800" cap="flat">
              <a:solidFill>
                <a:srgbClr val="82756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flipH="1">
              <a:off x="24112986" y="18397385"/>
              <a:ext cx="16284935" cy="0"/>
            </a:xfrm>
            <a:prstGeom prst="line">
              <a:avLst/>
            </a:prstGeom>
            <a:ln w="50800" cap="flat">
              <a:solidFill>
                <a:srgbClr val="82756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>
              <a:off x="17694484" y="24265528"/>
              <a:ext cx="0" cy="6264167"/>
            </a:xfrm>
            <a:prstGeom prst="line">
              <a:avLst/>
            </a:prstGeom>
            <a:ln w="50800" cap="flat">
              <a:solidFill>
                <a:srgbClr val="82756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>
              <a:off x="38717358" y="16813695"/>
              <a:ext cx="0" cy="6264167"/>
            </a:xfrm>
            <a:prstGeom prst="line">
              <a:avLst/>
            </a:prstGeom>
            <a:ln w="50800" cap="flat">
              <a:solidFill>
                <a:srgbClr val="82756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Freeform 24"/>
            <p:cNvSpPr/>
            <p:nvPr/>
          </p:nvSpPr>
          <p:spPr>
            <a:xfrm>
              <a:off x="17333204" y="28610125"/>
              <a:ext cx="722560" cy="722560"/>
            </a:xfrm>
            <a:custGeom>
              <a:avLst/>
              <a:gdLst/>
              <a:ahLst/>
              <a:cxnLst/>
              <a:rect l="l" t="t" r="r" b="b"/>
              <a:pathLst>
                <a:path w="722560" h="722560">
                  <a:moveTo>
                    <a:pt x="0" y="0"/>
                  </a:moveTo>
                  <a:lnTo>
                    <a:pt x="722560" y="0"/>
                  </a:lnTo>
                  <a:lnTo>
                    <a:pt x="722560" y="722560"/>
                  </a:lnTo>
                  <a:lnTo>
                    <a:pt x="0" y="7225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38356078" y="18036105"/>
              <a:ext cx="722560" cy="722560"/>
            </a:xfrm>
            <a:custGeom>
              <a:avLst/>
              <a:gdLst/>
              <a:ahLst/>
              <a:cxnLst/>
              <a:rect l="l" t="t" r="r" b="b"/>
              <a:pathLst>
                <a:path w="722560" h="722560">
                  <a:moveTo>
                    <a:pt x="0" y="0"/>
                  </a:moveTo>
                  <a:lnTo>
                    <a:pt x="722560" y="0"/>
                  </a:lnTo>
                  <a:lnTo>
                    <a:pt x="722560" y="722560"/>
                  </a:lnTo>
                  <a:lnTo>
                    <a:pt x="0" y="7225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 rot="-8100000">
              <a:off x="33788409" y="25790841"/>
              <a:ext cx="19146293" cy="17022795"/>
            </a:xfrm>
            <a:custGeom>
              <a:avLst/>
              <a:gdLst/>
              <a:ahLst/>
              <a:cxnLst/>
              <a:rect l="l" t="t" r="r" b="b"/>
              <a:pathLst>
                <a:path w="19146293" h="17022795">
                  <a:moveTo>
                    <a:pt x="0" y="0"/>
                  </a:moveTo>
                  <a:lnTo>
                    <a:pt x="19146293" y="0"/>
                  </a:lnTo>
                  <a:lnTo>
                    <a:pt x="19146293" y="17022795"/>
                  </a:lnTo>
                  <a:lnTo>
                    <a:pt x="0" y="17022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6999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 rot="-8100000" flipH="1" flipV="1">
              <a:off x="3729902" y="4666793"/>
              <a:ext cx="19146293" cy="17022795"/>
            </a:xfrm>
            <a:custGeom>
              <a:avLst/>
              <a:gdLst/>
              <a:ahLst/>
              <a:cxnLst/>
              <a:rect l="l" t="t" r="r" b="b"/>
              <a:pathLst>
                <a:path w="19146293" h="17022795">
                  <a:moveTo>
                    <a:pt x="19146293" y="17022795"/>
                  </a:moveTo>
                  <a:lnTo>
                    <a:pt x="0" y="17022795"/>
                  </a:lnTo>
                  <a:lnTo>
                    <a:pt x="0" y="0"/>
                  </a:lnTo>
                  <a:lnTo>
                    <a:pt x="19146293" y="0"/>
                  </a:lnTo>
                  <a:lnTo>
                    <a:pt x="19146293" y="17022795"/>
                  </a:lnTo>
                  <a:close/>
                </a:path>
              </a:pathLst>
            </a:custGeom>
            <a:blipFill>
              <a:blip r:embed="rId9">
                <a:alphaModFix amt="6999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 rot="-8100000" flipH="1" flipV="1">
              <a:off x="3214557" y="4276306"/>
              <a:ext cx="19146293" cy="17022795"/>
            </a:xfrm>
            <a:custGeom>
              <a:avLst/>
              <a:gdLst/>
              <a:ahLst/>
              <a:cxnLst/>
              <a:rect l="l" t="t" r="r" b="b"/>
              <a:pathLst>
                <a:path w="19146293" h="17022795">
                  <a:moveTo>
                    <a:pt x="19146293" y="17022795"/>
                  </a:moveTo>
                  <a:lnTo>
                    <a:pt x="0" y="17022795"/>
                  </a:lnTo>
                  <a:lnTo>
                    <a:pt x="0" y="0"/>
                  </a:lnTo>
                  <a:lnTo>
                    <a:pt x="19146293" y="0"/>
                  </a:lnTo>
                  <a:lnTo>
                    <a:pt x="19146293" y="17022795"/>
                  </a:lnTo>
                  <a:close/>
                </a:path>
              </a:pathLst>
            </a:custGeom>
            <a:blipFill>
              <a:blip r:embed="rId9">
                <a:alphaModFix amt="10999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 rot="-8100000">
              <a:off x="34334969" y="26212543"/>
              <a:ext cx="19146293" cy="17022795"/>
            </a:xfrm>
            <a:custGeom>
              <a:avLst/>
              <a:gdLst/>
              <a:ahLst/>
              <a:cxnLst/>
              <a:rect l="l" t="t" r="r" b="b"/>
              <a:pathLst>
                <a:path w="19146293" h="17022795">
                  <a:moveTo>
                    <a:pt x="0" y="0"/>
                  </a:moveTo>
                  <a:lnTo>
                    <a:pt x="19146292" y="0"/>
                  </a:lnTo>
                  <a:lnTo>
                    <a:pt x="19146292" y="17022794"/>
                  </a:lnTo>
                  <a:lnTo>
                    <a:pt x="0" y="17022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10999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0" name="TextBox 30"/>
          <p:cNvSpPr txBox="1"/>
          <p:nvPr/>
        </p:nvSpPr>
        <p:spPr>
          <a:xfrm>
            <a:off x="1636833" y="1923321"/>
            <a:ext cx="9682587" cy="2787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200"/>
              </a:lnSpc>
            </a:pPr>
            <a:r>
              <a:rPr lang="en-US" sz="8000" b="1" spc="40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Models</a:t>
            </a:r>
          </a:p>
          <a:p>
            <a:pPr algn="r">
              <a:lnSpc>
                <a:spcPts val="11200"/>
              </a:lnSpc>
              <a:spcBef>
                <a:spcPct val="0"/>
              </a:spcBef>
            </a:pPr>
            <a:r>
              <a:rPr lang="en-US" sz="8000" b="1" spc="40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Development</a:t>
            </a:r>
          </a:p>
        </p:txBody>
      </p:sp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8059" y="3426831"/>
            <a:ext cx="8465128" cy="6452440"/>
          </a:xfrm>
          <a:custGeom>
            <a:avLst/>
            <a:gdLst/>
            <a:ahLst/>
            <a:cxnLst/>
            <a:rect l="l" t="t" r="r" b="b"/>
            <a:pathLst>
              <a:path w="8465128" h="6452440">
                <a:moveTo>
                  <a:pt x="0" y="0"/>
                </a:moveTo>
                <a:lnTo>
                  <a:pt x="8465128" y="0"/>
                </a:lnTo>
                <a:lnTo>
                  <a:pt x="8465128" y="6452440"/>
                </a:lnTo>
                <a:lnTo>
                  <a:pt x="0" y="64524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957356" y="4334357"/>
            <a:ext cx="6367914" cy="4923943"/>
          </a:xfrm>
          <a:custGeom>
            <a:avLst/>
            <a:gdLst/>
            <a:ahLst/>
            <a:cxnLst/>
            <a:rect l="l" t="t" r="r" b="b"/>
            <a:pathLst>
              <a:path w="6367914" h="4923943">
                <a:moveTo>
                  <a:pt x="0" y="0"/>
                </a:moveTo>
                <a:lnTo>
                  <a:pt x="6367914" y="0"/>
                </a:lnTo>
                <a:lnTo>
                  <a:pt x="6367914" y="4923943"/>
                </a:lnTo>
                <a:lnTo>
                  <a:pt x="0" y="49239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808542" y="1028700"/>
            <a:ext cx="3109656" cy="990600"/>
            <a:chOff x="0" y="0"/>
            <a:chExt cx="4146208" cy="1320800"/>
          </a:xfrm>
        </p:grpSpPr>
        <p:sp>
          <p:nvSpPr>
            <p:cNvPr id="5" name="Freeform 5"/>
            <p:cNvSpPr/>
            <p:nvPr/>
          </p:nvSpPr>
          <p:spPr>
            <a:xfrm>
              <a:off x="0" y="196396"/>
              <a:ext cx="1245648" cy="928008"/>
            </a:xfrm>
            <a:custGeom>
              <a:avLst/>
              <a:gdLst/>
              <a:ahLst/>
              <a:cxnLst/>
              <a:rect l="l" t="t" r="r" b="b"/>
              <a:pathLst>
                <a:path w="1245648" h="928008">
                  <a:moveTo>
                    <a:pt x="0" y="0"/>
                  </a:moveTo>
                  <a:lnTo>
                    <a:pt x="1245648" y="0"/>
                  </a:lnTo>
                  <a:lnTo>
                    <a:pt x="1245648" y="928008"/>
                  </a:lnTo>
                  <a:lnTo>
                    <a:pt x="0" y="928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1409040" y="-57150"/>
              <a:ext cx="2737168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b="1" spc="15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Parameters</a:t>
              </a:r>
            </a:p>
            <a:p>
              <a:pPr algn="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spc="15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Calculation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1016765"/>
            <a:ext cx="8558927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80"/>
              </a:lnSpc>
              <a:spcBef>
                <a:spcPct val="0"/>
              </a:spcBef>
            </a:pPr>
            <a:r>
              <a:rPr lang="en-US" sz="6000">
                <a:solidFill>
                  <a:srgbClr val="34343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Parameters Calculations 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856624" y="0"/>
            <a:ext cx="0" cy="1057275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-489040" y="2060705"/>
            <a:ext cx="12213701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 rot="-10800000">
            <a:off x="585664" y="1789745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20"/>
                </a:lnTo>
                <a:lnTo>
                  <a:pt x="0" y="5419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53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2070230"/>
            <a:ext cx="11060052" cy="52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8"/>
              </a:lnSpc>
              <a:spcBef>
                <a:spcPct val="0"/>
              </a:spcBef>
            </a:pPr>
            <a:r>
              <a:rPr lang="en-US" sz="3027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Echocardiographic Methods for LVEF Calculation</a:t>
            </a:r>
          </a:p>
        </p:txBody>
      </p:sp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306820" y="3221239"/>
          <a:ext cx="7845818" cy="3068697"/>
        </p:xfrm>
        <a:graphic>
          <a:graphicData uri="http://schemas.openxmlformats.org/drawingml/2006/table">
            <a:tbl>
              <a:tblPr/>
              <a:tblGrid>
                <a:gridCol w="1992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7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256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22899">
                <a:tc>
                  <a:txBody>
                    <a:bodyPr/>
                    <a:lstStyle/>
                    <a:p>
                      <a:pPr algn="ctr">
                        <a:lnSpc>
                          <a:spcPts val="3196"/>
                        </a:lnSpc>
                        <a:defRPr/>
                      </a:pPr>
                      <a:r>
                        <a:rPr lang="en-US" sz="2283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Patient_ID</a:t>
                      </a:r>
                      <a:endParaRPr lang="en-US" sz="1100"/>
                    </a:p>
                  </a:txBody>
                  <a:tcPr marL="150002" marR="150002" marT="150002" marB="15000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B69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96"/>
                        </a:lnSpc>
                        <a:defRPr/>
                      </a:pPr>
                      <a:r>
                        <a:rPr lang="en-US" sz="2283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Calculated_EF</a:t>
                      </a:r>
                      <a:endParaRPr lang="en-US" sz="1100"/>
                    </a:p>
                  </a:txBody>
                  <a:tcPr marL="150002" marR="150002" marT="150002" marB="15000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B69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96"/>
                        </a:lnSpc>
                        <a:defRPr/>
                      </a:pPr>
                      <a:r>
                        <a:rPr lang="en-US" sz="2283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Ground_Truth_EF</a:t>
                      </a:r>
                      <a:endParaRPr lang="en-US" sz="1100"/>
                    </a:p>
                  </a:txBody>
                  <a:tcPr marL="150002" marR="150002" marT="150002" marB="15000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B6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2899">
                <a:tc>
                  <a:txBody>
                    <a:bodyPr/>
                    <a:lstStyle/>
                    <a:p>
                      <a:pPr algn="ctr">
                        <a:lnSpc>
                          <a:spcPts val="3196"/>
                        </a:lnSpc>
                        <a:defRPr/>
                      </a:pPr>
                      <a:r>
                        <a:rPr lang="en-US" sz="2283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224</a:t>
                      </a:r>
                      <a:endParaRPr lang="en-US" sz="1100"/>
                    </a:p>
                  </a:txBody>
                  <a:tcPr marL="150002" marR="150002" marT="150002" marB="15000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2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96"/>
                        </a:lnSpc>
                        <a:defRPr/>
                      </a:pPr>
                      <a:r>
                        <a:rPr lang="en-US" sz="2283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31</a:t>
                      </a:r>
                      <a:endParaRPr lang="en-US" sz="1100"/>
                    </a:p>
                  </a:txBody>
                  <a:tcPr marL="150002" marR="150002" marT="150002" marB="15000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4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96"/>
                        </a:lnSpc>
                        <a:defRPr/>
                      </a:pPr>
                      <a:r>
                        <a:rPr lang="en-US" sz="2283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38</a:t>
                      </a:r>
                      <a:endParaRPr lang="en-US" sz="1100"/>
                    </a:p>
                  </a:txBody>
                  <a:tcPr marL="150002" marR="150002" marT="150002" marB="15000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4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2899">
                <a:tc>
                  <a:txBody>
                    <a:bodyPr/>
                    <a:lstStyle/>
                    <a:p>
                      <a:pPr algn="ctr">
                        <a:lnSpc>
                          <a:spcPts val="3196"/>
                        </a:lnSpc>
                        <a:defRPr/>
                      </a:pPr>
                      <a:r>
                        <a:rPr lang="en-US" sz="2283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260</a:t>
                      </a:r>
                      <a:endParaRPr lang="en-US" sz="1100"/>
                    </a:p>
                  </a:txBody>
                  <a:tcPr marL="150002" marR="150002" marT="150002" marB="15000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2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96"/>
                        </a:lnSpc>
                        <a:defRPr/>
                      </a:pPr>
                      <a:r>
                        <a:rPr lang="en-US" sz="2283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55</a:t>
                      </a:r>
                      <a:endParaRPr lang="en-US" sz="1100"/>
                    </a:p>
                  </a:txBody>
                  <a:tcPr marL="150002" marR="150002" marT="150002" marB="15000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4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96"/>
                        </a:lnSpc>
                        <a:defRPr/>
                      </a:pPr>
                      <a:r>
                        <a:rPr lang="en-US" sz="2283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52</a:t>
                      </a:r>
                      <a:endParaRPr lang="en-US" sz="1100"/>
                    </a:p>
                  </a:txBody>
                  <a:tcPr marL="150002" marR="150002" marT="150002" marB="15000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4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9433675" y="3221239"/>
          <a:ext cx="8123132" cy="3068748"/>
        </p:xfrm>
        <a:graphic>
          <a:graphicData uri="http://schemas.openxmlformats.org/drawingml/2006/table">
            <a:tbl>
              <a:tblPr/>
              <a:tblGrid>
                <a:gridCol w="2076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4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6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6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60693">
                <a:tc>
                  <a:txBody>
                    <a:bodyPr/>
                    <a:lstStyle/>
                    <a:p>
                      <a:pPr algn="ctr">
                        <a:lnSpc>
                          <a:spcPts val="3196"/>
                        </a:lnSpc>
                        <a:defRPr/>
                      </a:pPr>
                      <a:r>
                        <a:rPr lang="en-US" sz="2283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EDV_ml</a:t>
                      </a:r>
                      <a:endParaRPr lang="en-US" sz="1100"/>
                    </a:p>
                  </a:txBody>
                  <a:tcPr marL="150002" marR="150002" marT="150002" marB="15000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B69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96"/>
                        </a:lnSpc>
                        <a:defRPr/>
                      </a:pPr>
                      <a:r>
                        <a:rPr lang="en-US" sz="2283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ESV_ml</a:t>
                      </a:r>
                      <a:endParaRPr lang="en-US" sz="1100"/>
                    </a:p>
                  </a:txBody>
                  <a:tcPr marL="150002" marR="150002" marT="150002" marB="15000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B69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96"/>
                        </a:lnSpc>
                        <a:defRPr/>
                      </a:pPr>
                      <a:r>
                        <a:rPr lang="en-US" sz="2283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SV_ml</a:t>
                      </a:r>
                      <a:endParaRPr lang="en-US" sz="1100"/>
                    </a:p>
                  </a:txBody>
                  <a:tcPr marL="150002" marR="150002" marT="150002" marB="15000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B69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96"/>
                        </a:lnSpc>
                        <a:defRPr/>
                      </a:pPr>
                      <a:r>
                        <a:rPr lang="en-US" sz="2283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BV_ml</a:t>
                      </a:r>
                      <a:endParaRPr lang="en-US" sz="1100"/>
                    </a:p>
                  </a:txBody>
                  <a:tcPr marL="150002" marR="150002" marT="150002" marB="15000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B6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0693">
                <a:tc>
                  <a:txBody>
                    <a:bodyPr/>
                    <a:lstStyle/>
                    <a:p>
                      <a:pPr algn="ctr">
                        <a:lnSpc>
                          <a:spcPts val="3196"/>
                        </a:lnSpc>
                        <a:defRPr/>
                      </a:pPr>
                      <a:r>
                        <a:rPr lang="en-US" sz="2283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112</a:t>
                      </a:r>
                      <a:endParaRPr lang="en-US" sz="1100"/>
                    </a:p>
                  </a:txBody>
                  <a:tcPr marL="150002" marR="150002" marT="150002" marB="15000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4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96"/>
                        </a:lnSpc>
                        <a:defRPr/>
                      </a:pPr>
                      <a:r>
                        <a:rPr lang="en-US" sz="2283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75</a:t>
                      </a:r>
                      <a:endParaRPr lang="en-US" sz="1100"/>
                    </a:p>
                  </a:txBody>
                  <a:tcPr marL="150002" marR="150002" marT="150002" marB="15000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4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96"/>
                        </a:lnSpc>
                        <a:defRPr/>
                      </a:pPr>
                      <a:r>
                        <a:rPr lang="en-US" sz="2283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37</a:t>
                      </a:r>
                      <a:endParaRPr lang="en-US" sz="1100"/>
                    </a:p>
                  </a:txBody>
                  <a:tcPr marL="150002" marR="150002" marT="150002" marB="15000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4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96"/>
                        </a:lnSpc>
                        <a:defRPr/>
                      </a:pPr>
                      <a:r>
                        <a:rPr lang="en-US" sz="2283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112</a:t>
                      </a:r>
                      <a:endParaRPr lang="en-US" sz="1100"/>
                    </a:p>
                  </a:txBody>
                  <a:tcPr marL="150002" marR="150002" marT="150002" marB="15000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4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7362">
                <a:tc>
                  <a:txBody>
                    <a:bodyPr/>
                    <a:lstStyle/>
                    <a:p>
                      <a:pPr algn="ctr">
                        <a:lnSpc>
                          <a:spcPts val="3196"/>
                        </a:lnSpc>
                        <a:defRPr/>
                      </a:pPr>
                      <a:r>
                        <a:rPr lang="en-US" sz="2283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84</a:t>
                      </a:r>
                      <a:endParaRPr lang="en-US" sz="1100"/>
                    </a:p>
                  </a:txBody>
                  <a:tcPr marL="150002" marR="150002" marT="150002" marB="15000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4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96"/>
                        </a:lnSpc>
                        <a:defRPr/>
                      </a:pPr>
                      <a:r>
                        <a:rPr lang="en-US" sz="2283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37</a:t>
                      </a:r>
                      <a:endParaRPr lang="en-US" sz="1100"/>
                    </a:p>
                  </a:txBody>
                  <a:tcPr marL="150002" marR="150002" marT="150002" marB="15000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4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96"/>
                        </a:lnSpc>
                        <a:defRPr/>
                      </a:pPr>
                      <a:r>
                        <a:rPr lang="en-US" sz="2283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46</a:t>
                      </a:r>
                      <a:endParaRPr lang="en-US" sz="1100"/>
                    </a:p>
                  </a:txBody>
                  <a:tcPr marL="150002" marR="150002" marT="150002" marB="15000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4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96"/>
                        </a:lnSpc>
                        <a:defRPr/>
                      </a:pPr>
                      <a:r>
                        <a:rPr lang="en-US" sz="2283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84</a:t>
                      </a:r>
                      <a:endParaRPr lang="en-US" sz="1100"/>
                    </a:p>
                  </a:txBody>
                  <a:tcPr marL="150002" marR="150002" marT="150002" marB="15000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4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6179790" y="7005908"/>
            <a:ext cx="592842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Mean EF Difference: 6.9% ± 4.6%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854133" y="7991696"/>
            <a:ext cx="1257973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Patients with acceptable EF (within ±10.0%):</a:t>
            </a:r>
            <a:r>
              <a:rPr lang="en-US" sz="3000" b="1">
                <a:solidFill>
                  <a:srgbClr val="2B2C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40/50 (80.0%)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54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4808542" y="1028700"/>
            <a:ext cx="3109656" cy="990600"/>
            <a:chOff x="0" y="0"/>
            <a:chExt cx="4146208" cy="1320800"/>
          </a:xfrm>
        </p:grpSpPr>
        <p:sp>
          <p:nvSpPr>
            <p:cNvPr id="8" name="Freeform 8"/>
            <p:cNvSpPr/>
            <p:nvPr/>
          </p:nvSpPr>
          <p:spPr>
            <a:xfrm>
              <a:off x="0" y="196396"/>
              <a:ext cx="1245648" cy="928008"/>
            </a:xfrm>
            <a:custGeom>
              <a:avLst/>
              <a:gdLst/>
              <a:ahLst/>
              <a:cxnLst/>
              <a:rect l="l" t="t" r="r" b="b"/>
              <a:pathLst>
                <a:path w="1245648" h="928008">
                  <a:moveTo>
                    <a:pt x="0" y="0"/>
                  </a:moveTo>
                  <a:lnTo>
                    <a:pt x="1245648" y="0"/>
                  </a:lnTo>
                  <a:lnTo>
                    <a:pt x="1245648" y="928008"/>
                  </a:lnTo>
                  <a:lnTo>
                    <a:pt x="0" y="928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409040" y="-57150"/>
              <a:ext cx="2737168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b="1" spc="15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Parameters</a:t>
              </a:r>
            </a:p>
            <a:p>
              <a:pPr algn="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spc="15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Calculation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1016765"/>
            <a:ext cx="8343186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80"/>
              </a:lnSpc>
              <a:spcBef>
                <a:spcPct val="0"/>
              </a:spcBef>
            </a:pPr>
            <a:r>
              <a:rPr lang="en-US" sz="6000">
                <a:solidFill>
                  <a:srgbClr val="34343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Sample Patients Results </a:t>
            </a:r>
          </a:p>
        </p:txBody>
      </p:sp>
      <p:sp>
        <p:nvSpPr>
          <p:cNvPr id="11" name="AutoShape 11"/>
          <p:cNvSpPr/>
          <p:nvPr/>
        </p:nvSpPr>
        <p:spPr>
          <a:xfrm flipV="1">
            <a:off x="856624" y="0"/>
            <a:ext cx="0" cy="1057275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-489040" y="2060705"/>
            <a:ext cx="12213701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 rot="-10800000">
            <a:off x="585664" y="1789745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20"/>
                </a:lnTo>
                <a:lnTo>
                  <a:pt x="0" y="5419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975300" y="8894762"/>
            <a:ext cx="633739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1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Mean GT EF difference: 5.84 ± 6.43</a:t>
            </a:r>
          </a:p>
        </p:txBody>
      </p: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38398" y="1963308"/>
            <a:ext cx="6269307" cy="6097331"/>
          </a:xfrm>
          <a:custGeom>
            <a:avLst/>
            <a:gdLst/>
            <a:ahLst/>
            <a:cxnLst/>
            <a:rect l="l" t="t" r="r" b="b"/>
            <a:pathLst>
              <a:path w="6269307" h="6097331">
                <a:moveTo>
                  <a:pt x="0" y="0"/>
                </a:moveTo>
                <a:lnTo>
                  <a:pt x="6269307" y="0"/>
                </a:lnTo>
                <a:lnTo>
                  <a:pt x="6269307" y="6097331"/>
                </a:lnTo>
                <a:lnTo>
                  <a:pt x="0" y="60973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550704" y="4901470"/>
            <a:ext cx="4572998" cy="3929920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EFEEE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75276" tIns="75276" rIns="75276" bIns="75276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656509" y="7202736"/>
            <a:ext cx="2662911" cy="990600"/>
            <a:chOff x="0" y="0"/>
            <a:chExt cx="3550548" cy="1320800"/>
          </a:xfrm>
        </p:grpSpPr>
        <p:sp>
          <p:nvSpPr>
            <p:cNvPr id="7" name="Freeform 7"/>
            <p:cNvSpPr/>
            <p:nvPr/>
          </p:nvSpPr>
          <p:spPr>
            <a:xfrm>
              <a:off x="0" y="235071"/>
              <a:ext cx="721996" cy="850658"/>
            </a:xfrm>
            <a:custGeom>
              <a:avLst/>
              <a:gdLst/>
              <a:ahLst/>
              <a:cxnLst/>
              <a:rect l="l" t="t" r="r" b="b"/>
              <a:pathLst>
                <a:path w="721996" h="850658">
                  <a:moveTo>
                    <a:pt x="0" y="0"/>
                  </a:moveTo>
                  <a:lnTo>
                    <a:pt x="721996" y="0"/>
                  </a:lnTo>
                  <a:lnTo>
                    <a:pt x="721996" y="850658"/>
                  </a:lnTo>
                  <a:lnTo>
                    <a:pt x="0" y="8506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889580" y="-57150"/>
              <a:ext cx="2660968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b="1" spc="15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Reports</a:t>
              </a:r>
            </a:p>
            <a:p>
              <a:pPr algn="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spc="15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Generation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626904" y="1057275"/>
            <a:ext cx="4572998" cy="3929920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EFEEE7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75276" tIns="75276" rIns="75276" bIns="75276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246259" y="5097057"/>
            <a:ext cx="3073161" cy="676275"/>
            <a:chOff x="0" y="0"/>
            <a:chExt cx="4097548" cy="9017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21827" cy="901700"/>
            </a:xfrm>
            <a:custGeom>
              <a:avLst/>
              <a:gdLst/>
              <a:ahLst/>
              <a:cxnLst/>
              <a:rect l="l" t="t" r="r" b="b"/>
              <a:pathLst>
                <a:path w="621827" h="901700">
                  <a:moveTo>
                    <a:pt x="0" y="0"/>
                  </a:moveTo>
                  <a:lnTo>
                    <a:pt x="621827" y="0"/>
                  </a:lnTo>
                  <a:lnTo>
                    <a:pt x="621827" y="901700"/>
                  </a:lnTo>
                  <a:lnTo>
                    <a:pt x="0" y="901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85000"/>
              </a:blip>
              <a:stretch>
                <a:fillRect r="-45008"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825869" y="88900"/>
              <a:ext cx="3271679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spc="15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Segmentation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5918061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55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8209764" y="5993061"/>
            <a:ext cx="3109656" cy="990600"/>
            <a:chOff x="0" y="0"/>
            <a:chExt cx="4146208" cy="1320800"/>
          </a:xfrm>
        </p:grpSpPr>
        <p:sp>
          <p:nvSpPr>
            <p:cNvPr id="17" name="Freeform 17"/>
            <p:cNvSpPr/>
            <p:nvPr/>
          </p:nvSpPr>
          <p:spPr>
            <a:xfrm>
              <a:off x="0" y="196396"/>
              <a:ext cx="1245648" cy="928008"/>
            </a:xfrm>
            <a:custGeom>
              <a:avLst/>
              <a:gdLst/>
              <a:ahLst/>
              <a:cxnLst/>
              <a:rect l="l" t="t" r="r" b="b"/>
              <a:pathLst>
                <a:path w="1245648" h="928008">
                  <a:moveTo>
                    <a:pt x="0" y="0"/>
                  </a:moveTo>
                  <a:lnTo>
                    <a:pt x="1245648" y="0"/>
                  </a:lnTo>
                  <a:lnTo>
                    <a:pt x="1245648" y="928008"/>
                  </a:lnTo>
                  <a:lnTo>
                    <a:pt x="0" y="928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1409040" y="-57150"/>
              <a:ext cx="2737168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b="1" spc="15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Parameters</a:t>
              </a:r>
            </a:p>
            <a:p>
              <a:pPr algn="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spc="15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Calculation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12010441" y="-12610271"/>
            <a:ext cx="42521864" cy="35633733"/>
            <a:chOff x="0" y="0"/>
            <a:chExt cx="56695819" cy="47511643"/>
          </a:xfrm>
        </p:grpSpPr>
        <p:sp>
          <p:nvSpPr>
            <p:cNvPr id="20" name="AutoShape 20"/>
            <p:cNvSpPr/>
            <p:nvPr/>
          </p:nvSpPr>
          <p:spPr>
            <a:xfrm flipH="1">
              <a:off x="16013921" y="28971405"/>
              <a:ext cx="16445899" cy="0"/>
            </a:xfrm>
            <a:prstGeom prst="line">
              <a:avLst/>
            </a:prstGeom>
            <a:ln w="50800" cap="flat">
              <a:solidFill>
                <a:srgbClr val="82756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flipH="1">
              <a:off x="24112986" y="18397385"/>
              <a:ext cx="16284935" cy="0"/>
            </a:xfrm>
            <a:prstGeom prst="line">
              <a:avLst/>
            </a:prstGeom>
            <a:ln w="50800" cap="flat">
              <a:solidFill>
                <a:srgbClr val="82756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>
              <a:off x="17694484" y="24265528"/>
              <a:ext cx="0" cy="6264167"/>
            </a:xfrm>
            <a:prstGeom prst="line">
              <a:avLst/>
            </a:prstGeom>
            <a:ln w="50800" cap="flat">
              <a:solidFill>
                <a:srgbClr val="82756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>
              <a:off x="38717358" y="16813695"/>
              <a:ext cx="0" cy="6264167"/>
            </a:xfrm>
            <a:prstGeom prst="line">
              <a:avLst/>
            </a:prstGeom>
            <a:ln w="50800" cap="flat">
              <a:solidFill>
                <a:srgbClr val="82756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Freeform 24"/>
            <p:cNvSpPr/>
            <p:nvPr/>
          </p:nvSpPr>
          <p:spPr>
            <a:xfrm>
              <a:off x="17333204" y="28610125"/>
              <a:ext cx="722560" cy="722560"/>
            </a:xfrm>
            <a:custGeom>
              <a:avLst/>
              <a:gdLst/>
              <a:ahLst/>
              <a:cxnLst/>
              <a:rect l="l" t="t" r="r" b="b"/>
              <a:pathLst>
                <a:path w="722560" h="722560">
                  <a:moveTo>
                    <a:pt x="0" y="0"/>
                  </a:moveTo>
                  <a:lnTo>
                    <a:pt x="722560" y="0"/>
                  </a:lnTo>
                  <a:lnTo>
                    <a:pt x="722560" y="722560"/>
                  </a:lnTo>
                  <a:lnTo>
                    <a:pt x="0" y="7225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38356078" y="18036105"/>
              <a:ext cx="722560" cy="722560"/>
            </a:xfrm>
            <a:custGeom>
              <a:avLst/>
              <a:gdLst/>
              <a:ahLst/>
              <a:cxnLst/>
              <a:rect l="l" t="t" r="r" b="b"/>
              <a:pathLst>
                <a:path w="722560" h="722560">
                  <a:moveTo>
                    <a:pt x="0" y="0"/>
                  </a:moveTo>
                  <a:lnTo>
                    <a:pt x="722560" y="0"/>
                  </a:lnTo>
                  <a:lnTo>
                    <a:pt x="722560" y="722560"/>
                  </a:lnTo>
                  <a:lnTo>
                    <a:pt x="0" y="7225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 rot="-8100000">
              <a:off x="33788409" y="25790841"/>
              <a:ext cx="19146293" cy="17022795"/>
            </a:xfrm>
            <a:custGeom>
              <a:avLst/>
              <a:gdLst/>
              <a:ahLst/>
              <a:cxnLst/>
              <a:rect l="l" t="t" r="r" b="b"/>
              <a:pathLst>
                <a:path w="19146293" h="17022795">
                  <a:moveTo>
                    <a:pt x="0" y="0"/>
                  </a:moveTo>
                  <a:lnTo>
                    <a:pt x="19146293" y="0"/>
                  </a:lnTo>
                  <a:lnTo>
                    <a:pt x="19146293" y="17022795"/>
                  </a:lnTo>
                  <a:lnTo>
                    <a:pt x="0" y="17022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6999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 rot="-8100000" flipH="1" flipV="1">
              <a:off x="3729902" y="4666793"/>
              <a:ext cx="19146293" cy="17022795"/>
            </a:xfrm>
            <a:custGeom>
              <a:avLst/>
              <a:gdLst/>
              <a:ahLst/>
              <a:cxnLst/>
              <a:rect l="l" t="t" r="r" b="b"/>
              <a:pathLst>
                <a:path w="19146293" h="17022795">
                  <a:moveTo>
                    <a:pt x="19146293" y="17022795"/>
                  </a:moveTo>
                  <a:lnTo>
                    <a:pt x="0" y="17022795"/>
                  </a:lnTo>
                  <a:lnTo>
                    <a:pt x="0" y="0"/>
                  </a:lnTo>
                  <a:lnTo>
                    <a:pt x="19146293" y="0"/>
                  </a:lnTo>
                  <a:lnTo>
                    <a:pt x="19146293" y="17022795"/>
                  </a:lnTo>
                  <a:close/>
                </a:path>
              </a:pathLst>
            </a:custGeom>
            <a:blipFill>
              <a:blip r:embed="rId9">
                <a:alphaModFix amt="6999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 rot="-8100000" flipH="1" flipV="1">
              <a:off x="3214557" y="4276306"/>
              <a:ext cx="19146293" cy="17022795"/>
            </a:xfrm>
            <a:custGeom>
              <a:avLst/>
              <a:gdLst/>
              <a:ahLst/>
              <a:cxnLst/>
              <a:rect l="l" t="t" r="r" b="b"/>
              <a:pathLst>
                <a:path w="19146293" h="17022795">
                  <a:moveTo>
                    <a:pt x="19146293" y="17022795"/>
                  </a:moveTo>
                  <a:lnTo>
                    <a:pt x="0" y="17022795"/>
                  </a:lnTo>
                  <a:lnTo>
                    <a:pt x="0" y="0"/>
                  </a:lnTo>
                  <a:lnTo>
                    <a:pt x="19146293" y="0"/>
                  </a:lnTo>
                  <a:lnTo>
                    <a:pt x="19146293" y="17022795"/>
                  </a:lnTo>
                  <a:close/>
                </a:path>
              </a:pathLst>
            </a:custGeom>
            <a:blipFill>
              <a:blip r:embed="rId9">
                <a:alphaModFix amt="10999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 rot="-8100000">
              <a:off x="34334969" y="26212543"/>
              <a:ext cx="19146293" cy="17022795"/>
            </a:xfrm>
            <a:custGeom>
              <a:avLst/>
              <a:gdLst/>
              <a:ahLst/>
              <a:cxnLst/>
              <a:rect l="l" t="t" r="r" b="b"/>
              <a:pathLst>
                <a:path w="19146293" h="17022795">
                  <a:moveTo>
                    <a:pt x="0" y="0"/>
                  </a:moveTo>
                  <a:lnTo>
                    <a:pt x="19146292" y="0"/>
                  </a:lnTo>
                  <a:lnTo>
                    <a:pt x="19146292" y="17022794"/>
                  </a:lnTo>
                  <a:lnTo>
                    <a:pt x="0" y="17022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10999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0" name="TextBox 30"/>
          <p:cNvSpPr txBox="1"/>
          <p:nvPr/>
        </p:nvSpPr>
        <p:spPr>
          <a:xfrm>
            <a:off x="1636833" y="1923321"/>
            <a:ext cx="9682587" cy="2787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200"/>
              </a:lnSpc>
            </a:pPr>
            <a:r>
              <a:rPr lang="en-US" sz="8000" b="1" spc="40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Models</a:t>
            </a:r>
          </a:p>
          <a:p>
            <a:pPr algn="r">
              <a:lnSpc>
                <a:spcPts val="11200"/>
              </a:lnSpc>
              <a:spcBef>
                <a:spcPct val="0"/>
              </a:spcBef>
            </a:pPr>
            <a:r>
              <a:rPr lang="en-US" sz="8000" b="1" spc="40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Development</a:t>
            </a:r>
          </a:p>
        </p:txBody>
      </p:sp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699" y="1016765"/>
            <a:ext cx="8648699" cy="1920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000" dirty="0">
                <a:solidFill>
                  <a:srgbClr val="34343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Identifying Optimal LLM</a:t>
            </a:r>
          </a:p>
          <a:p>
            <a:pPr marL="0" lvl="0" indent="0" algn="l">
              <a:lnSpc>
                <a:spcPts val="7680"/>
              </a:lnSpc>
              <a:spcBef>
                <a:spcPct val="0"/>
              </a:spcBef>
            </a:pPr>
            <a:endParaRPr lang="en-US" sz="6000" dirty="0">
              <a:solidFill>
                <a:srgbClr val="34343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856624" y="0"/>
            <a:ext cx="0" cy="1057275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-489040" y="2060705"/>
            <a:ext cx="12213701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 rot="-10800000">
            <a:off x="585664" y="1789745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20"/>
                </a:lnTo>
                <a:lnTo>
                  <a:pt x="0" y="541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5031915" y="974855"/>
            <a:ext cx="2662911" cy="990600"/>
            <a:chOff x="0" y="0"/>
            <a:chExt cx="3550548" cy="1320800"/>
          </a:xfrm>
        </p:grpSpPr>
        <p:sp>
          <p:nvSpPr>
            <p:cNvPr id="7" name="Freeform 7"/>
            <p:cNvSpPr/>
            <p:nvPr/>
          </p:nvSpPr>
          <p:spPr>
            <a:xfrm>
              <a:off x="0" y="235071"/>
              <a:ext cx="721996" cy="850658"/>
            </a:xfrm>
            <a:custGeom>
              <a:avLst/>
              <a:gdLst/>
              <a:ahLst/>
              <a:cxnLst/>
              <a:rect l="l" t="t" r="r" b="b"/>
              <a:pathLst>
                <a:path w="721996" h="850658">
                  <a:moveTo>
                    <a:pt x="0" y="0"/>
                  </a:moveTo>
                  <a:lnTo>
                    <a:pt x="721996" y="0"/>
                  </a:lnTo>
                  <a:lnTo>
                    <a:pt x="721996" y="850658"/>
                  </a:lnTo>
                  <a:lnTo>
                    <a:pt x="0" y="8506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889580" y="-57150"/>
              <a:ext cx="2660968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b="1" spc="15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Reports</a:t>
              </a:r>
            </a:p>
            <a:p>
              <a:pPr algn="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spc="15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Generation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394307" y="4878604"/>
            <a:ext cx="2388822" cy="2375792"/>
          </a:xfrm>
          <a:custGeom>
            <a:avLst/>
            <a:gdLst/>
            <a:ahLst/>
            <a:cxnLst/>
            <a:rect l="l" t="t" r="r" b="b"/>
            <a:pathLst>
              <a:path w="2388822" h="2375792">
                <a:moveTo>
                  <a:pt x="0" y="0"/>
                </a:moveTo>
                <a:lnTo>
                  <a:pt x="2388822" y="0"/>
                </a:lnTo>
                <a:lnTo>
                  <a:pt x="2388822" y="2375791"/>
                </a:lnTo>
                <a:lnTo>
                  <a:pt x="0" y="23757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140861" y="3776079"/>
            <a:ext cx="4304042" cy="4605324"/>
          </a:xfrm>
          <a:custGeom>
            <a:avLst/>
            <a:gdLst/>
            <a:ahLst/>
            <a:cxnLst/>
            <a:rect l="l" t="t" r="r" b="b"/>
            <a:pathLst>
              <a:path w="4304042" h="4605324">
                <a:moveTo>
                  <a:pt x="0" y="0"/>
                </a:moveTo>
                <a:lnTo>
                  <a:pt x="4304041" y="0"/>
                </a:lnTo>
                <a:lnTo>
                  <a:pt x="4304041" y="4605324"/>
                </a:lnTo>
                <a:lnTo>
                  <a:pt x="0" y="46053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5400000">
            <a:off x="5147599" y="4380550"/>
            <a:ext cx="1031265" cy="3396383"/>
          </a:xfrm>
          <a:custGeom>
            <a:avLst/>
            <a:gdLst/>
            <a:ahLst/>
            <a:cxnLst/>
            <a:rect l="l" t="t" r="r" b="b"/>
            <a:pathLst>
              <a:path w="1031265" h="3396383">
                <a:moveTo>
                  <a:pt x="0" y="0"/>
                </a:moveTo>
                <a:lnTo>
                  <a:pt x="1031266" y="0"/>
                </a:lnTo>
                <a:lnTo>
                  <a:pt x="1031266" y="3396382"/>
                </a:lnTo>
                <a:lnTo>
                  <a:pt x="0" y="33963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5400000">
            <a:off x="12577099" y="4380550"/>
            <a:ext cx="1031265" cy="3396383"/>
          </a:xfrm>
          <a:custGeom>
            <a:avLst/>
            <a:gdLst/>
            <a:ahLst/>
            <a:cxnLst/>
            <a:rect l="l" t="t" r="r" b="b"/>
            <a:pathLst>
              <a:path w="1031265" h="3396383">
                <a:moveTo>
                  <a:pt x="0" y="0"/>
                </a:moveTo>
                <a:lnTo>
                  <a:pt x="1031266" y="0"/>
                </a:lnTo>
                <a:lnTo>
                  <a:pt x="1031266" y="3396382"/>
                </a:lnTo>
                <a:lnTo>
                  <a:pt x="0" y="33963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031915" y="4853063"/>
            <a:ext cx="2260585" cy="2426873"/>
          </a:xfrm>
          <a:custGeom>
            <a:avLst/>
            <a:gdLst/>
            <a:ahLst/>
            <a:cxnLst/>
            <a:rect l="l" t="t" r="r" b="b"/>
            <a:pathLst>
              <a:path w="2260585" h="2426873">
                <a:moveTo>
                  <a:pt x="0" y="0"/>
                </a:moveTo>
                <a:lnTo>
                  <a:pt x="2260585" y="0"/>
                </a:lnTo>
                <a:lnTo>
                  <a:pt x="2260585" y="2426873"/>
                </a:lnTo>
                <a:lnTo>
                  <a:pt x="0" y="24268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1054560" y="5919170"/>
            <a:ext cx="3931161" cy="3640755"/>
            <a:chOff x="0" y="0"/>
            <a:chExt cx="5241549" cy="4854340"/>
          </a:xfrm>
        </p:grpSpPr>
        <p:sp>
          <p:nvSpPr>
            <p:cNvPr id="15" name="Freeform 15"/>
            <p:cNvSpPr/>
            <p:nvPr/>
          </p:nvSpPr>
          <p:spPr>
            <a:xfrm>
              <a:off x="0" y="961361"/>
              <a:ext cx="5241549" cy="3892979"/>
            </a:xfrm>
            <a:custGeom>
              <a:avLst/>
              <a:gdLst/>
              <a:ahLst/>
              <a:cxnLst/>
              <a:rect l="l" t="t" r="r" b="b"/>
              <a:pathLst>
                <a:path w="5241549" h="3892979">
                  <a:moveTo>
                    <a:pt x="0" y="0"/>
                  </a:moveTo>
                  <a:lnTo>
                    <a:pt x="5241549" y="0"/>
                  </a:lnTo>
                  <a:lnTo>
                    <a:pt x="5241549" y="3892979"/>
                  </a:lnTo>
                  <a:lnTo>
                    <a:pt x="0" y="38929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r="-108481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 rot="5400000">
              <a:off x="1545303" y="917084"/>
              <a:ext cx="2150942" cy="316775"/>
            </a:xfrm>
            <a:custGeom>
              <a:avLst/>
              <a:gdLst/>
              <a:ahLst/>
              <a:cxnLst/>
              <a:rect l="l" t="t" r="r" b="b"/>
              <a:pathLst>
                <a:path w="2150942" h="316775">
                  <a:moveTo>
                    <a:pt x="0" y="0"/>
                  </a:moveTo>
                  <a:lnTo>
                    <a:pt x="2150942" y="0"/>
                  </a:lnTo>
                  <a:lnTo>
                    <a:pt x="2150942" y="316775"/>
                  </a:lnTo>
                  <a:lnTo>
                    <a:pt x="0" y="3167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56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27584" y="7827868"/>
            <a:ext cx="2692930" cy="425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  <a:spcBef>
                <a:spcPct val="0"/>
              </a:spcBef>
            </a:pPr>
            <a:r>
              <a:rPr lang="en-US" sz="2476" b="1" spc="12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Four clinical cases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965041" y="5343225"/>
            <a:ext cx="2788527" cy="575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 b="1" spc="8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“You are a cardiologist gen erating concise, accurate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965041" y="6217251"/>
            <a:ext cx="2751142" cy="575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 b="1" spc="8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clinical  impressions based on patient case data...”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625877" y="5276296"/>
            <a:ext cx="2788527" cy="654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91"/>
              </a:lnSpc>
              <a:spcBef>
                <a:spcPct val="0"/>
              </a:spcBef>
            </a:pPr>
            <a:r>
              <a:rPr lang="en-US" sz="3850" b="1" spc="19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SBERT</a:t>
            </a:r>
          </a:p>
        </p:txBody>
      </p: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699" y="1016765"/>
            <a:ext cx="8496299" cy="1920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000" dirty="0">
                <a:solidFill>
                  <a:srgbClr val="34343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Identifying Optimal LLM</a:t>
            </a:r>
          </a:p>
          <a:p>
            <a:pPr marL="0" lvl="0" indent="0" algn="l">
              <a:lnSpc>
                <a:spcPts val="7680"/>
              </a:lnSpc>
              <a:spcBef>
                <a:spcPct val="0"/>
              </a:spcBef>
            </a:pPr>
            <a:endParaRPr lang="en-US" sz="6000" dirty="0">
              <a:solidFill>
                <a:srgbClr val="34343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856624" y="0"/>
            <a:ext cx="0" cy="1057275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-489040" y="2060705"/>
            <a:ext cx="12213701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 rot="-10800000">
            <a:off x="585664" y="1789745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20"/>
                </a:lnTo>
                <a:lnTo>
                  <a:pt x="0" y="541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5031915" y="974855"/>
            <a:ext cx="2662911" cy="990600"/>
            <a:chOff x="0" y="0"/>
            <a:chExt cx="3550548" cy="1320800"/>
          </a:xfrm>
        </p:grpSpPr>
        <p:sp>
          <p:nvSpPr>
            <p:cNvPr id="7" name="Freeform 7"/>
            <p:cNvSpPr/>
            <p:nvPr/>
          </p:nvSpPr>
          <p:spPr>
            <a:xfrm>
              <a:off x="0" y="235071"/>
              <a:ext cx="721996" cy="850658"/>
            </a:xfrm>
            <a:custGeom>
              <a:avLst/>
              <a:gdLst/>
              <a:ahLst/>
              <a:cxnLst/>
              <a:rect l="l" t="t" r="r" b="b"/>
              <a:pathLst>
                <a:path w="721996" h="850658">
                  <a:moveTo>
                    <a:pt x="0" y="0"/>
                  </a:moveTo>
                  <a:lnTo>
                    <a:pt x="721996" y="0"/>
                  </a:lnTo>
                  <a:lnTo>
                    <a:pt x="721996" y="850658"/>
                  </a:lnTo>
                  <a:lnTo>
                    <a:pt x="0" y="8506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889580" y="-57150"/>
              <a:ext cx="2660968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b="1" spc="15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Reports</a:t>
              </a:r>
            </a:p>
            <a:p>
              <a:pPr algn="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spc="15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Generation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8107849" y="2331665"/>
            <a:ext cx="2072302" cy="2217363"/>
          </a:xfrm>
          <a:custGeom>
            <a:avLst/>
            <a:gdLst/>
            <a:ahLst/>
            <a:cxnLst/>
            <a:rect l="l" t="t" r="r" b="b"/>
            <a:pathLst>
              <a:path w="2072302" h="2217363">
                <a:moveTo>
                  <a:pt x="0" y="0"/>
                </a:moveTo>
                <a:lnTo>
                  <a:pt x="2072302" y="0"/>
                </a:lnTo>
                <a:lnTo>
                  <a:pt x="2072302" y="2217363"/>
                </a:lnTo>
                <a:lnTo>
                  <a:pt x="0" y="22173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73705" y="4549028"/>
            <a:ext cx="5014869" cy="1673713"/>
          </a:xfrm>
          <a:custGeom>
            <a:avLst/>
            <a:gdLst/>
            <a:ahLst/>
            <a:cxnLst/>
            <a:rect l="l" t="t" r="r" b="b"/>
            <a:pathLst>
              <a:path w="5014869" h="1673713">
                <a:moveTo>
                  <a:pt x="0" y="0"/>
                </a:moveTo>
                <a:lnTo>
                  <a:pt x="5014869" y="0"/>
                </a:lnTo>
                <a:lnTo>
                  <a:pt x="5014869" y="1673712"/>
                </a:lnTo>
                <a:lnTo>
                  <a:pt x="0" y="16737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001525" y="3994735"/>
            <a:ext cx="5693300" cy="2981866"/>
          </a:xfrm>
          <a:custGeom>
            <a:avLst/>
            <a:gdLst/>
            <a:ahLst/>
            <a:cxnLst/>
            <a:rect l="l" t="t" r="r" b="b"/>
            <a:pathLst>
              <a:path w="5693300" h="2981866">
                <a:moveTo>
                  <a:pt x="0" y="0"/>
                </a:moveTo>
                <a:lnTo>
                  <a:pt x="5693301" y="0"/>
                </a:lnTo>
                <a:lnTo>
                  <a:pt x="5693301" y="2981866"/>
                </a:lnTo>
                <a:lnTo>
                  <a:pt x="0" y="29818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57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9855" y="6727109"/>
            <a:ext cx="8145066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b="1" spc="15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deepseek/deepseek-r1-0528 qwen-8b:free 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b="1" spc="15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 liquid/lfm-3b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255502" y="6727109"/>
            <a:ext cx="355282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 spc="15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Gemini 2.5 Flash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61879" y="8279684"/>
            <a:ext cx="431030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spc="15">
                <a:solidFill>
                  <a:srgbClr val="EE4C2C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50 requests per day total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046393" y="8279684"/>
            <a:ext cx="451151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spc="15">
                <a:solidFill>
                  <a:srgbClr val="EE4C2C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250 requests per day total</a:t>
            </a:r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699" y="1016765"/>
            <a:ext cx="8648699" cy="1920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000" dirty="0">
                <a:solidFill>
                  <a:srgbClr val="34343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Identifying Optimal LLM</a:t>
            </a:r>
          </a:p>
          <a:p>
            <a:pPr marL="0" lvl="0" indent="0" algn="l">
              <a:lnSpc>
                <a:spcPts val="7680"/>
              </a:lnSpc>
              <a:spcBef>
                <a:spcPct val="0"/>
              </a:spcBef>
            </a:pPr>
            <a:endParaRPr lang="en-US" sz="6000" dirty="0">
              <a:solidFill>
                <a:srgbClr val="34343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856624" y="0"/>
            <a:ext cx="0" cy="1057275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-489040" y="2060705"/>
            <a:ext cx="12213701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 rot="-10800000">
            <a:off x="585664" y="1789745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20"/>
                </a:lnTo>
                <a:lnTo>
                  <a:pt x="0" y="541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5031915" y="974855"/>
            <a:ext cx="2662911" cy="990600"/>
            <a:chOff x="0" y="0"/>
            <a:chExt cx="3550548" cy="1320800"/>
          </a:xfrm>
        </p:grpSpPr>
        <p:sp>
          <p:nvSpPr>
            <p:cNvPr id="7" name="Freeform 7"/>
            <p:cNvSpPr/>
            <p:nvPr/>
          </p:nvSpPr>
          <p:spPr>
            <a:xfrm>
              <a:off x="0" y="235071"/>
              <a:ext cx="721996" cy="850658"/>
            </a:xfrm>
            <a:custGeom>
              <a:avLst/>
              <a:gdLst/>
              <a:ahLst/>
              <a:cxnLst/>
              <a:rect l="l" t="t" r="r" b="b"/>
              <a:pathLst>
                <a:path w="721996" h="850658">
                  <a:moveTo>
                    <a:pt x="0" y="0"/>
                  </a:moveTo>
                  <a:lnTo>
                    <a:pt x="721996" y="0"/>
                  </a:lnTo>
                  <a:lnTo>
                    <a:pt x="721996" y="850658"/>
                  </a:lnTo>
                  <a:lnTo>
                    <a:pt x="0" y="8506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889580" y="-57150"/>
              <a:ext cx="2660968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b="1" spc="15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Reports</a:t>
              </a:r>
            </a:p>
            <a:p>
              <a:pPr algn="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spc="15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Generation</a:t>
              </a:r>
            </a:p>
          </p:txBody>
        </p:sp>
      </p:grp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1285270" y="2611817"/>
          <a:ext cx="12112748" cy="4317155"/>
        </p:xfrm>
        <a:graphic>
          <a:graphicData uri="http://schemas.openxmlformats.org/drawingml/2006/table">
            <a:tbl>
              <a:tblPr/>
              <a:tblGrid>
                <a:gridCol w="3769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9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8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7638">
                <a:tc>
                  <a:txBody>
                    <a:bodyPr/>
                    <a:lstStyle/>
                    <a:p>
                      <a:pPr algn="ctr">
                        <a:lnSpc>
                          <a:spcPts val="3196"/>
                        </a:lnSpc>
                        <a:defRPr/>
                      </a:pPr>
                      <a:r>
                        <a:rPr lang="en-US" sz="2283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Model</a:t>
                      </a:r>
                      <a:endParaRPr lang="en-US" sz="1100"/>
                    </a:p>
                  </a:txBody>
                  <a:tcPr marL="150002" marR="150002" marT="150002" marB="15000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B69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96"/>
                        </a:lnSpc>
                        <a:defRPr/>
                      </a:pPr>
                      <a:r>
                        <a:rPr lang="en-US" sz="2283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Avg SBERT</a:t>
                      </a:r>
                      <a:endParaRPr lang="en-US" sz="1100"/>
                    </a:p>
                  </a:txBody>
                  <a:tcPr marL="150002" marR="150002" marT="150002" marB="15000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B69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96"/>
                        </a:lnSpc>
                        <a:defRPr/>
                      </a:pPr>
                      <a:r>
                        <a:rPr lang="en-US" sz="2283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RPD</a:t>
                      </a:r>
                      <a:endParaRPr lang="en-US" sz="1100"/>
                    </a:p>
                  </a:txBody>
                  <a:tcPr marL="150002" marR="150002" marT="150002" marB="15000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B6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7638">
                <a:tc>
                  <a:txBody>
                    <a:bodyPr/>
                    <a:lstStyle/>
                    <a:p>
                      <a:pPr algn="ctr">
                        <a:lnSpc>
                          <a:spcPts val="3196"/>
                        </a:lnSpc>
                        <a:defRPr/>
                      </a:pPr>
                      <a:r>
                        <a:rPr lang="en-US" sz="2283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Gemini 2.5 Flash</a:t>
                      </a:r>
                      <a:endParaRPr lang="en-US" sz="1100"/>
                    </a:p>
                  </a:txBody>
                  <a:tcPr marL="150002" marR="150002" marT="150002" marB="15000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2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96"/>
                        </a:lnSpc>
                        <a:defRPr/>
                      </a:pPr>
                      <a:r>
                        <a:rPr lang="en-US" sz="2283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0.6733</a:t>
                      </a:r>
                      <a:endParaRPr lang="en-US" sz="1100"/>
                    </a:p>
                  </a:txBody>
                  <a:tcPr marL="150002" marR="150002" marT="150002" marB="15000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4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96"/>
                        </a:lnSpc>
                        <a:defRPr/>
                      </a:pPr>
                      <a:r>
                        <a:rPr lang="en-US" sz="2283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250</a:t>
                      </a:r>
                      <a:endParaRPr lang="en-US" sz="1100"/>
                    </a:p>
                  </a:txBody>
                  <a:tcPr marL="150002" marR="150002" marT="150002" marB="15000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4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4241">
                <a:tc>
                  <a:txBody>
                    <a:bodyPr/>
                    <a:lstStyle/>
                    <a:p>
                      <a:pPr algn="ctr">
                        <a:lnSpc>
                          <a:spcPts val="3196"/>
                        </a:lnSpc>
                        <a:defRPr/>
                      </a:pPr>
                      <a:r>
                        <a:rPr lang="en-US" sz="2283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DeepSeek R1 0528 Qwen 8B</a:t>
                      </a:r>
                      <a:endParaRPr lang="en-US" sz="1100"/>
                    </a:p>
                  </a:txBody>
                  <a:tcPr marL="150002" marR="150002" marT="150002" marB="15000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2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96"/>
                        </a:lnSpc>
                        <a:defRPr/>
                      </a:pPr>
                      <a:r>
                        <a:rPr lang="en-US" sz="2283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0.5979</a:t>
                      </a:r>
                      <a:endParaRPr lang="en-US" sz="1100"/>
                    </a:p>
                  </a:txBody>
                  <a:tcPr marL="150002" marR="150002" marT="150002" marB="15000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4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96"/>
                        </a:lnSpc>
                        <a:defRPr/>
                      </a:pPr>
                      <a:r>
                        <a:rPr lang="en-US" sz="2283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50</a:t>
                      </a:r>
                      <a:endParaRPr lang="en-US" sz="1100"/>
                    </a:p>
                  </a:txBody>
                  <a:tcPr marL="150002" marR="150002" marT="150002" marB="15000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4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7638">
                <a:tc>
                  <a:txBody>
                    <a:bodyPr/>
                    <a:lstStyle/>
                    <a:p>
                      <a:pPr algn="ctr">
                        <a:lnSpc>
                          <a:spcPts val="3196"/>
                        </a:lnSpc>
                        <a:defRPr/>
                      </a:pPr>
                      <a:r>
                        <a:rPr lang="en-US" sz="2283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LFM 3B</a:t>
                      </a:r>
                      <a:endParaRPr lang="en-US" sz="1100"/>
                    </a:p>
                  </a:txBody>
                  <a:tcPr marL="150002" marR="150002" marT="150002" marB="15000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2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96"/>
                        </a:lnSpc>
                        <a:defRPr/>
                      </a:pPr>
                      <a:r>
                        <a:rPr lang="en-US" sz="2283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0.6748</a:t>
                      </a:r>
                      <a:endParaRPr lang="en-US" sz="1100"/>
                    </a:p>
                  </a:txBody>
                  <a:tcPr marL="150002" marR="150002" marT="150002" marB="15000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4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96"/>
                        </a:lnSpc>
                        <a:defRPr/>
                      </a:pPr>
                      <a:r>
                        <a:rPr lang="en-US" sz="2283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Paid</a:t>
                      </a:r>
                      <a:endParaRPr lang="en-US" sz="1100"/>
                    </a:p>
                  </a:txBody>
                  <a:tcPr marL="150002" marR="150002" marT="150002" marB="15000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4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Freeform 10"/>
          <p:cNvSpPr/>
          <p:nvPr/>
        </p:nvSpPr>
        <p:spPr>
          <a:xfrm>
            <a:off x="5547713" y="6654277"/>
            <a:ext cx="2789823" cy="2449972"/>
          </a:xfrm>
          <a:custGeom>
            <a:avLst/>
            <a:gdLst/>
            <a:ahLst/>
            <a:cxnLst/>
            <a:rect l="l" t="t" r="r" b="b"/>
            <a:pathLst>
              <a:path w="2789823" h="2449972">
                <a:moveTo>
                  <a:pt x="0" y="0"/>
                </a:moveTo>
                <a:lnTo>
                  <a:pt x="2789823" y="0"/>
                </a:lnTo>
                <a:lnTo>
                  <a:pt x="2789823" y="2449972"/>
                </a:lnTo>
                <a:lnTo>
                  <a:pt x="0" y="24499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807593" y="6752091"/>
            <a:ext cx="2703407" cy="2671031"/>
          </a:xfrm>
          <a:custGeom>
            <a:avLst/>
            <a:gdLst/>
            <a:ahLst/>
            <a:cxnLst/>
            <a:rect l="l" t="t" r="r" b="b"/>
            <a:pathLst>
              <a:path w="2703407" h="2671031">
                <a:moveTo>
                  <a:pt x="0" y="0"/>
                </a:moveTo>
                <a:lnTo>
                  <a:pt x="2703407" y="0"/>
                </a:lnTo>
                <a:lnTo>
                  <a:pt x="2703407" y="2671031"/>
                </a:lnTo>
                <a:lnTo>
                  <a:pt x="0" y="26710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706911" y="6262868"/>
            <a:ext cx="2912946" cy="3649477"/>
          </a:xfrm>
          <a:custGeom>
            <a:avLst/>
            <a:gdLst/>
            <a:ahLst/>
            <a:cxnLst/>
            <a:rect l="l" t="t" r="r" b="b"/>
            <a:pathLst>
              <a:path w="2912946" h="3649477">
                <a:moveTo>
                  <a:pt x="0" y="0"/>
                </a:moveTo>
                <a:lnTo>
                  <a:pt x="2912946" y="0"/>
                </a:lnTo>
                <a:lnTo>
                  <a:pt x="2912946" y="3649477"/>
                </a:lnTo>
                <a:lnTo>
                  <a:pt x="0" y="36494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668875" y="8544571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58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078930" y="8307923"/>
            <a:ext cx="3580231" cy="79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  <a:spcBef>
                <a:spcPct val="0"/>
              </a:spcBef>
            </a:pPr>
            <a:r>
              <a:rPr lang="en-US" sz="4600" b="1" spc="23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Fine-tuning?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38398" y="1963308"/>
            <a:ext cx="6269307" cy="6097331"/>
          </a:xfrm>
          <a:custGeom>
            <a:avLst/>
            <a:gdLst/>
            <a:ahLst/>
            <a:cxnLst/>
            <a:rect l="l" t="t" r="r" b="b"/>
            <a:pathLst>
              <a:path w="6269307" h="6097331">
                <a:moveTo>
                  <a:pt x="0" y="0"/>
                </a:moveTo>
                <a:lnTo>
                  <a:pt x="6269307" y="0"/>
                </a:lnTo>
                <a:lnTo>
                  <a:pt x="6269307" y="6097331"/>
                </a:lnTo>
                <a:lnTo>
                  <a:pt x="0" y="60973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550704" y="4901470"/>
            <a:ext cx="4572998" cy="3929920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EFEEE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75276" tIns="75276" rIns="75276" bIns="75276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656509" y="7202736"/>
            <a:ext cx="2662911" cy="990600"/>
            <a:chOff x="0" y="0"/>
            <a:chExt cx="3550548" cy="1320800"/>
          </a:xfrm>
        </p:grpSpPr>
        <p:sp>
          <p:nvSpPr>
            <p:cNvPr id="7" name="Freeform 7"/>
            <p:cNvSpPr/>
            <p:nvPr/>
          </p:nvSpPr>
          <p:spPr>
            <a:xfrm>
              <a:off x="0" y="235071"/>
              <a:ext cx="721996" cy="850658"/>
            </a:xfrm>
            <a:custGeom>
              <a:avLst/>
              <a:gdLst/>
              <a:ahLst/>
              <a:cxnLst/>
              <a:rect l="l" t="t" r="r" b="b"/>
              <a:pathLst>
                <a:path w="721996" h="850658">
                  <a:moveTo>
                    <a:pt x="0" y="0"/>
                  </a:moveTo>
                  <a:lnTo>
                    <a:pt x="721996" y="0"/>
                  </a:lnTo>
                  <a:lnTo>
                    <a:pt x="721996" y="850658"/>
                  </a:lnTo>
                  <a:lnTo>
                    <a:pt x="0" y="8506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889580" y="-57150"/>
              <a:ext cx="2660968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b="1" spc="15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Reports</a:t>
              </a:r>
            </a:p>
            <a:p>
              <a:pPr algn="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spc="15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Generation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626904" y="1057275"/>
            <a:ext cx="4572998" cy="3929920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EFEEE7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75276" tIns="75276" rIns="75276" bIns="75276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246259" y="5097057"/>
            <a:ext cx="3073161" cy="676275"/>
            <a:chOff x="0" y="0"/>
            <a:chExt cx="4097548" cy="9017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21827" cy="901700"/>
            </a:xfrm>
            <a:custGeom>
              <a:avLst/>
              <a:gdLst/>
              <a:ahLst/>
              <a:cxnLst/>
              <a:rect l="l" t="t" r="r" b="b"/>
              <a:pathLst>
                <a:path w="621827" h="901700">
                  <a:moveTo>
                    <a:pt x="0" y="0"/>
                  </a:moveTo>
                  <a:lnTo>
                    <a:pt x="621827" y="0"/>
                  </a:lnTo>
                  <a:lnTo>
                    <a:pt x="621827" y="901700"/>
                  </a:lnTo>
                  <a:lnTo>
                    <a:pt x="0" y="901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85000"/>
              </a:blip>
              <a:stretch>
                <a:fillRect r="-45008"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825869" y="88900"/>
              <a:ext cx="3271679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spc="15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Segmentation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5918061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59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8209764" y="5993061"/>
            <a:ext cx="3109656" cy="990600"/>
            <a:chOff x="0" y="0"/>
            <a:chExt cx="4146208" cy="1320800"/>
          </a:xfrm>
        </p:grpSpPr>
        <p:sp>
          <p:nvSpPr>
            <p:cNvPr id="17" name="Freeform 17"/>
            <p:cNvSpPr/>
            <p:nvPr/>
          </p:nvSpPr>
          <p:spPr>
            <a:xfrm>
              <a:off x="0" y="196396"/>
              <a:ext cx="1245648" cy="928008"/>
            </a:xfrm>
            <a:custGeom>
              <a:avLst/>
              <a:gdLst/>
              <a:ahLst/>
              <a:cxnLst/>
              <a:rect l="l" t="t" r="r" b="b"/>
              <a:pathLst>
                <a:path w="1245648" h="928008">
                  <a:moveTo>
                    <a:pt x="0" y="0"/>
                  </a:moveTo>
                  <a:lnTo>
                    <a:pt x="1245648" y="0"/>
                  </a:lnTo>
                  <a:lnTo>
                    <a:pt x="1245648" y="928008"/>
                  </a:lnTo>
                  <a:lnTo>
                    <a:pt x="0" y="928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1409040" y="-57150"/>
              <a:ext cx="2737168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b="1" spc="15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Parameters</a:t>
              </a:r>
            </a:p>
            <a:p>
              <a:pPr algn="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spc="15">
                  <a:solidFill>
                    <a:srgbClr val="2B2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Calculation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12010441" y="-12610271"/>
            <a:ext cx="42521864" cy="35633733"/>
            <a:chOff x="0" y="0"/>
            <a:chExt cx="56695819" cy="47511643"/>
          </a:xfrm>
        </p:grpSpPr>
        <p:sp>
          <p:nvSpPr>
            <p:cNvPr id="20" name="AutoShape 20"/>
            <p:cNvSpPr/>
            <p:nvPr/>
          </p:nvSpPr>
          <p:spPr>
            <a:xfrm flipH="1">
              <a:off x="16013921" y="28971405"/>
              <a:ext cx="16445899" cy="0"/>
            </a:xfrm>
            <a:prstGeom prst="line">
              <a:avLst/>
            </a:prstGeom>
            <a:ln w="50800" cap="flat">
              <a:solidFill>
                <a:srgbClr val="82756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flipH="1">
              <a:off x="24112986" y="18397385"/>
              <a:ext cx="16284935" cy="0"/>
            </a:xfrm>
            <a:prstGeom prst="line">
              <a:avLst/>
            </a:prstGeom>
            <a:ln w="50800" cap="flat">
              <a:solidFill>
                <a:srgbClr val="82756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>
              <a:off x="17694484" y="24265528"/>
              <a:ext cx="0" cy="6264167"/>
            </a:xfrm>
            <a:prstGeom prst="line">
              <a:avLst/>
            </a:prstGeom>
            <a:ln w="50800" cap="flat">
              <a:solidFill>
                <a:srgbClr val="82756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>
              <a:off x="38717358" y="16813695"/>
              <a:ext cx="0" cy="6264167"/>
            </a:xfrm>
            <a:prstGeom prst="line">
              <a:avLst/>
            </a:prstGeom>
            <a:ln w="50800" cap="flat">
              <a:solidFill>
                <a:srgbClr val="82756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Freeform 24"/>
            <p:cNvSpPr/>
            <p:nvPr/>
          </p:nvSpPr>
          <p:spPr>
            <a:xfrm>
              <a:off x="17333204" y="28610125"/>
              <a:ext cx="722560" cy="722560"/>
            </a:xfrm>
            <a:custGeom>
              <a:avLst/>
              <a:gdLst/>
              <a:ahLst/>
              <a:cxnLst/>
              <a:rect l="l" t="t" r="r" b="b"/>
              <a:pathLst>
                <a:path w="722560" h="722560">
                  <a:moveTo>
                    <a:pt x="0" y="0"/>
                  </a:moveTo>
                  <a:lnTo>
                    <a:pt x="722560" y="0"/>
                  </a:lnTo>
                  <a:lnTo>
                    <a:pt x="722560" y="722560"/>
                  </a:lnTo>
                  <a:lnTo>
                    <a:pt x="0" y="7225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38356078" y="18036105"/>
              <a:ext cx="722560" cy="722560"/>
            </a:xfrm>
            <a:custGeom>
              <a:avLst/>
              <a:gdLst/>
              <a:ahLst/>
              <a:cxnLst/>
              <a:rect l="l" t="t" r="r" b="b"/>
              <a:pathLst>
                <a:path w="722560" h="722560">
                  <a:moveTo>
                    <a:pt x="0" y="0"/>
                  </a:moveTo>
                  <a:lnTo>
                    <a:pt x="722560" y="0"/>
                  </a:lnTo>
                  <a:lnTo>
                    <a:pt x="722560" y="722560"/>
                  </a:lnTo>
                  <a:lnTo>
                    <a:pt x="0" y="7225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 rot="-8100000">
              <a:off x="33788409" y="25790841"/>
              <a:ext cx="19146293" cy="17022795"/>
            </a:xfrm>
            <a:custGeom>
              <a:avLst/>
              <a:gdLst/>
              <a:ahLst/>
              <a:cxnLst/>
              <a:rect l="l" t="t" r="r" b="b"/>
              <a:pathLst>
                <a:path w="19146293" h="17022795">
                  <a:moveTo>
                    <a:pt x="0" y="0"/>
                  </a:moveTo>
                  <a:lnTo>
                    <a:pt x="19146293" y="0"/>
                  </a:lnTo>
                  <a:lnTo>
                    <a:pt x="19146293" y="17022795"/>
                  </a:lnTo>
                  <a:lnTo>
                    <a:pt x="0" y="17022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6999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 rot="-8100000" flipH="1" flipV="1">
              <a:off x="3729902" y="4666793"/>
              <a:ext cx="19146293" cy="17022795"/>
            </a:xfrm>
            <a:custGeom>
              <a:avLst/>
              <a:gdLst/>
              <a:ahLst/>
              <a:cxnLst/>
              <a:rect l="l" t="t" r="r" b="b"/>
              <a:pathLst>
                <a:path w="19146293" h="17022795">
                  <a:moveTo>
                    <a:pt x="19146293" y="17022795"/>
                  </a:moveTo>
                  <a:lnTo>
                    <a:pt x="0" y="17022795"/>
                  </a:lnTo>
                  <a:lnTo>
                    <a:pt x="0" y="0"/>
                  </a:lnTo>
                  <a:lnTo>
                    <a:pt x="19146293" y="0"/>
                  </a:lnTo>
                  <a:lnTo>
                    <a:pt x="19146293" y="17022795"/>
                  </a:lnTo>
                  <a:close/>
                </a:path>
              </a:pathLst>
            </a:custGeom>
            <a:blipFill>
              <a:blip r:embed="rId9">
                <a:alphaModFix amt="6999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 rot="-8100000" flipH="1" flipV="1">
              <a:off x="3214557" y="4276306"/>
              <a:ext cx="19146293" cy="17022795"/>
            </a:xfrm>
            <a:custGeom>
              <a:avLst/>
              <a:gdLst/>
              <a:ahLst/>
              <a:cxnLst/>
              <a:rect l="l" t="t" r="r" b="b"/>
              <a:pathLst>
                <a:path w="19146293" h="17022795">
                  <a:moveTo>
                    <a:pt x="19146293" y="17022795"/>
                  </a:moveTo>
                  <a:lnTo>
                    <a:pt x="0" y="17022795"/>
                  </a:lnTo>
                  <a:lnTo>
                    <a:pt x="0" y="0"/>
                  </a:lnTo>
                  <a:lnTo>
                    <a:pt x="19146293" y="0"/>
                  </a:lnTo>
                  <a:lnTo>
                    <a:pt x="19146293" y="17022795"/>
                  </a:lnTo>
                  <a:close/>
                </a:path>
              </a:pathLst>
            </a:custGeom>
            <a:blipFill>
              <a:blip r:embed="rId9">
                <a:alphaModFix amt="10999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 rot="-8100000">
              <a:off x="34334969" y="26212543"/>
              <a:ext cx="19146293" cy="17022795"/>
            </a:xfrm>
            <a:custGeom>
              <a:avLst/>
              <a:gdLst/>
              <a:ahLst/>
              <a:cxnLst/>
              <a:rect l="l" t="t" r="r" b="b"/>
              <a:pathLst>
                <a:path w="19146293" h="17022795">
                  <a:moveTo>
                    <a:pt x="0" y="0"/>
                  </a:moveTo>
                  <a:lnTo>
                    <a:pt x="19146292" y="0"/>
                  </a:lnTo>
                  <a:lnTo>
                    <a:pt x="19146292" y="17022794"/>
                  </a:lnTo>
                  <a:lnTo>
                    <a:pt x="0" y="17022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10999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0" name="TextBox 30"/>
          <p:cNvSpPr txBox="1"/>
          <p:nvPr/>
        </p:nvSpPr>
        <p:spPr>
          <a:xfrm>
            <a:off x="1636833" y="1923321"/>
            <a:ext cx="9682587" cy="2787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200"/>
              </a:lnSpc>
            </a:pPr>
            <a:r>
              <a:rPr lang="en-US" sz="8000" b="1" spc="40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Models</a:t>
            </a:r>
          </a:p>
          <a:p>
            <a:pPr algn="r">
              <a:lnSpc>
                <a:spcPts val="11200"/>
              </a:lnSpc>
              <a:spcBef>
                <a:spcPct val="0"/>
              </a:spcBef>
            </a:pPr>
            <a:r>
              <a:rPr lang="en-US" sz="8000" b="1" spc="40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Development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DD88F31F-7464-EE5D-92A1-5C4C36E2F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100000">
            <a:off x="13330866" y="6732860"/>
            <a:ext cx="14359719" cy="12767096"/>
          </a:xfrm>
          <a:custGeom>
            <a:avLst/>
            <a:gdLst/>
            <a:ahLst/>
            <a:cxnLst/>
            <a:rect l="l" t="t" r="r" b="b"/>
            <a:pathLst>
              <a:path w="14359719" h="12767096">
                <a:moveTo>
                  <a:pt x="0" y="0"/>
                </a:moveTo>
                <a:lnTo>
                  <a:pt x="14359719" y="0"/>
                </a:lnTo>
                <a:lnTo>
                  <a:pt x="14359719" y="12767096"/>
                </a:lnTo>
                <a:lnTo>
                  <a:pt x="0" y="12767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8100000">
            <a:off x="13740786" y="7049136"/>
            <a:ext cx="14359719" cy="12767096"/>
          </a:xfrm>
          <a:custGeom>
            <a:avLst/>
            <a:gdLst/>
            <a:ahLst/>
            <a:cxnLst/>
            <a:rect l="l" t="t" r="r" b="b"/>
            <a:pathLst>
              <a:path w="14359719" h="12767096">
                <a:moveTo>
                  <a:pt x="0" y="0"/>
                </a:moveTo>
                <a:lnTo>
                  <a:pt x="14359719" y="0"/>
                </a:lnTo>
                <a:lnTo>
                  <a:pt x="14359719" y="12767096"/>
                </a:lnTo>
                <a:lnTo>
                  <a:pt x="0" y="12767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flipH="1">
            <a:off x="0" y="9118283"/>
            <a:ext cx="12334424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flipH="1">
            <a:off x="6074299" y="1187768"/>
            <a:ext cx="12213701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260422" y="5588875"/>
            <a:ext cx="0" cy="4698125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17027578" y="0"/>
            <a:ext cx="0" cy="4698125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989462" y="8847323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19"/>
                </a:lnTo>
                <a:lnTo>
                  <a:pt x="0" y="541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756618" y="916808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19"/>
                </a:lnTo>
                <a:lnTo>
                  <a:pt x="0" y="541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8100000" flipH="1" flipV="1">
            <a:off x="-9213014" y="-9110176"/>
            <a:ext cx="14359719" cy="12767096"/>
          </a:xfrm>
          <a:custGeom>
            <a:avLst/>
            <a:gdLst/>
            <a:ahLst/>
            <a:cxnLst/>
            <a:rect l="l" t="t" r="r" b="b"/>
            <a:pathLst>
              <a:path w="14359719" h="12767096">
                <a:moveTo>
                  <a:pt x="14359719" y="12767096"/>
                </a:moveTo>
                <a:lnTo>
                  <a:pt x="0" y="12767096"/>
                </a:lnTo>
                <a:lnTo>
                  <a:pt x="0" y="0"/>
                </a:lnTo>
                <a:lnTo>
                  <a:pt x="14359719" y="0"/>
                </a:lnTo>
                <a:lnTo>
                  <a:pt x="14359719" y="12767096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8100000" flipH="1" flipV="1">
            <a:off x="-9599523" y="-9403042"/>
            <a:ext cx="14359719" cy="12767096"/>
          </a:xfrm>
          <a:custGeom>
            <a:avLst/>
            <a:gdLst/>
            <a:ahLst/>
            <a:cxnLst/>
            <a:rect l="l" t="t" r="r" b="b"/>
            <a:pathLst>
              <a:path w="14359719" h="12767096">
                <a:moveTo>
                  <a:pt x="14359719" y="12767096"/>
                </a:moveTo>
                <a:lnTo>
                  <a:pt x="0" y="12767096"/>
                </a:lnTo>
                <a:lnTo>
                  <a:pt x="0" y="0"/>
                </a:lnTo>
                <a:lnTo>
                  <a:pt x="14359719" y="0"/>
                </a:lnTo>
                <a:lnTo>
                  <a:pt x="14359719" y="12767096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533917" y="3525630"/>
            <a:ext cx="4230858" cy="4114800"/>
          </a:xfrm>
          <a:custGeom>
            <a:avLst/>
            <a:gdLst/>
            <a:ahLst/>
            <a:cxnLst/>
            <a:rect l="l" t="t" r="r" b="b"/>
            <a:pathLst>
              <a:path w="4230858" h="4114800">
                <a:moveTo>
                  <a:pt x="0" y="0"/>
                </a:moveTo>
                <a:lnTo>
                  <a:pt x="4230858" y="0"/>
                </a:lnTo>
                <a:lnTo>
                  <a:pt x="42308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909542" y="1460853"/>
            <a:ext cx="8468916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6000" u="none" strike="noStrike" spc="3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Project Phases Overview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90548" y="5030580"/>
            <a:ext cx="2511252" cy="1047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b="1" spc="15" dirty="0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Model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b="1" spc="15" dirty="0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Development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508228" y="6490723"/>
            <a:ext cx="284712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sz="3000" b="1" spc="15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Web</a:t>
            </a:r>
          </a:p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sz="3000" b="1" spc="15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Development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35966" y="4039980"/>
            <a:ext cx="3497951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sz="3000" b="1" spc="15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Literature Review and Datasets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60</a:t>
            </a:r>
          </a:p>
        </p:txBody>
      </p:sp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975008" y="468008"/>
            <a:ext cx="6269307" cy="6097331"/>
          </a:xfrm>
          <a:custGeom>
            <a:avLst/>
            <a:gdLst/>
            <a:ahLst/>
            <a:cxnLst/>
            <a:rect l="l" t="t" r="r" b="b"/>
            <a:pathLst>
              <a:path w="6269307" h="6097331">
                <a:moveTo>
                  <a:pt x="0" y="0"/>
                </a:moveTo>
                <a:lnTo>
                  <a:pt x="6269307" y="0"/>
                </a:lnTo>
                <a:lnTo>
                  <a:pt x="6269307" y="6097331"/>
                </a:lnTo>
                <a:lnTo>
                  <a:pt x="0" y="60973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563304" y="1266264"/>
            <a:ext cx="4572998" cy="3929920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EFEEE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75276" tIns="75276" rIns="75276" bIns="75276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618037" y="-458421"/>
            <a:ext cx="4572998" cy="3929920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EFEEE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75276" tIns="75276" rIns="75276" bIns="75276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636833" y="3673475"/>
            <a:ext cx="9682587" cy="2787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200"/>
              </a:lnSpc>
            </a:pPr>
            <a:r>
              <a:rPr lang="en-US" sz="8000" b="1" spc="40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Web</a:t>
            </a:r>
          </a:p>
          <a:p>
            <a:pPr algn="r">
              <a:lnSpc>
                <a:spcPts val="11200"/>
              </a:lnSpc>
              <a:spcBef>
                <a:spcPct val="0"/>
              </a:spcBef>
            </a:pPr>
            <a:r>
              <a:rPr lang="en-US" sz="8000" b="1" spc="40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Development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-12010441" y="-12610271"/>
            <a:ext cx="42521864" cy="35633733"/>
            <a:chOff x="0" y="0"/>
            <a:chExt cx="56695819" cy="47511643"/>
          </a:xfrm>
        </p:grpSpPr>
        <p:sp>
          <p:nvSpPr>
            <p:cNvPr id="11" name="AutoShape 11"/>
            <p:cNvSpPr/>
            <p:nvPr/>
          </p:nvSpPr>
          <p:spPr>
            <a:xfrm flipH="1">
              <a:off x="16013921" y="28971405"/>
              <a:ext cx="16445899" cy="0"/>
            </a:xfrm>
            <a:prstGeom prst="line">
              <a:avLst/>
            </a:prstGeom>
            <a:ln w="50800" cap="flat">
              <a:solidFill>
                <a:srgbClr val="82756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 flipH="1">
              <a:off x="24112986" y="18397385"/>
              <a:ext cx="16284935" cy="0"/>
            </a:xfrm>
            <a:prstGeom prst="line">
              <a:avLst/>
            </a:prstGeom>
            <a:ln w="50800" cap="flat">
              <a:solidFill>
                <a:srgbClr val="82756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AutoShape 13"/>
            <p:cNvSpPr/>
            <p:nvPr/>
          </p:nvSpPr>
          <p:spPr>
            <a:xfrm>
              <a:off x="17694484" y="24265528"/>
              <a:ext cx="0" cy="6264167"/>
            </a:xfrm>
            <a:prstGeom prst="line">
              <a:avLst/>
            </a:prstGeom>
            <a:ln w="50800" cap="flat">
              <a:solidFill>
                <a:srgbClr val="82756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>
              <a:off x="38717358" y="16813695"/>
              <a:ext cx="0" cy="6264167"/>
            </a:xfrm>
            <a:prstGeom prst="line">
              <a:avLst/>
            </a:prstGeom>
            <a:ln w="50800" cap="flat">
              <a:solidFill>
                <a:srgbClr val="82756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Freeform 15"/>
            <p:cNvSpPr/>
            <p:nvPr/>
          </p:nvSpPr>
          <p:spPr>
            <a:xfrm>
              <a:off x="17333204" y="28610125"/>
              <a:ext cx="722560" cy="722560"/>
            </a:xfrm>
            <a:custGeom>
              <a:avLst/>
              <a:gdLst/>
              <a:ahLst/>
              <a:cxnLst/>
              <a:rect l="l" t="t" r="r" b="b"/>
              <a:pathLst>
                <a:path w="722560" h="722560">
                  <a:moveTo>
                    <a:pt x="0" y="0"/>
                  </a:moveTo>
                  <a:lnTo>
                    <a:pt x="722560" y="0"/>
                  </a:lnTo>
                  <a:lnTo>
                    <a:pt x="722560" y="722560"/>
                  </a:lnTo>
                  <a:lnTo>
                    <a:pt x="0" y="7225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38356078" y="18036105"/>
              <a:ext cx="722560" cy="722560"/>
            </a:xfrm>
            <a:custGeom>
              <a:avLst/>
              <a:gdLst/>
              <a:ahLst/>
              <a:cxnLst/>
              <a:rect l="l" t="t" r="r" b="b"/>
              <a:pathLst>
                <a:path w="722560" h="722560">
                  <a:moveTo>
                    <a:pt x="0" y="0"/>
                  </a:moveTo>
                  <a:lnTo>
                    <a:pt x="722560" y="0"/>
                  </a:lnTo>
                  <a:lnTo>
                    <a:pt x="722560" y="722560"/>
                  </a:lnTo>
                  <a:lnTo>
                    <a:pt x="0" y="7225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 rot="-8100000">
              <a:off x="33788409" y="25790841"/>
              <a:ext cx="19146293" cy="17022795"/>
            </a:xfrm>
            <a:custGeom>
              <a:avLst/>
              <a:gdLst/>
              <a:ahLst/>
              <a:cxnLst/>
              <a:rect l="l" t="t" r="r" b="b"/>
              <a:pathLst>
                <a:path w="19146293" h="17022795">
                  <a:moveTo>
                    <a:pt x="0" y="0"/>
                  </a:moveTo>
                  <a:lnTo>
                    <a:pt x="19146293" y="0"/>
                  </a:lnTo>
                  <a:lnTo>
                    <a:pt x="19146293" y="17022795"/>
                  </a:lnTo>
                  <a:lnTo>
                    <a:pt x="0" y="17022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699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-8100000" flipH="1" flipV="1">
              <a:off x="3729902" y="4666793"/>
              <a:ext cx="19146293" cy="17022795"/>
            </a:xfrm>
            <a:custGeom>
              <a:avLst/>
              <a:gdLst/>
              <a:ahLst/>
              <a:cxnLst/>
              <a:rect l="l" t="t" r="r" b="b"/>
              <a:pathLst>
                <a:path w="19146293" h="17022795">
                  <a:moveTo>
                    <a:pt x="19146293" y="17022795"/>
                  </a:moveTo>
                  <a:lnTo>
                    <a:pt x="0" y="17022795"/>
                  </a:lnTo>
                  <a:lnTo>
                    <a:pt x="0" y="0"/>
                  </a:lnTo>
                  <a:lnTo>
                    <a:pt x="19146293" y="0"/>
                  </a:lnTo>
                  <a:lnTo>
                    <a:pt x="19146293" y="17022795"/>
                  </a:lnTo>
                  <a:close/>
                </a:path>
              </a:pathLst>
            </a:custGeom>
            <a:blipFill>
              <a:blip r:embed="rId6">
                <a:alphaModFix amt="699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 rot="-8100000" flipH="1" flipV="1">
              <a:off x="3214557" y="4276306"/>
              <a:ext cx="19146293" cy="17022795"/>
            </a:xfrm>
            <a:custGeom>
              <a:avLst/>
              <a:gdLst/>
              <a:ahLst/>
              <a:cxnLst/>
              <a:rect l="l" t="t" r="r" b="b"/>
              <a:pathLst>
                <a:path w="19146293" h="17022795">
                  <a:moveTo>
                    <a:pt x="19146293" y="17022795"/>
                  </a:moveTo>
                  <a:lnTo>
                    <a:pt x="0" y="17022795"/>
                  </a:lnTo>
                  <a:lnTo>
                    <a:pt x="0" y="0"/>
                  </a:lnTo>
                  <a:lnTo>
                    <a:pt x="19146293" y="0"/>
                  </a:lnTo>
                  <a:lnTo>
                    <a:pt x="19146293" y="17022795"/>
                  </a:lnTo>
                  <a:close/>
                </a:path>
              </a:pathLst>
            </a:custGeom>
            <a:blipFill>
              <a:blip r:embed="rId6">
                <a:alphaModFix amt="1099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 rot="-8100000">
              <a:off x="34334969" y="26212543"/>
              <a:ext cx="19146293" cy="17022795"/>
            </a:xfrm>
            <a:custGeom>
              <a:avLst/>
              <a:gdLst/>
              <a:ahLst/>
              <a:cxnLst/>
              <a:rect l="l" t="t" r="r" b="b"/>
              <a:pathLst>
                <a:path w="19146293" h="17022795">
                  <a:moveTo>
                    <a:pt x="0" y="0"/>
                  </a:moveTo>
                  <a:lnTo>
                    <a:pt x="19146292" y="0"/>
                  </a:lnTo>
                  <a:lnTo>
                    <a:pt x="19146292" y="17022794"/>
                  </a:lnTo>
                  <a:lnTo>
                    <a:pt x="0" y="17022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1099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61</a:t>
            </a:r>
          </a:p>
        </p:txBody>
      </p:sp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116932" y="-12673366"/>
            <a:ext cx="42521864" cy="35633733"/>
            <a:chOff x="0" y="0"/>
            <a:chExt cx="56695819" cy="47511643"/>
          </a:xfrm>
        </p:grpSpPr>
        <p:sp>
          <p:nvSpPr>
            <p:cNvPr id="3" name="AutoShape 3"/>
            <p:cNvSpPr/>
            <p:nvPr/>
          </p:nvSpPr>
          <p:spPr>
            <a:xfrm flipH="1">
              <a:off x="16013921" y="28971405"/>
              <a:ext cx="16445899" cy="0"/>
            </a:xfrm>
            <a:prstGeom prst="line">
              <a:avLst/>
            </a:prstGeom>
            <a:ln w="50800" cap="flat">
              <a:solidFill>
                <a:srgbClr val="82756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flipH="1">
              <a:off x="24112986" y="18397385"/>
              <a:ext cx="16284935" cy="0"/>
            </a:xfrm>
            <a:prstGeom prst="line">
              <a:avLst/>
            </a:prstGeom>
            <a:ln w="50800" cap="flat">
              <a:solidFill>
                <a:srgbClr val="82756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17694484" y="24265528"/>
              <a:ext cx="0" cy="6264167"/>
            </a:xfrm>
            <a:prstGeom prst="line">
              <a:avLst/>
            </a:prstGeom>
            <a:ln w="50800" cap="flat">
              <a:solidFill>
                <a:srgbClr val="82756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38717358" y="16813695"/>
              <a:ext cx="0" cy="6264167"/>
            </a:xfrm>
            <a:prstGeom prst="line">
              <a:avLst/>
            </a:prstGeom>
            <a:ln w="50800" cap="flat">
              <a:solidFill>
                <a:srgbClr val="82756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Freeform 7"/>
            <p:cNvSpPr/>
            <p:nvPr/>
          </p:nvSpPr>
          <p:spPr>
            <a:xfrm>
              <a:off x="17333204" y="28610125"/>
              <a:ext cx="722560" cy="722560"/>
            </a:xfrm>
            <a:custGeom>
              <a:avLst/>
              <a:gdLst/>
              <a:ahLst/>
              <a:cxnLst/>
              <a:rect l="l" t="t" r="r" b="b"/>
              <a:pathLst>
                <a:path w="722560" h="722560">
                  <a:moveTo>
                    <a:pt x="0" y="0"/>
                  </a:moveTo>
                  <a:lnTo>
                    <a:pt x="722560" y="0"/>
                  </a:lnTo>
                  <a:lnTo>
                    <a:pt x="722560" y="722560"/>
                  </a:lnTo>
                  <a:lnTo>
                    <a:pt x="0" y="7225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38356078" y="18036105"/>
              <a:ext cx="722560" cy="722560"/>
            </a:xfrm>
            <a:custGeom>
              <a:avLst/>
              <a:gdLst/>
              <a:ahLst/>
              <a:cxnLst/>
              <a:rect l="l" t="t" r="r" b="b"/>
              <a:pathLst>
                <a:path w="722560" h="722560">
                  <a:moveTo>
                    <a:pt x="0" y="0"/>
                  </a:moveTo>
                  <a:lnTo>
                    <a:pt x="722560" y="0"/>
                  </a:lnTo>
                  <a:lnTo>
                    <a:pt x="722560" y="722560"/>
                  </a:lnTo>
                  <a:lnTo>
                    <a:pt x="0" y="7225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8100000">
              <a:off x="33788409" y="25790841"/>
              <a:ext cx="19146293" cy="17022795"/>
            </a:xfrm>
            <a:custGeom>
              <a:avLst/>
              <a:gdLst/>
              <a:ahLst/>
              <a:cxnLst/>
              <a:rect l="l" t="t" r="r" b="b"/>
              <a:pathLst>
                <a:path w="19146293" h="17022795">
                  <a:moveTo>
                    <a:pt x="0" y="0"/>
                  </a:moveTo>
                  <a:lnTo>
                    <a:pt x="19146293" y="0"/>
                  </a:lnTo>
                  <a:lnTo>
                    <a:pt x="19146293" y="17022795"/>
                  </a:lnTo>
                  <a:lnTo>
                    <a:pt x="0" y="17022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-8100000" flipH="1" flipV="1">
              <a:off x="3729902" y="4666793"/>
              <a:ext cx="19146293" cy="17022795"/>
            </a:xfrm>
            <a:custGeom>
              <a:avLst/>
              <a:gdLst/>
              <a:ahLst/>
              <a:cxnLst/>
              <a:rect l="l" t="t" r="r" b="b"/>
              <a:pathLst>
                <a:path w="19146293" h="17022795">
                  <a:moveTo>
                    <a:pt x="19146293" y="17022795"/>
                  </a:moveTo>
                  <a:lnTo>
                    <a:pt x="0" y="17022795"/>
                  </a:lnTo>
                  <a:lnTo>
                    <a:pt x="0" y="0"/>
                  </a:lnTo>
                  <a:lnTo>
                    <a:pt x="19146293" y="0"/>
                  </a:lnTo>
                  <a:lnTo>
                    <a:pt x="19146293" y="17022795"/>
                  </a:lnTo>
                  <a:close/>
                </a:path>
              </a:pathLst>
            </a:custGeom>
            <a:blipFill>
              <a:blip r:embed="rId4">
                <a:alphaModFix amt="6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rot="-8100000" flipH="1" flipV="1">
              <a:off x="3214557" y="4276306"/>
              <a:ext cx="19146293" cy="17022795"/>
            </a:xfrm>
            <a:custGeom>
              <a:avLst/>
              <a:gdLst/>
              <a:ahLst/>
              <a:cxnLst/>
              <a:rect l="l" t="t" r="r" b="b"/>
              <a:pathLst>
                <a:path w="19146293" h="17022795">
                  <a:moveTo>
                    <a:pt x="19146293" y="17022795"/>
                  </a:moveTo>
                  <a:lnTo>
                    <a:pt x="0" y="17022795"/>
                  </a:lnTo>
                  <a:lnTo>
                    <a:pt x="0" y="0"/>
                  </a:lnTo>
                  <a:lnTo>
                    <a:pt x="19146293" y="0"/>
                  </a:lnTo>
                  <a:lnTo>
                    <a:pt x="19146293" y="17022795"/>
                  </a:lnTo>
                  <a:close/>
                </a:path>
              </a:pathLst>
            </a:custGeom>
            <a:blipFill>
              <a:blip r:embed="rId4">
                <a:alphaModFix amt="10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-8100000">
              <a:off x="34334969" y="26212543"/>
              <a:ext cx="19146293" cy="17022795"/>
            </a:xfrm>
            <a:custGeom>
              <a:avLst/>
              <a:gdLst/>
              <a:ahLst/>
              <a:cxnLst/>
              <a:rect l="l" t="t" r="r" b="b"/>
              <a:pathLst>
                <a:path w="19146293" h="17022795">
                  <a:moveTo>
                    <a:pt x="0" y="0"/>
                  </a:moveTo>
                  <a:lnTo>
                    <a:pt x="19146292" y="0"/>
                  </a:lnTo>
                  <a:lnTo>
                    <a:pt x="19146292" y="17022794"/>
                  </a:lnTo>
                  <a:lnTo>
                    <a:pt x="0" y="17022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0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424891" y="3706928"/>
            <a:ext cx="6864737" cy="2508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20"/>
              </a:lnSpc>
            </a:pPr>
            <a:r>
              <a:rPr lang="en-US" sz="6000" b="1" spc="179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From AI</a:t>
            </a:r>
          </a:p>
          <a:p>
            <a:pPr algn="ctr">
              <a:lnSpc>
                <a:spcPts val="10320"/>
              </a:lnSpc>
            </a:pPr>
            <a:r>
              <a:rPr lang="en-US" sz="6000" b="1" spc="179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to Application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918061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62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7988311" y="2429951"/>
            <a:ext cx="8791682" cy="5042802"/>
            <a:chOff x="0" y="0"/>
            <a:chExt cx="7981950" cy="4578350"/>
          </a:xfrm>
        </p:grpSpPr>
        <p:sp>
          <p:nvSpPr>
            <p:cNvPr id="16" name="Freeform 16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1" name="Group 21"/>
          <p:cNvGrpSpPr/>
          <p:nvPr/>
        </p:nvGrpSpPr>
        <p:grpSpPr>
          <a:xfrm>
            <a:off x="9023554" y="2720141"/>
            <a:ext cx="6707854" cy="4328965"/>
            <a:chOff x="0" y="0"/>
            <a:chExt cx="8943805" cy="5771954"/>
          </a:xfrm>
        </p:grpSpPr>
        <p:sp>
          <p:nvSpPr>
            <p:cNvPr id="22" name="Freeform 22"/>
            <p:cNvSpPr/>
            <p:nvPr/>
          </p:nvSpPr>
          <p:spPr>
            <a:xfrm>
              <a:off x="3849" y="0"/>
              <a:ext cx="8924856" cy="4317048"/>
            </a:xfrm>
            <a:custGeom>
              <a:avLst/>
              <a:gdLst/>
              <a:ahLst/>
              <a:cxnLst/>
              <a:rect l="l" t="t" r="r" b="b"/>
              <a:pathLst>
                <a:path w="8924856" h="4317048">
                  <a:moveTo>
                    <a:pt x="0" y="0"/>
                  </a:moveTo>
                  <a:lnTo>
                    <a:pt x="8924855" y="0"/>
                  </a:lnTo>
                  <a:lnTo>
                    <a:pt x="8924855" y="4317048"/>
                  </a:lnTo>
                  <a:lnTo>
                    <a:pt x="0" y="4317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28" t="-754" r="-268" b="-571"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0" y="4297143"/>
              <a:ext cx="8943805" cy="1474811"/>
            </a:xfrm>
            <a:custGeom>
              <a:avLst/>
              <a:gdLst/>
              <a:ahLst/>
              <a:cxnLst/>
              <a:rect l="l" t="t" r="r" b="b"/>
              <a:pathLst>
                <a:path w="8943805" h="1474811">
                  <a:moveTo>
                    <a:pt x="0" y="0"/>
                  </a:moveTo>
                  <a:lnTo>
                    <a:pt x="8943805" y="0"/>
                  </a:lnTo>
                  <a:lnTo>
                    <a:pt x="8943805" y="1474811"/>
                  </a:lnTo>
                  <a:lnTo>
                    <a:pt x="0" y="14748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538" t="-116719" r="-1345" b="-130826"/>
              </a:stretch>
            </a:blipFill>
          </p:spPr>
        </p:sp>
      </p:grpSp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7306" y="2693718"/>
            <a:ext cx="4588315" cy="950480"/>
            <a:chOff x="0" y="0"/>
            <a:chExt cx="6117753" cy="1267307"/>
          </a:xfrm>
        </p:grpSpPr>
        <p:sp>
          <p:nvSpPr>
            <p:cNvPr id="3" name="Freeform 3"/>
            <p:cNvSpPr/>
            <p:nvPr/>
          </p:nvSpPr>
          <p:spPr>
            <a:xfrm>
              <a:off x="0" y="921430"/>
              <a:ext cx="6104258" cy="345877"/>
            </a:xfrm>
            <a:custGeom>
              <a:avLst/>
              <a:gdLst/>
              <a:ahLst/>
              <a:cxnLst/>
              <a:rect l="l" t="t" r="r" b="b"/>
              <a:pathLst>
                <a:path w="6104258" h="345877">
                  <a:moveTo>
                    <a:pt x="0" y="0"/>
                  </a:moveTo>
                  <a:lnTo>
                    <a:pt x="6104258" y="0"/>
                  </a:lnTo>
                  <a:lnTo>
                    <a:pt x="6104258" y="345877"/>
                  </a:lnTo>
                  <a:lnTo>
                    <a:pt x="0" y="345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199510" b="-7679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4966"/>
              <a:ext cx="6117753" cy="1084483"/>
              <a:chOff x="0" y="0"/>
              <a:chExt cx="1206186" cy="21381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206186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1206186" h="213818">
                    <a:moveTo>
                      <a:pt x="106909" y="0"/>
                    </a:moveTo>
                    <a:lnTo>
                      <a:pt x="1099276" y="0"/>
                    </a:lnTo>
                    <a:cubicBezTo>
                      <a:pt x="1158321" y="0"/>
                      <a:pt x="1206186" y="47865"/>
                      <a:pt x="1206186" y="106909"/>
                    </a:cubicBezTo>
                    <a:lnTo>
                      <a:pt x="1206186" y="106909"/>
                    </a:lnTo>
                    <a:cubicBezTo>
                      <a:pt x="1206186" y="135263"/>
                      <a:pt x="1194922" y="162456"/>
                      <a:pt x="1174873" y="182505"/>
                    </a:cubicBezTo>
                    <a:cubicBezTo>
                      <a:pt x="1154823" y="202555"/>
                      <a:pt x="1127630" y="213818"/>
                      <a:pt x="1099276" y="213818"/>
                    </a:cubicBezTo>
                    <a:lnTo>
                      <a:pt x="106909" y="213818"/>
                    </a:lnTo>
                    <a:cubicBezTo>
                      <a:pt x="78555" y="213818"/>
                      <a:pt x="51362" y="202555"/>
                      <a:pt x="31313" y="182505"/>
                    </a:cubicBezTo>
                    <a:cubicBezTo>
                      <a:pt x="11264" y="162456"/>
                      <a:pt x="0" y="135263"/>
                      <a:pt x="0" y="106909"/>
                    </a:cubicBezTo>
                    <a:lnTo>
                      <a:pt x="0" y="106909"/>
                    </a:lnTo>
                    <a:cubicBezTo>
                      <a:pt x="0" y="78555"/>
                      <a:pt x="11264" y="51362"/>
                      <a:pt x="31313" y="31313"/>
                    </a:cubicBezTo>
                    <a:cubicBezTo>
                      <a:pt x="51362" y="11264"/>
                      <a:pt x="78555" y="0"/>
                      <a:pt x="10690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47625"/>
                <a:ext cx="1206186" cy="2614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135371" cy="1089449"/>
              <a:chOff x="0" y="0"/>
              <a:chExt cx="26690" cy="21479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6690" cy="214797"/>
              </a:xfrm>
              <a:custGeom>
                <a:avLst/>
                <a:gdLst/>
                <a:ahLst/>
                <a:cxnLst/>
                <a:rect l="l" t="t" r="r" b="b"/>
                <a:pathLst>
                  <a:path w="26690" h="214797">
                    <a:moveTo>
                      <a:pt x="0" y="0"/>
                    </a:moveTo>
                    <a:lnTo>
                      <a:pt x="26690" y="0"/>
                    </a:lnTo>
                    <a:lnTo>
                      <a:pt x="26690" y="214797"/>
                    </a:lnTo>
                    <a:lnTo>
                      <a:pt x="0" y="214797"/>
                    </a:lnTo>
                    <a:close/>
                  </a:path>
                </a:pathLst>
              </a:custGeom>
              <a:solidFill>
                <a:srgbClr val="FAB488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26690" cy="2624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3404"/>
              <a:ext cx="2533738" cy="1086045"/>
              <a:chOff x="0" y="0"/>
              <a:chExt cx="499556" cy="214126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499556" cy="214126"/>
              </a:xfrm>
              <a:custGeom>
                <a:avLst/>
                <a:gdLst/>
                <a:ahLst/>
                <a:cxnLst/>
                <a:rect l="l" t="t" r="r" b="b"/>
                <a:pathLst>
                  <a:path w="499556" h="214126">
                    <a:moveTo>
                      <a:pt x="0" y="0"/>
                    </a:moveTo>
                    <a:lnTo>
                      <a:pt x="499556" y="0"/>
                    </a:lnTo>
                    <a:lnTo>
                      <a:pt x="499556" y="214126"/>
                    </a:lnTo>
                    <a:lnTo>
                      <a:pt x="0" y="21412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499556" cy="2617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0" y="0"/>
              <a:ext cx="135371" cy="1086045"/>
              <a:chOff x="0" y="0"/>
              <a:chExt cx="26690" cy="21412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6690" cy="214126"/>
              </a:xfrm>
              <a:custGeom>
                <a:avLst/>
                <a:gdLst/>
                <a:ahLst/>
                <a:cxnLst/>
                <a:rect l="l" t="t" r="r" b="b"/>
                <a:pathLst>
                  <a:path w="26690" h="214126">
                    <a:moveTo>
                      <a:pt x="0" y="0"/>
                    </a:moveTo>
                    <a:lnTo>
                      <a:pt x="26690" y="0"/>
                    </a:lnTo>
                    <a:lnTo>
                      <a:pt x="26690" y="214126"/>
                    </a:lnTo>
                    <a:lnTo>
                      <a:pt x="0" y="214126"/>
                    </a:lnTo>
                    <a:close/>
                  </a:path>
                </a:pathLst>
              </a:custGeom>
              <a:solidFill>
                <a:srgbClr val="81ADC8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26690" cy="2617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16" name="Freeform 16"/>
          <p:cNvSpPr/>
          <p:nvPr/>
        </p:nvSpPr>
        <p:spPr>
          <a:xfrm rot="-8100000">
            <a:off x="13475719" y="7920507"/>
            <a:ext cx="10909358" cy="9699411"/>
          </a:xfrm>
          <a:custGeom>
            <a:avLst/>
            <a:gdLst/>
            <a:ahLst/>
            <a:cxnLst/>
            <a:rect l="l" t="t" r="r" b="b"/>
            <a:pathLst>
              <a:path w="10909358" h="9699411">
                <a:moveTo>
                  <a:pt x="0" y="0"/>
                </a:moveTo>
                <a:lnTo>
                  <a:pt x="10909358" y="0"/>
                </a:lnTo>
                <a:lnTo>
                  <a:pt x="10909358" y="9699411"/>
                </a:lnTo>
                <a:lnTo>
                  <a:pt x="0" y="96994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8100000">
            <a:off x="13711732" y="8108001"/>
            <a:ext cx="10909358" cy="9699411"/>
          </a:xfrm>
          <a:custGeom>
            <a:avLst/>
            <a:gdLst/>
            <a:ahLst/>
            <a:cxnLst/>
            <a:rect l="l" t="t" r="r" b="b"/>
            <a:pathLst>
              <a:path w="10909358" h="9699411">
                <a:moveTo>
                  <a:pt x="0" y="0"/>
                </a:moveTo>
                <a:lnTo>
                  <a:pt x="10909359" y="0"/>
                </a:lnTo>
                <a:lnTo>
                  <a:pt x="10909359" y="9699411"/>
                </a:lnTo>
                <a:lnTo>
                  <a:pt x="0" y="96994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4438004" y="4088827"/>
            <a:ext cx="4588315" cy="950480"/>
            <a:chOff x="0" y="0"/>
            <a:chExt cx="6117753" cy="1267307"/>
          </a:xfrm>
        </p:grpSpPr>
        <p:sp>
          <p:nvSpPr>
            <p:cNvPr id="19" name="Freeform 19"/>
            <p:cNvSpPr/>
            <p:nvPr/>
          </p:nvSpPr>
          <p:spPr>
            <a:xfrm>
              <a:off x="0" y="921430"/>
              <a:ext cx="6104258" cy="345877"/>
            </a:xfrm>
            <a:custGeom>
              <a:avLst/>
              <a:gdLst/>
              <a:ahLst/>
              <a:cxnLst/>
              <a:rect l="l" t="t" r="r" b="b"/>
              <a:pathLst>
                <a:path w="6104258" h="345877">
                  <a:moveTo>
                    <a:pt x="0" y="0"/>
                  </a:moveTo>
                  <a:lnTo>
                    <a:pt x="6104258" y="0"/>
                  </a:lnTo>
                  <a:lnTo>
                    <a:pt x="6104258" y="345877"/>
                  </a:lnTo>
                  <a:lnTo>
                    <a:pt x="0" y="345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199510" b="-7679"/>
              </a:stretch>
            </a:blipFill>
          </p:spPr>
        </p:sp>
        <p:grpSp>
          <p:nvGrpSpPr>
            <p:cNvPr id="20" name="Group 20"/>
            <p:cNvGrpSpPr/>
            <p:nvPr/>
          </p:nvGrpSpPr>
          <p:grpSpPr>
            <a:xfrm>
              <a:off x="0" y="4966"/>
              <a:ext cx="6117753" cy="1084483"/>
              <a:chOff x="0" y="0"/>
              <a:chExt cx="1206186" cy="213818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206186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1206186" h="213818">
                    <a:moveTo>
                      <a:pt x="106909" y="0"/>
                    </a:moveTo>
                    <a:lnTo>
                      <a:pt x="1099276" y="0"/>
                    </a:lnTo>
                    <a:cubicBezTo>
                      <a:pt x="1158321" y="0"/>
                      <a:pt x="1206186" y="47865"/>
                      <a:pt x="1206186" y="106909"/>
                    </a:cubicBezTo>
                    <a:lnTo>
                      <a:pt x="1206186" y="106909"/>
                    </a:lnTo>
                    <a:cubicBezTo>
                      <a:pt x="1206186" y="135263"/>
                      <a:pt x="1194922" y="162456"/>
                      <a:pt x="1174873" y="182505"/>
                    </a:cubicBezTo>
                    <a:cubicBezTo>
                      <a:pt x="1154823" y="202555"/>
                      <a:pt x="1127630" y="213818"/>
                      <a:pt x="1099276" y="213818"/>
                    </a:cubicBezTo>
                    <a:lnTo>
                      <a:pt x="106909" y="213818"/>
                    </a:lnTo>
                    <a:cubicBezTo>
                      <a:pt x="78555" y="213818"/>
                      <a:pt x="51362" y="202555"/>
                      <a:pt x="31313" y="182505"/>
                    </a:cubicBezTo>
                    <a:cubicBezTo>
                      <a:pt x="11264" y="162456"/>
                      <a:pt x="0" y="135263"/>
                      <a:pt x="0" y="106909"/>
                    </a:cubicBezTo>
                    <a:lnTo>
                      <a:pt x="0" y="106909"/>
                    </a:lnTo>
                    <a:cubicBezTo>
                      <a:pt x="0" y="78555"/>
                      <a:pt x="11264" y="51362"/>
                      <a:pt x="31313" y="31313"/>
                    </a:cubicBezTo>
                    <a:cubicBezTo>
                      <a:pt x="51362" y="11264"/>
                      <a:pt x="78555" y="0"/>
                      <a:pt x="10690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47625"/>
                <a:ext cx="1206186" cy="2614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0" y="0"/>
              <a:ext cx="135371" cy="1089449"/>
              <a:chOff x="0" y="0"/>
              <a:chExt cx="26690" cy="214797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26690" cy="214797"/>
              </a:xfrm>
              <a:custGeom>
                <a:avLst/>
                <a:gdLst/>
                <a:ahLst/>
                <a:cxnLst/>
                <a:rect l="l" t="t" r="r" b="b"/>
                <a:pathLst>
                  <a:path w="26690" h="214797">
                    <a:moveTo>
                      <a:pt x="0" y="0"/>
                    </a:moveTo>
                    <a:lnTo>
                      <a:pt x="26690" y="0"/>
                    </a:lnTo>
                    <a:lnTo>
                      <a:pt x="26690" y="214797"/>
                    </a:lnTo>
                    <a:lnTo>
                      <a:pt x="0" y="214797"/>
                    </a:lnTo>
                    <a:close/>
                  </a:path>
                </a:pathLst>
              </a:custGeom>
              <a:solidFill>
                <a:srgbClr val="FAB488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47625"/>
                <a:ext cx="26690" cy="2624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0" y="3404"/>
              <a:ext cx="2533738" cy="1086045"/>
              <a:chOff x="0" y="0"/>
              <a:chExt cx="499556" cy="214126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499556" cy="214126"/>
              </a:xfrm>
              <a:custGeom>
                <a:avLst/>
                <a:gdLst/>
                <a:ahLst/>
                <a:cxnLst/>
                <a:rect l="l" t="t" r="r" b="b"/>
                <a:pathLst>
                  <a:path w="499556" h="214126">
                    <a:moveTo>
                      <a:pt x="0" y="0"/>
                    </a:moveTo>
                    <a:lnTo>
                      <a:pt x="499556" y="0"/>
                    </a:lnTo>
                    <a:lnTo>
                      <a:pt x="499556" y="214126"/>
                    </a:lnTo>
                    <a:lnTo>
                      <a:pt x="0" y="21412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47625"/>
                <a:ext cx="499556" cy="2617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0" y="0"/>
              <a:ext cx="135371" cy="1086045"/>
              <a:chOff x="0" y="0"/>
              <a:chExt cx="26690" cy="214126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26690" cy="214126"/>
              </a:xfrm>
              <a:custGeom>
                <a:avLst/>
                <a:gdLst/>
                <a:ahLst/>
                <a:cxnLst/>
                <a:rect l="l" t="t" r="r" b="b"/>
                <a:pathLst>
                  <a:path w="26690" h="214126">
                    <a:moveTo>
                      <a:pt x="0" y="0"/>
                    </a:moveTo>
                    <a:lnTo>
                      <a:pt x="26690" y="0"/>
                    </a:lnTo>
                    <a:lnTo>
                      <a:pt x="26690" y="214126"/>
                    </a:lnTo>
                    <a:lnTo>
                      <a:pt x="0" y="214126"/>
                    </a:lnTo>
                    <a:close/>
                  </a:path>
                </a:pathLst>
              </a:custGeom>
              <a:solidFill>
                <a:srgbClr val="7CD4D2">
                  <a:alpha val="55686"/>
                </a:srgbClr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47625"/>
                <a:ext cx="26690" cy="2617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32" name="Group 32"/>
          <p:cNvGrpSpPr/>
          <p:nvPr/>
        </p:nvGrpSpPr>
        <p:grpSpPr>
          <a:xfrm>
            <a:off x="4438004" y="5483937"/>
            <a:ext cx="4588315" cy="950480"/>
            <a:chOff x="0" y="0"/>
            <a:chExt cx="6117753" cy="1267307"/>
          </a:xfrm>
        </p:grpSpPr>
        <p:sp>
          <p:nvSpPr>
            <p:cNvPr id="33" name="Freeform 33"/>
            <p:cNvSpPr/>
            <p:nvPr/>
          </p:nvSpPr>
          <p:spPr>
            <a:xfrm>
              <a:off x="0" y="921430"/>
              <a:ext cx="6104258" cy="345877"/>
            </a:xfrm>
            <a:custGeom>
              <a:avLst/>
              <a:gdLst/>
              <a:ahLst/>
              <a:cxnLst/>
              <a:rect l="l" t="t" r="r" b="b"/>
              <a:pathLst>
                <a:path w="6104258" h="345877">
                  <a:moveTo>
                    <a:pt x="0" y="0"/>
                  </a:moveTo>
                  <a:lnTo>
                    <a:pt x="6104258" y="0"/>
                  </a:lnTo>
                  <a:lnTo>
                    <a:pt x="6104258" y="345877"/>
                  </a:lnTo>
                  <a:lnTo>
                    <a:pt x="0" y="345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199510" b="-7679"/>
              </a:stretch>
            </a:blipFill>
          </p:spPr>
        </p:sp>
        <p:grpSp>
          <p:nvGrpSpPr>
            <p:cNvPr id="34" name="Group 34"/>
            <p:cNvGrpSpPr/>
            <p:nvPr/>
          </p:nvGrpSpPr>
          <p:grpSpPr>
            <a:xfrm>
              <a:off x="0" y="4966"/>
              <a:ext cx="6117753" cy="1084483"/>
              <a:chOff x="0" y="0"/>
              <a:chExt cx="1206186" cy="213818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206186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1206186" h="213818">
                    <a:moveTo>
                      <a:pt x="106909" y="0"/>
                    </a:moveTo>
                    <a:lnTo>
                      <a:pt x="1099276" y="0"/>
                    </a:lnTo>
                    <a:cubicBezTo>
                      <a:pt x="1158321" y="0"/>
                      <a:pt x="1206186" y="47865"/>
                      <a:pt x="1206186" y="106909"/>
                    </a:cubicBezTo>
                    <a:lnTo>
                      <a:pt x="1206186" y="106909"/>
                    </a:lnTo>
                    <a:cubicBezTo>
                      <a:pt x="1206186" y="135263"/>
                      <a:pt x="1194922" y="162456"/>
                      <a:pt x="1174873" y="182505"/>
                    </a:cubicBezTo>
                    <a:cubicBezTo>
                      <a:pt x="1154823" y="202555"/>
                      <a:pt x="1127630" y="213818"/>
                      <a:pt x="1099276" y="213818"/>
                    </a:cubicBezTo>
                    <a:lnTo>
                      <a:pt x="106909" y="213818"/>
                    </a:lnTo>
                    <a:cubicBezTo>
                      <a:pt x="78555" y="213818"/>
                      <a:pt x="51362" y="202555"/>
                      <a:pt x="31313" y="182505"/>
                    </a:cubicBezTo>
                    <a:cubicBezTo>
                      <a:pt x="11264" y="162456"/>
                      <a:pt x="0" y="135263"/>
                      <a:pt x="0" y="106909"/>
                    </a:cubicBezTo>
                    <a:lnTo>
                      <a:pt x="0" y="106909"/>
                    </a:lnTo>
                    <a:cubicBezTo>
                      <a:pt x="0" y="78555"/>
                      <a:pt x="11264" y="51362"/>
                      <a:pt x="31313" y="31313"/>
                    </a:cubicBezTo>
                    <a:cubicBezTo>
                      <a:pt x="51362" y="11264"/>
                      <a:pt x="78555" y="0"/>
                      <a:pt x="10690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47625"/>
                <a:ext cx="1206186" cy="2614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0" y="0"/>
              <a:ext cx="135371" cy="1089449"/>
              <a:chOff x="0" y="0"/>
              <a:chExt cx="26690" cy="214797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26690" cy="214797"/>
              </a:xfrm>
              <a:custGeom>
                <a:avLst/>
                <a:gdLst/>
                <a:ahLst/>
                <a:cxnLst/>
                <a:rect l="l" t="t" r="r" b="b"/>
                <a:pathLst>
                  <a:path w="26690" h="214797">
                    <a:moveTo>
                      <a:pt x="0" y="0"/>
                    </a:moveTo>
                    <a:lnTo>
                      <a:pt x="26690" y="0"/>
                    </a:lnTo>
                    <a:lnTo>
                      <a:pt x="26690" y="214797"/>
                    </a:lnTo>
                    <a:lnTo>
                      <a:pt x="0" y="214797"/>
                    </a:lnTo>
                    <a:close/>
                  </a:path>
                </a:pathLst>
              </a:custGeom>
              <a:solidFill>
                <a:srgbClr val="FAB488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47625"/>
                <a:ext cx="26690" cy="2624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0" y="3404"/>
              <a:ext cx="2533738" cy="1086045"/>
              <a:chOff x="0" y="0"/>
              <a:chExt cx="499556" cy="214126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499556" cy="214126"/>
              </a:xfrm>
              <a:custGeom>
                <a:avLst/>
                <a:gdLst/>
                <a:ahLst/>
                <a:cxnLst/>
                <a:rect l="l" t="t" r="r" b="b"/>
                <a:pathLst>
                  <a:path w="499556" h="214126">
                    <a:moveTo>
                      <a:pt x="0" y="0"/>
                    </a:moveTo>
                    <a:lnTo>
                      <a:pt x="499556" y="0"/>
                    </a:lnTo>
                    <a:lnTo>
                      <a:pt x="499556" y="214126"/>
                    </a:lnTo>
                    <a:lnTo>
                      <a:pt x="0" y="21412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47625"/>
                <a:ext cx="499556" cy="2617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0" y="0"/>
              <a:ext cx="135371" cy="1086045"/>
              <a:chOff x="0" y="0"/>
              <a:chExt cx="26690" cy="214126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26690" cy="214126"/>
              </a:xfrm>
              <a:custGeom>
                <a:avLst/>
                <a:gdLst/>
                <a:ahLst/>
                <a:cxnLst/>
                <a:rect l="l" t="t" r="r" b="b"/>
                <a:pathLst>
                  <a:path w="26690" h="214126">
                    <a:moveTo>
                      <a:pt x="0" y="0"/>
                    </a:moveTo>
                    <a:lnTo>
                      <a:pt x="26690" y="0"/>
                    </a:lnTo>
                    <a:lnTo>
                      <a:pt x="26690" y="214126"/>
                    </a:lnTo>
                    <a:lnTo>
                      <a:pt x="0" y="214126"/>
                    </a:lnTo>
                    <a:close/>
                  </a:path>
                </a:pathLst>
              </a:custGeom>
              <a:solidFill>
                <a:srgbClr val="72C0A0">
                  <a:alpha val="69804"/>
                </a:srgbClr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47625"/>
                <a:ext cx="26690" cy="2617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46" name="Group 46"/>
          <p:cNvGrpSpPr/>
          <p:nvPr/>
        </p:nvGrpSpPr>
        <p:grpSpPr>
          <a:xfrm>
            <a:off x="4457306" y="8458632"/>
            <a:ext cx="4588315" cy="950480"/>
            <a:chOff x="0" y="0"/>
            <a:chExt cx="6117753" cy="1267307"/>
          </a:xfrm>
        </p:grpSpPr>
        <p:sp>
          <p:nvSpPr>
            <p:cNvPr id="47" name="Freeform 47"/>
            <p:cNvSpPr/>
            <p:nvPr/>
          </p:nvSpPr>
          <p:spPr>
            <a:xfrm>
              <a:off x="0" y="921430"/>
              <a:ext cx="6104258" cy="345877"/>
            </a:xfrm>
            <a:custGeom>
              <a:avLst/>
              <a:gdLst/>
              <a:ahLst/>
              <a:cxnLst/>
              <a:rect l="l" t="t" r="r" b="b"/>
              <a:pathLst>
                <a:path w="6104258" h="345877">
                  <a:moveTo>
                    <a:pt x="0" y="0"/>
                  </a:moveTo>
                  <a:lnTo>
                    <a:pt x="6104258" y="0"/>
                  </a:lnTo>
                  <a:lnTo>
                    <a:pt x="6104258" y="345877"/>
                  </a:lnTo>
                  <a:lnTo>
                    <a:pt x="0" y="345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199510" b="-7679"/>
              </a:stretch>
            </a:blipFill>
          </p:spPr>
        </p:sp>
        <p:grpSp>
          <p:nvGrpSpPr>
            <p:cNvPr id="48" name="Group 48"/>
            <p:cNvGrpSpPr/>
            <p:nvPr/>
          </p:nvGrpSpPr>
          <p:grpSpPr>
            <a:xfrm>
              <a:off x="0" y="4966"/>
              <a:ext cx="6117753" cy="1084483"/>
              <a:chOff x="0" y="0"/>
              <a:chExt cx="1206186" cy="213818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1206186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1206186" h="213818">
                    <a:moveTo>
                      <a:pt x="106909" y="0"/>
                    </a:moveTo>
                    <a:lnTo>
                      <a:pt x="1099276" y="0"/>
                    </a:lnTo>
                    <a:cubicBezTo>
                      <a:pt x="1158321" y="0"/>
                      <a:pt x="1206186" y="47865"/>
                      <a:pt x="1206186" y="106909"/>
                    </a:cubicBezTo>
                    <a:lnTo>
                      <a:pt x="1206186" y="106909"/>
                    </a:lnTo>
                    <a:cubicBezTo>
                      <a:pt x="1206186" y="135263"/>
                      <a:pt x="1194922" y="162456"/>
                      <a:pt x="1174873" y="182505"/>
                    </a:cubicBezTo>
                    <a:cubicBezTo>
                      <a:pt x="1154823" y="202555"/>
                      <a:pt x="1127630" y="213818"/>
                      <a:pt x="1099276" y="213818"/>
                    </a:cubicBezTo>
                    <a:lnTo>
                      <a:pt x="106909" y="213818"/>
                    </a:lnTo>
                    <a:cubicBezTo>
                      <a:pt x="78555" y="213818"/>
                      <a:pt x="51362" y="202555"/>
                      <a:pt x="31313" y="182505"/>
                    </a:cubicBezTo>
                    <a:cubicBezTo>
                      <a:pt x="11264" y="162456"/>
                      <a:pt x="0" y="135263"/>
                      <a:pt x="0" y="106909"/>
                    </a:cubicBezTo>
                    <a:lnTo>
                      <a:pt x="0" y="106909"/>
                    </a:lnTo>
                    <a:cubicBezTo>
                      <a:pt x="0" y="78555"/>
                      <a:pt x="11264" y="51362"/>
                      <a:pt x="31313" y="31313"/>
                    </a:cubicBezTo>
                    <a:cubicBezTo>
                      <a:pt x="51362" y="11264"/>
                      <a:pt x="78555" y="0"/>
                      <a:pt x="10690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0" y="-47625"/>
                <a:ext cx="1206186" cy="2614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>
              <a:off x="0" y="0"/>
              <a:ext cx="135371" cy="1089449"/>
              <a:chOff x="0" y="0"/>
              <a:chExt cx="26690" cy="214797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26690" cy="214797"/>
              </a:xfrm>
              <a:custGeom>
                <a:avLst/>
                <a:gdLst/>
                <a:ahLst/>
                <a:cxnLst/>
                <a:rect l="l" t="t" r="r" b="b"/>
                <a:pathLst>
                  <a:path w="26690" h="214797">
                    <a:moveTo>
                      <a:pt x="0" y="0"/>
                    </a:moveTo>
                    <a:lnTo>
                      <a:pt x="26690" y="0"/>
                    </a:lnTo>
                    <a:lnTo>
                      <a:pt x="26690" y="214797"/>
                    </a:lnTo>
                    <a:lnTo>
                      <a:pt x="0" y="214797"/>
                    </a:lnTo>
                    <a:close/>
                  </a:path>
                </a:pathLst>
              </a:custGeom>
              <a:solidFill>
                <a:srgbClr val="FAB488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47625"/>
                <a:ext cx="26690" cy="2624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0" y="3404"/>
              <a:ext cx="2533738" cy="1086045"/>
              <a:chOff x="0" y="0"/>
              <a:chExt cx="499556" cy="214126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499556" cy="214126"/>
              </a:xfrm>
              <a:custGeom>
                <a:avLst/>
                <a:gdLst/>
                <a:ahLst/>
                <a:cxnLst/>
                <a:rect l="l" t="t" r="r" b="b"/>
                <a:pathLst>
                  <a:path w="499556" h="214126">
                    <a:moveTo>
                      <a:pt x="0" y="0"/>
                    </a:moveTo>
                    <a:lnTo>
                      <a:pt x="499556" y="0"/>
                    </a:lnTo>
                    <a:lnTo>
                      <a:pt x="499556" y="214126"/>
                    </a:lnTo>
                    <a:lnTo>
                      <a:pt x="0" y="21412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0" y="-47625"/>
                <a:ext cx="499556" cy="2617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7" name="Group 57"/>
            <p:cNvGrpSpPr/>
            <p:nvPr/>
          </p:nvGrpSpPr>
          <p:grpSpPr>
            <a:xfrm>
              <a:off x="0" y="0"/>
              <a:ext cx="135371" cy="1086045"/>
              <a:chOff x="0" y="0"/>
              <a:chExt cx="26690" cy="214126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26690" cy="214126"/>
              </a:xfrm>
              <a:custGeom>
                <a:avLst/>
                <a:gdLst/>
                <a:ahLst/>
                <a:cxnLst/>
                <a:rect l="l" t="t" r="r" b="b"/>
                <a:pathLst>
                  <a:path w="26690" h="214126">
                    <a:moveTo>
                      <a:pt x="0" y="0"/>
                    </a:moveTo>
                    <a:lnTo>
                      <a:pt x="26690" y="0"/>
                    </a:lnTo>
                    <a:lnTo>
                      <a:pt x="26690" y="214126"/>
                    </a:lnTo>
                    <a:lnTo>
                      <a:pt x="0" y="214126"/>
                    </a:lnTo>
                    <a:close/>
                  </a:path>
                </a:pathLst>
              </a:custGeom>
              <a:solidFill>
                <a:srgbClr val="FAB488"/>
              </a:solidFill>
            </p:spPr>
          </p:sp>
          <p:sp>
            <p:nvSpPr>
              <p:cNvPr id="59" name="TextBox 59"/>
              <p:cNvSpPr txBox="1"/>
              <p:nvPr/>
            </p:nvSpPr>
            <p:spPr>
              <a:xfrm>
                <a:off x="0" y="-47625"/>
                <a:ext cx="26690" cy="2617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60" name="Group 60"/>
          <p:cNvGrpSpPr/>
          <p:nvPr/>
        </p:nvGrpSpPr>
        <p:grpSpPr>
          <a:xfrm>
            <a:off x="4889084" y="8620557"/>
            <a:ext cx="3833022" cy="492362"/>
            <a:chOff x="0" y="0"/>
            <a:chExt cx="5110696" cy="656483"/>
          </a:xfrm>
        </p:grpSpPr>
        <p:sp>
          <p:nvSpPr>
            <p:cNvPr id="61" name="Freeform 61"/>
            <p:cNvSpPr/>
            <p:nvPr/>
          </p:nvSpPr>
          <p:spPr>
            <a:xfrm>
              <a:off x="383840" y="221827"/>
              <a:ext cx="133115" cy="212829"/>
            </a:xfrm>
            <a:custGeom>
              <a:avLst/>
              <a:gdLst/>
              <a:ahLst/>
              <a:cxnLst/>
              <a:rect l="l" t="t" r="r" b="b"/>
              <a:pathLst>
                <a:path w="133115" h="212829">
                  <a:moveTo>
                    <a:pt x="0" y="0"/>
                  </a:moveTo>
                  <a:lnTo>
                    <a:pt x="133114" y="0"/>
                  </a:lnTo>
                  <a:lnTo>
                    <a:pt x="133114" y="212829"/>
                  </a:lnTo>
                  <a:lnTo>
                    <a:pt x="0" y="2128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62" name="Freeform 62"/>
            <p:cNvSpPr/>
            <p:nvPr/>
          </p:nvSpPr>
          <p:spPr>
            <a:xfrm>
              <a:off x="0" y="0"/>
              <a:ext cx="656483" cy="656483"/>
            </a:xfrm>
            <a:custGeom>
              <a:avLst/>
              <a:gdLst/>
              <a:ahLst/>
              <a:cxnLst/>
              <a:rect l="l" t="t" r="r" b="b"/>
              <a:pathLst>
                <a:path w="656483" h="656483">
                  <a:moveTo>
                    <a:pt x="0" y="0"/>
                  </a:moveTo>
                  <a:lnTo>
                    <a:pt x="656483" y="0"/>
                  </a:lnTo>
                  <a:lnTo>
                    <a:pt x="656483" y="656483"/>
                  </a:lnTo>
                  <a:lnTo>
                    <a:pt x="0" y="656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63" name="TextBox 63"/>
            <p:cNvSpPr txBox="1"/>
            <p:nvPr/>
          </p:nvSpPr>
          <p:spPr>
            <a:xfrm>
              <a:off x="1194348" y="58366"/>
              <a:ext cx="3916348" cy="549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 b="1">
                  <a:solidFill>
                    <a:srgbClr val="40404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Hardware Cost </a:t>
              </a:r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4889084" y="5633793"/>
            <a:ext cx="3981899" cy="503769"/>
            <a:chOff x="0" y="0"/>
            <a:chExt cx="5309199" cy="671692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883805" cy="671692"/>
            </a:xfrm>
            <a:custGeom>
              <a:avLst/>
              <a:gdLst/>
              <a:ahLst/>
              <a:cxnLst/>
              <a:rect l="l" t="t" r="r" b="b"/>
              <a:pathLst>
                <a:path w="883805" h="671692">
                  <a:moveTo>
                    <a:pt x="0" y="0"/>
                  </a:moveTo>
                  <a:lnTo>
                    <a:pt x="883805" y="0"/>
                  </a:lnTo>
                  <a:lnTo>
                    <a:pt x="883805" y="671692"/>
                  </a:lnTo>
                  <a:lnTo>
                    <a:pt x="0" y="671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6" name="TextBox 66"/>
            <p:cNvSpPr txBox="1"/>
            <p:nvPr/>
          </p:nvSpPr>
          <p:spPr>
            <a:xfrm>
              <a:off x="1158977" y="65971"/>
              <a:ext cx="4150222" cy="549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 b="1">
                  <a:solidFill>
                    <a:srgbClr val="40404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License Cost </a:t>
              </a:r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4889084" y="4295016"/>
            <a:ext cx="4137235" cy="431492"/>
            <a:chOff x="0" y="0"/>
            <a:chExt cx="5516313" cy="575322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862200" cy="575322"/>
            </a:xfrm>
            <a:custGeom>
              <a:avLst/>
              <a:gdLst/>
              <a:ahLst/>
              <a:cxnLst/>
              <a:rect l="l" t="t" r="r" b="b"/>
              <a:pathLst>
                <a:path w="862200" h="575322">
                  <a:moveTo>
                    <a:pt x="0" y="0"/>
                  </a:moveTo>
                  <a:lnTo>
                    <a:pt x="862200" y="0"/>
                  </a:lnTo>
                  <a:lnTo>
                    <a:pt x="862200" y="575322"/>
                  </a:lnTo>
                  <a:lnTo>
                    <a:pt x="0" y="575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69" name="TextBox 69"/>
            <p:cNvSpPr txBox="1"/>
            <p:nvPr/>
          </p:nvSpPr>
          <p:spPr>
            <a:xfrm>
              <a:off x="1148174" y="17786"/>
              <a:ext cx="4368139" cy="549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 b="1">
                  <a:solidFill>
                    <a:srgbClr val="40404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OS Compatibility </a:t>
              </a:r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4889084" y="2781170"/>
            <a:ext cx="3981899" cy="646346"/>
            <a:chOff x="0" y="0"/>
            <a:chExt cx="5309199" cy="861795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858661" cy="861795"/>
            </a:xfrm>
            <a:custGeom>
              <a:avLst/>
              <a:gdLst/>
              <a:ahLst/>
              <a:cxnLst/>
              <a:rect l="l" t="t" r="r" b="b"/>
              <a:pathLst>
                <a:path w="858661" h="861795">
                  <a:moveTo>
                    <a:pt x="0" y="0"/>
                  </a:moveTo>
                  <a:lnTo>
                    <a:pt x="858661" y="0"/>
                  </a:lnTo>
                  <a:lnTo>
                    <a:pt x="858661" y="861795"/>
                  </a:lnTo>
                  <a:lnTo>
                    <a:pt x="0" y="861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72" name="TextBox 72"/>
            <p:cNvSpPr txBox="1"/>
            <p:nvPr/>
          </p:nvSpPr>
          <p:spPr>
            <a:xfrm>
              <a:off x="1204498" y="161022"/>
              <a:ext cx="4104701" cy="549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 b="1">
                  <a:solidFill>
                    <a:srgbClr val="40404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Distribution </a:t>
              </a:r>
            </a:p>
          </p:txBody>
        </p:sp>
      </p:grpSp>
      <p:sp>
        <p:nvSpPr>
          <p:cNvPr id="73" name="TextBox 73"/>
          <p:cNvSpPr txBox="1"/>
          <p:nvPr/>
        </p:nvSpPr>
        <p:spPr>
          <a:xfrm>
            <a:off x="15918061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63</a:t>
            </a:r>
          </a:p>
        </p:txBody>
      </p:sp>
      <p:sp>
        <p:nvSpPr>
          <p:cNvPr id="74" name="AutoShape 74"/>
          <p:cNvSpPr/>
          <p:nvPr/>
        </p:nvSpPr>
        <p:spPr>
          <a:xfrm flipV="1">
            <a:off x="856624" y="0"/>
            <a:ext cx="0" cy="1057275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5" name="Freeform 75"/>
          <p:cNvSpPr/>
          <p:nvPr/>
        </p:nvSpPr>
        <p:spPr>
          <a:xfrm rot="-10800000">
            <a:off x="585664" y="1789745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20"/>
                </a:lnTo>
                <a:lnTo>
                  <a:pt x="0" y="54192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6" name="Freeform 76"/>
          <p:cNvSpPr/>
          <p:nvPr/>
        </p:nvSpPr>
        <p:spPr>
          <a:xfrm>
            <a:off x="16144883" y="549932"/>
            <a:ext cx="1114417" cy="1114417"/>
          </a:xfrm>
          <a:custGeom>
            <a:avLst/>
            <a:gdLst/>
            <a:ahLst/>
            <a:cxnLst/>
            <a:rect l="l" t="t" r="r" b="b"/>
            <a:pathLst>
              <a:path w="1114417" h="1114417">
                <a:moveTo>
                  <a:pt x="0" y="0"/>
                </a:moveTo>
                <a:lnTo>
                  <a:pt x="1114417" y="0"/>
                </a:lnTo>
                <a:lnTo>
                  <a:pt x="1114417" y="1114416"/>
                </a:lnTo>
                <a:lnTo>
                  <a:pt x="0" y="111441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77" name="Freeform 77"/>
          <p:cNvSpPr/>
          <p:nvPr/>
        </p:nvSpPr>
        <p:spPr>
          <a:xfrm>
            <a:off x="15866279" y="1484644"/>
            <a:ext cx="557208" cy="557208"/>
          </a:xfrm>
          <a:custGeom>
            <a:avLst/>
            <a:gdLst/>
            <a:ahLst/>
            <a:cxnLst/>
            <a:rect l="l" t="t" r="r" b="b"/>
            <a:pathLst>
              <a:path w="557208" h="557208">
                <a:moveTo>
                  <a:pt x="0" y="0"/>
                </a:moveTo>
                <a:lnTo>
                  <a:pt x="557208" y="0"/>
                </a:lnTo>
                <a:lnTo>
                  <a:pt x="557208" y="557209"/>
                </a:lnTo>
                <a:lnTo>
                  <a:pt x="0" y="55720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78" name="TextBox 78"/>
          <p:cNvSpPr txBox="1"/>
          <p:nvPr/>
        </p:nvSpPr>
        <p:spPr>
          <a:xfrm>
            <a:off x="1028700" y="939179"/>
            <a:ext cx="15695221" cy="995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0"/>
              </a:lnSpc>
              <a:spcBef>
                <a:spcPct val="0"/>
              </a:spcBef>
            </a:pPr>
            <a:r>
              <a:rPr lang="en-US" sz="5800" b="1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Web-Based</a:t>
            </a:r>
            <a:r>
              <a:rPr lang="en-US" sz="580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Interface for Efficient Workflow</a:t>
            </a:r>
          </a:p>
        </p:txBody>
      </p:sp>
      <p:sp>
        <p:nvSpPr>
          <p:cNvPr id="79" name="AutoShape 79"/>
          <p:cNvSpPr/>
          <p:nvPr/>
        </p:nvSpPr>
        <p:spPr>
          <a:xfrm>
            <a:off x="-403798" y="2060705"/>
            <a:ext cx="12213701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0" name="TextBox 80"/>
          <p:cNvSpPr txBox="1"/>
          <p:nvPr/>
        </p:nvSpPr>
        <p:spPr>
          <a:xfrm>
            <a:off x="9778459" y="2737969"/>
            <a:ext cx="304490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7"/>
              </a:lnSpc>
            </a:pPr>
            <a:r>
              <a:rPr lang="en-US" sz="2723" b="1">
                <a:solidFill>
                  <a:srgbClr val="40404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Universal Access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9778459" y="4307907"/>
            <a:ext cx="3044907" cy="405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67"/>
              </a:lnSpc>
              <a:spcBef>
                <a:spcPct val="0"/>
              </a:spcBef>
            </a:pPr>
            <a:r>
              <a:rPr lang="en-US" sz="2723" b="1" u="none" strike="noStrike">
                <a:solidFill>
                  <a:srgbClr val="40404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OS Independent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9778459" y="7193588"/>
            <a:ext cx="3044907" cy="405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67"/>
              </a:lnSpc>
              <a:spcBef>
                <a:spcPct val="0"/>
              </a:spcBef>
            </a:pPr>
            <a:r>
              <a:rPr lang="en-US" sz="2723" b="1" u="none" strike="noStrike">
                <a:solidFill>
                  <a:srgbClr val="40404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 Remote Support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9778459" y="8704196"/>
            <a:ext cx="3044907" cy="405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67"/>
              </a:lnSpc>
              <a:spcBef>
                <a:spcPct val="0"/>
              </a:spcBef>
            </a:pPr>
            <a:r>
              <a:rPr lang="en-US" sz="2723" b="1" u="none" strike="noStrike">
                <a:solidFill>
                  <a:srgbClr val="40404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 Any Device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9778459" y="5682823"/>
            <a:ext cx="3044907" cy="405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67"/>
              </a:lnSpc>
              <a:spcBef>
                <a:spcPct val="0"/>
              </a:spcBef>
            </a:pPr>
            <a:r>
              <a:rPr lang="en-US" sz="2723" b="1" u="none" strike="noStrike">
                <a:solidFill>
                  <a:srgbClr val="40404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Subscription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9778459" y="3146867"/>
            <a:ext cx="3044907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2"/>
              </a:lnSpc>
            </a:pPr>
            <a:r>
              <a:rPr lang="en-US" sz="2235">
                <a:solidFill>
                  <a:srgbClr val="40404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Anytime Anywhere</a:t>
            </a:r>
          </a:p>
        </p:txBody>
      </p:sp>
      <p:grpSp>
        <p:nvGrpSpPr>
          <p:cNvPr id="86" name="Group 86"/>
          <p:cNvGrpSpPr/>
          <p:nvPr/>
        </p:nvGrpSpPr>
        <p:grpSpPr>
          <a:xfrm>
            <a:off x="4457306" y="6882092"/>
            <a:ext cx="4588315" cy="1128865"/>
            <a:chOff x="0" y="0"/>
            <a:chExt cx="6117753" cy="1505154"/>
          </a:xfrm>
        </p:grpSpPr>
        <p:sp>
          <p:nvSpPr>
            <p:cNvPr id="87" name="Freeform 87"/>
            <p:cNvSpPr/>
            <p:nvPr/>
          </p:nvSpPr>
          <p:spPr>
            <a:xfrm>
              <a:off x="0" y="1163361"/>
              <a:ext cx="6032177" cy="341793"/>
            </a:xfrm>
            <a:custGeom>
              <a:avLst/>
              <a:gdLst/>
              <a:ahLst/>
              <a:cxnLst/>
              <a:rect l="l" t="t" r="r" b="b"/>
              <a:pathLst>
                <a:path w="6032177" h="341793">
                  <a:moveTo>
                    <a:pt x="0" y="0"/>
                  </a:moveTo>
                  <a:lnTo>
                    <a:pt x="6032177" y="0"/>
                  </a:lnTo>
                  <a:lnTo>
                    <a:pt x="6032177" y="341793"/>
                  </a:lnTo>
                  <a:lnTo>
                    <a:pt x="0" y="341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199510" b="-7679"/>
              </a:stretch>
            </a:blipFill>
          </p:spPr>
        </p:sp>
        <p:grpSp>
          <p:nvGrpSpPr>
            <p:cNvPr id="88" name="Group 88"/>
            <p:cNvGrpSpPr/>
            <p:nvPr/>
          </p:nvGrpSpPr>
          <p:grpSpPr>
            <a:xfrm>
              <a:off x="0" y="0"/>
              <a:ext cx="135371" cy="1327296"/>
              <a:chOff x="0" y="0"/>
              <a:chExt cx="26690" cy="261692"/>
            </a:xfrm>
          </p:grpSpPr>
          <p:sp>
            <p:nvSpPr>
              <p:cNvPr id="89" name="Freeform 89"/>
              <p:cNvSpPr/>
              <p:nvPr/>
            </p:nvSpPr>
            <p:spPr>
              <a:xfrm>
                <a:off x="0" y="0"/>
                <a:ext cx="26690" cy="261692"/>
              </a:xfrm>
              <a:custGeom>
                <a:avLst/>
                <a:gdLst/>
                <a:ahLst/>
                <a:cxnLst/>
                <a:rect l="l" t="t" r="r" b="b"/>
                <a:pathLst>
                  <a:path w="26690" h="261692">
                    <a:moveTo>
                      <a:pt x="0" y="0"/>
                    </a:moveTo>
                    <a:lnTo>
                      <a:pt x="26690" y="0"/>
                    </a:lnTo>
                    <a:lnTo>
                      <a:pt x="26690" y="261692"/>
                    </a:lnTo>
                    <a:lnTo>
                      <a:pt x="0" y="261692"/>
                    </a:lnTo>
                    <a:close/>
                  </a:path>
                </a:pathLst>
              </a:custGeom>
              <a:solidFill>
                <a:srgbClr val="FAB488"/>
              </a:solidFill>
            </p:spPr>
          </p:sp>
          <p:sp>
            <p:nvSpPr>
              <p:cNvPr id="90" name="TextBox 90"/>
              <p:cNvSpPr txBox="1"/>
              <p:nvPr/>
            </p:nvSpPr>
            <p:spPr>
              <a:xfrm>
                <a:off x="0" y="-47625"/>
                <a:ext cx="26690" cy="309317"/>
              </a:xfrm>
              <a:prstGeom prst="rect">
                <a:avLst/>
              </a:prstGeom>
            </p:spPr>
            <p:txBody>
              <a:bodyPr lIns="48967" tIns="48967" rIns="48967" bIns="48967" rtlCol="0" anchor="ctr"/>
              <a:lstStyle/>
              <a:p>
                <a:pPr algn="ctr">
                  <a:lnSpc>
                    <a:spcPts val="28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1" name="Group 91"/>
            <p:cNvGrpSpPr/>
            <p:nvPr/>
          </p:nvGrpSpPr>
          <p:grpSpPr>
            <a:xfrm>
              <a:off x="0" y="6050"/>
              <a:ext cx="6117753" cy="1321246"/>
              <a:chOff x="0" y="0"/>
              <a:chExt cx="1206186" cy="260499"/>
            </a:xfrm>
          </p:grpSpPr>
          <p:sp>
            <p:nvSpPr>
              <p:cNvPr id="92" name="Freeform 92"/>
              <p:cNvSpPr/>
              <p:nvPr/>
            </p:nvSpPr>
            <p:spPr>
              <a:xfrm>
                <a:off x="0" y="0"/>
                <a:ext cx="1206186" cy="260499"/>
              </a:xfrm>
              <a:custGeom>
                <a:avLst/>
                <a:gdLst/>
                <a:ahLst/>
                <a:cxnLst/>
                <a:rect l="l" t="t" r="r" b="b"/>
                <a:pathLst>
                  <a:path w="1206186" h="260499">
                    <a:moveTo>
                      <a:pt x="130249" y="0"/>
                    </a:moveTo>
                    <a:lnTo>
                      <a:pt x="1075936" y="0"/>
                    </a:lnTo>
                    <a:cubicBezTo>
                      <a:pt x="1147871" y="0"/>
                      <a:pt x="1206186" y="58315"/>
                      <a:pt x="1206186" y="130249"/>
                    </a:cubicBezTo>
                    <a:lnTo>
                      <a:pt x="1206186" y="130249"/>
                    </a:lnTo>
                    <a:cubicBezTo>
                      <a:pt x="1206186" y="164794"/>
                      <a:pt x="1192463" y="197923"/>
                      <a:pt x="1168036" y="222350"/>
                    </a:cubicBezTo>
                    <a:cubicBezTo>
                      <a:pt x="1143610" y="246776"/>
                      <a:pt x="1110480" y="260499"/>
                      <a:pt x="1075936" y="260499"/>
                    </a:cubicBezTo>
                    <a:lnTo>
                      <a:pt x="130249" y="260499"/>
                    </a:lnTo>
                    <a:cubicBezTo>
                      <a:pt x="95705" y="260499"/>
                      <a:pt x="62576" y="246776"/>
                      <a:pt x="38149" y="222350"/>
                    </a:cubicBezTo>
                    <a:cubicBezTo>
                      <a:pt x="13723" y="197923"/>
                      <a:pt x="0" y="164794"/>
                      <a:pt x="0" y="130249"/>
                    </a:cubicBezTo>
                    <a:lnTo>
                      <a:pt x="0" y="130249"/>
                    </a:lnTo>
                    <a:cubicBezTo>
                      <a:pt x="0" y="95705"/>
                      <a:pt x="13723" y="62576"/>
                      <a:pt x="38149" y="38149"/>
                    </a:cubicBezTo>
                    <a:cubicBezTo>
                      <a:pt x="62576" y="13723"/>
                      <a:pt x="95705" y="0"/>
                      <a:pt x="13024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3" name="TextBox 93"/>
              <p:cNvSpPr txBox="1"/>
              <p:nvPr/>
            </p:nvSpPr>
            <p:spPr>
              <a:xfrm>
                <a:off x="0" y="-47625"/>
                <a:ext cx="1206186" cy="308124"/>
              </a:xfrm>
              <a:prstGeom prst="rect">
                <a:avLst/>
              </a:prstGeom>
            </p:spPr>
            <p:txBody>
              <a:bodyPr lIns="48967" tIns="48967" rIns="48967" bIns="48967" rtlCol="0" anchor="ctr"/>
              <a:lstStyle/>
              <a:p>
                <a:pPr algn="ctr">
                  <a:lnSpc>
                    <a:spcPts val="28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4" name="Group 94"/>
            <p:cNvGrpSpPr/>
            <p:nvPr/>
          </p:nvGrpSpPr>
          <p:grpSpPr>
            <a:xfrm>
              <a:off x="0" y="4147"/>
              <a:ext cx="2533738" cy="1323149"/>
              <a:chOff x="0" y="0"/>
              <a:chExt cx="499556" cy="260874"/>
            </a:xfrm>
          </p:grpSpPr>
          <p:sp>
            <p:nvSpPr>
              <p:cNvPr id="95" name="Freeform 95"/>
              <p:cNvSpPr/>
              <p:nvPr/>
            </p:nvSpPr>
            <p:spPr>
              <a:xfrm>
                <a:off x="0" y="0"/>
                <a:ext cx="499556" cy="260874"/>
              </a:xfrm>
              <a:custGeom>
                <a:avLst/>
                <a:gdLst/>
                <a:ahLst/>
                <a:cxnLst/>
                <a:rect l="l" t="t" r="r" b="b"/>
                <a:pathLst>
                  <a:path w="499556" h="260874">
                    <a:moveTo>
                      <a:pt x="0" y="0"/>
                    </a:moveTo>
                    <a:lnTo>
                      <a:pt x="499556" y="0"/>
                    </a:lnTo>
                    <a:lnTo>
                      <a:pt x="499556" y="260874"/>
                    </a:lnTo>
                    <a:lnTo>
                      <a:pt x="0" y="26087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6" name="TextBox 96"/>
              <p:cNvSpPr txBox="1"/>
              <p:nvPr/>
            </p:nvSpPr>
            <p:spPr>
              <a:xfrm>
                <a:off x="0" y="-47625"/>
                <a:ext cx="499556" cy="308499"/>
              </a:xfrm>
              <a:prstGeom prst="rect">
                <a:avLst/>
              </a:prstGeom>
            </p:spPr>
            <p:txBody>
              <a:bodyPr lIns="48967" tIns="48967" rIns="48967" bIns="48967" rtlCol="0" anchor="ctr"/>
              <a:lstStyle/>
              <a:p>
                <a:pPr algn="ctr">
                  <a:lnSpc>
                    <a:spcPts val="28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7" name="Group 97"/>
            <p:cNvGrpSpPr/>
            <p:nvPr/>
          </p:nvGrpSpPr>
          <p:grpSpPr>
            <a:xfrm>
              <a:off x="0" y="0"/>
              <a:ext cx="135371" cy="1323149"/>
              <a:chOff x="0" y="0"/>
              <a:chExt cx="26690" cy="260874"/>
            </a:xfrm>
          </p:grpSpPr>
          <p:sp>
            <p:nvSpPr>
              <p:cNvPr id="98" name="Freeform 98"/>
              <p:cNvSpPr/>
              <p:nvPr/>
            </p:nvSpPr>
            <p:spPr>
              <a:xfrm>
                <a:off x="0" y="0"/>
                <a:ext cx="26690" cy="260874"/>
              </a:xfrm>
              <a:custGeom>
                <a:avLst/>
                <a:gdLst/>
                <a:ahLst/>
                <a:cxnLst/>
                <a:rect l="l" t="t" r="r" b="b"/>
                <a:pathLst>
                  <a:path w="26690" h="260874">
                    <a:moveTo>
                      <a:pt x="0" y="0"/>
                    </a:moveTo>
                    <a:lnTo>
                      <a:pt x="26690" y="0"/>
                    </a:lnTo>
                    <a:lnTo>
                      <a:pt x="26690" y="260874"/>
                    </a:lnTo>
                    <a:lnTo>
                      <a:pt x="0" y="260874"/>
                    </a:lnTo>
                    <a:close/>
                  </a:path>
                </a:pathLst>
              </a:custGeom>
              <a:solidFill>
                <a:srgbClr val="EED43A">
                  <a:alpha val="52941"/>
                </a:srgbClr>
              </a:solidFill>
            </p:spPr>
          </p:sp>
          <p:sp>
            <p:nvSpPr>
              <p:cNvPr id="99" name="TextBox 99"/>
              <p:cNvSpPr txBox="1"/>
              <p:nvPr/>
            </p:nvSpPr>
            <p:spPr>
              <a:xfrm>
                <a:off x="0" y="-47625"/>
                <a:ext cx="26690" cy="308499"/>
              </a:xfrm>
              <a:prstGeom prst="rect">
                <a:avLst/>
              </a:prstGeom>
            </p:spPr>
            <p:txBody>
              <a:bodyPr lIns="48967" tIns="48967" rIns="48967" bIns="48967" rtlCol="0" anchor="ctr"/>
              <a:lstStyle/>
              <a:p>
                <a:pPr algn="ctr">
                  <a:lnSpc>
                    <a:spcPts val="280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100" name="Group 100"/>
          <p:cNvGrpSpPr/>
          <p:nvPr/>
        </p:nvGrpSpPr>
        <p:grpSpPr>
          <a:xfrm>
            <a:off x="4889084" y="6977342"/>
            <a:ext cx="3981899" cy="838200"/>
            <a:chOff x="0" y="0"/>
            <a:chExt cx="5309199" cy="1117600"/>
          </a:xfrm>
        </p:grpSpPr>
        <p:sp>
          <p:nvSpPr>
            <p:cNvPr id="101" name="Freeform 101"/>
            <p:cNvSpPr/>
            <p:nvPr/>
          </p:nvSpPr>
          <p:spPr>
            <a:xfrm>
              <a:off x="0" y="177712"/>
              <a:ext cx="786485" cy="762176"/>
            </a:xfrm>
            <a:custGeom>
              <a:avLst/>
              <a:gdLst/>
              <a:ahLst/>
              <a:cxnLst/>
              <a:rect l="l" t="t" r="r" b="b"/>
              <a:pathLst>
                <a:path w="786485" h="762176">
                  <a:moveTo>
                    <a:pt x="0" y="0"/>
                  </a:moveTo>
                  <a:lnTo>
                    <a:pt x="786485" y="0"/>
                  </a:lnTo>
                  <a:lnTo>
                    <a:pt x="786485" y="762176"/>
                  </a:lnTo>
                  <a:lnTo>
                    <a:pt x="0" y="762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</p:sp>
        <p:sp>
          <p:nvSpPr>
            <p:cNvPr id="102" name="TextBox 102"/>
            <p:cNvSpPr txBox="1"/>
            <p:nvPr/>
          </p:nvSpPr>
          <p:spPr>
            <a:xfrm>
              <a:off x="1233613" y="9525"/>
              <a:ext cx="4075586" cy="1108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 b="1">
                  <a:solidFill>
                    <a:srgbClr val="40404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Maintenance </a:t>
              </a:r>
            </a:p>
            <a:p>
              <a:pPr algn="l">
                <a:lnSpc>
                  <a:spcPts val="3359"/>
                </a:lnSpc>
              </a:pPr>
              <a:r>
                <a:rPr lang="en-US" sz="2799" b="1">
                  <a:solidFill>
                    <a:srgbClr val="40404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&amp; Updates</a:t>
              </a: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464373" y="8276076"/>
            <a:ext cx="2650881" cy="480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0"/>
              </a:lnSpc>
            </a:pPr>
            <a:r>
              <a:rPr lang="en-US" sz="2850" b="1">
                <a:solidFill>
                  <a:srgbClr val="2D2D2D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3. Development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731814" y="8276076"/>
            <a:ext cx="1695829" cy="480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0"/>
              </a:lnSpc>
            </a:pPr>
            <a:r>
              <a:rPr lang="en-US" sz="2850" b="1">
                <a:solidFill>
                  <a:srgbClr val="2D2D2D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4. Testing</a:t>
            </a:r>
          </a:p>
        </p:txBody>
      </p:sp>
      <p:sp>
        <p:nvSpPr>
          <p:cNvPr id="4" name="Freeform 4"/>
          <p:cNvSpPr/>
          <p:nvPr/>
        </p:nvSpPr>
        <p:spPr>
          <a:xfrm>
            <a:off x="5984104" y="3476076"/>
            <a:ext cx="6000421" cy="5782224"/>
          </a:xfrm>
          <a:custGeom>
            <a:avLst/>
            <a:gdLst/>
            <a:ahLst/>
            <a:cxnLst/>
            <a:rect l="l" t="t" r="r" b="b"/>
            <a:pathLst>
              <a:path w="6000421" h="5782224">
                <a:moveTo>
                  <a:pt x="0" y="0"/>
                </a:moveTo>
                <a:lnTo>
                  <a:pt x="6000421" y="0"/>
                </a:lnTo>
                <a:lnTo>
                  <a:pt x="6000421" y="5782224"/>
                </a:lnTo>
                <a:lnTo>
                  <a:pt x="0" y="57822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952461" y="8202627"/>
            <a:ext cx="943513" cy="588409"/>
          </a:xfrm>
          <a:custGeom>
            <a:avLst/>
            <a:gdLst/>
            <a:ahLst/>
            <a:cxnLst/>
            <a:rect l="l" t="t" r="r" b="b"/>
            <a:pathLst>
              <a:path w="943513" h="588409">
                <a:moveTo>
                  <a:pt x="0" y="0"/>
                </a:moveTo>
                <a:lnTo>
                  <a:pt x="943512" y="0"/>
                </a:lnTo>
                <a:lnTo>
                  <a:pt x="943512" y="588409"/>
                </a:lnTo>
                <a:lnTo>
                  <a:pt x="0" y="5884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247523" y="8083997"/>
            <a:ext cx="798283" cy="793928"/>
          </a:xfrm>
          <a:custGeom>
            <a:avLst/>
            <a:gdLst/>
            <a:ahLst/>
            <a:cxnLst/>
            <a:rect l="l" t="t" r="r" b="b"/>
            <a:pathLst>
              <a:path w="798283" h="793928">
                <a:moveTo>
                  <a:pt x="0" y="0"/>
                </a:moveTo>
                <a:lnTo>
                  <a:pt x="798282" y="0"/>
                </a:lnTo>
                <a:lnTo>
                  <a:pt x="798282" y="793929"/>
                </a:lnTo>
                <a:lnTo>
                  <a:pt x="0" y="7939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372745" y="5423040"/>
            <a:ext cx="698687" cy="837207"/>
          </a:xfrm>
          <a:custGeom>
            <a:avLst/>
            <a:gdLst/>
            <a:ahLst/>
            <a:cxnLst/>
            <a:rect l="l" t="t" r="r" b="b"/>
            <a:pathLst>
              <a:path w="698687" h="837207">
                <a:moveTo>
                  <a:pt x="0" y="0"/>
                </a:moveTo>
                <a:lnTo>
                  <a:pt x="698687" y="0"/>
                </a:lnTo>
                <a:lnTo>
                  <a:pt x="698687" y="837206"/>
                </a:lnTo>
                <a:lnTo>
                  <a:pt x="0" y="8372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604306" y="3903950"/>
            <a:ext cx="760016" cy="682633"/>
          </a:xfrm>
          <a:custGeom>
            <a:avLst/>
            <a:gdLst/>
            <a:ahLst/>
            <a:cxnLst/>
            <a:rect l="l" t="t" r="r" b="b"/>
            <a:pathLst>
              <a:path w="760016" h="682633">
                <a:moveTo>
                  <a:pt x="0" y="0"/>
                </a:moveTo>
                <a:lnTo>
                  <a:pt x="760016" y="0"/>
                </a:lnTo>
                <a:lnTo>
                  <a:pt x="760016" y="682633"/>
                </a:lnTo>
                <a:lnTo>
                  <a:pt x="0" y="6826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247546" y="5173243"/>
            <a:ext cx="1473537" cy="730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0"/>
              </a:lnSpc>
            </a:pPr>
            <a:r>
              <a:rPr lang="en-US" sz="4250" b="1">
                <a:solidFill>
                  <a:srgbClr val="2D2D2D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SDLC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55447" y="5950852"/>
            <a:ext cx="2257735" cy="1524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7"/>
              </a:lnSpc>
            </a:pPr>
            <a:r>
              <a:rPr lang="en-US" sz="2744">
                <a:solidFill>
                  <a:srgbClr val="2D2D2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Software Development Life Cycle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6871" y="853235"/>
            <a:ext cx="10457502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SDLC in Project Development</a:t>
            </a:r>
          </a:p>
        </p:txBody>
      </p:sp>
      <p:sp>
        <p:nvSpPr>
          <p:cNvPr id="12" name="Freeform 12"/>
          <p:cNvSpPr/>
          <p:nvPr/>
        </p:nvSpPr>
        <p:spPr>
          <a:xfrm rot="-9513350">
            <a:off x="13794117" y="6378244"/>
            <a:ext cx="10909358" cy="9699411"/>
          </a:xfrm>
          <a:custGeom>
            <a:avLst/>
            <a:gdLst/>
            <a:ahLst/>
            <a:cxnLst/>
            <a:rect l="l" t="t" r="r" b="b"/>
            <a:pathLst>
              <a:path w="10909358" h="9699411">
                <a:moveTo>
                  <a:pt x="0" y="0"/>
                </a:moveTo>
                <a:lnTo>
                  <a:pt x="10909358" y="0"/>
                </a:lnTo>
                <a:lnTo>
                  <a:pt x="10909358" y="9699411"/>
                </a:lnTo>
                <a:lnTo>
                  <a:pt x="0" y="96994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9513350">
            <a:off x="13987315" y="6676470"/>
            <a:ext cx="10909358" cy="9699411"/>
          </a:xfrm>
          <a:custGeom>
            <a:avLst/>
            <a:gdLst/>
            <a:ahLst/>
            <a:cxnLst/>
            <a:rect l="l" t="t" r="r" b="b"/>
            <a:pathLst>
              <a:path w="10909358" h="9699411">
                <a:moveTo>
                  <a:pt x="0" y="0"/>
                </a:moveTo>
                <a:lnTo>
                  <a:pt x="10909358" y="0"/>
                </a:lnTo>
                <a:lnTo>
                  <a:pt x="10909358" y="9699411"/>
                </a:lnTo>
                <a:lnTo>
                  <a:pt x="0" y="96994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AutoShape 14"/>
          <p:cNvSpPr/>
          <p:nvPr/>
        </p:nvSpPr>
        <p:spPr>
          <a:xfrm flipV="1">
            <a:off x="856624" y="0"/>
            <a:ext cx="0" cy="1057275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Freeform 15"/>
          <p:cNvSpPr/>
          <p:nvPr/>
        </p:nvSpPr>
        <p:spPr>
          <a:xfrm rot="-10800000">
            <a:off x="585664" y="1789745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20"/>
                </a:lnTo>
                <a:lnTo>
                  <a:pt x="0" y="5419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6144883" y="549932"/>
            <a:ext cx="1114417" cy="1114417"/>
          </a:xfrm>
          <a:custGeom>
            <a:avLst/>
            <a:gdLst/>
            <a:ahLst/>
            <a:cxnLst/>
            <a:rect l="l" t="t" r="r" b="b"/>
            <a:pathLst>
              <a:path w="1114417" h="1114417">
                <a:moveTo>
                  <a:pt x="0" y="0"/>
                </a:moveTo>
                <a:lnTo>
                  <a:pt x="1114417" y="0"/>
                </a:lnTo>
                <a:lnTo>
                  <a:pt x="1114417" y="1114416"/>
                </a:lnTo>
                <a:lnTo>
                  <a:pt x="0" y="111441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866279" y="1484644"/>
            <a:ext cx="557208" cy="557208"/>
          </a:xfrm>
          <a:custGeom>
            <a:avLst/>
            <a:gdLst/>
            <a:ahLst/>
            <a:cxnLst/>
            <a:rect l="l" t="t" r="r" b="b"/>
            <a:pathLst>
              <a:path w="557208" h="557208">
                <a:moveTo>
                  <a:pt x="0" y="0"/>
                </a:moveTo>
                <a:lnTo>
                  <a:pt x="557208" y="0"/>
                </a:lnTo>
                <a:lnTo>
                  <a:pt x="557208" y="557209"/>
                </a:lnTo>
                <a:lnTo>
                  <a:pt x="0" y="55720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8" name="AutoShape 18"/>
          <p:cNvSpPr/>
          <p:nvPr/>
        </p:nvSpPr>
        <p:spPr>
          <a:xfrm>
            <a:off x="-403798" y="2060705"/>
            <a:ext cx="12213701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7117025" y="2339848"/>
            <a:ext cx="3734578" cy="98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90"/>
              </a:lnSpc>
              <a:spcBef>
                <a:spcPct val="0"/>
              </a:spcBef>
            </a:pPr>
            <a:r>
              <a:rPr lang="en-US" sz="2850" b="1" u="none" strike="noStrike">
                <a:solidFill>
                  <a:srgbClr val="2D2D2D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1. Requirement Gathering &amp; Analysis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191987" y="5381386"/>
            <a:ext cx="2949513" cy="98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90"/>
              </a:lnSpc>
              <a:spcBef>
                <a:spcPct val="0"/>
              </a:spcBef>
            </a:pPr>
            <a:r>
              <a:rPr lang="en-US" sz="2850" b="1" u="none" strike="noStrike">
                <a:solidFill>
                  <a:srgbClr val="2D2D2D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2. Architecture &amp; Design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146499" y="5634030"/>
            <a:ext cx="2630142" cy="480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0"/>
              </a:lnSpc>
            </a:pPr>
            <a:r>
              <a:rPr lang="en-US" sz="2850" b="1">
                <a:solidFill>
                  <a:srgbClr val="2D2D2D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5. Maintenance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7117025" y="2387473"/>
            <a:ext cx="3734578" cy="2635462"/>
            <a:chOff x="0" y="0"/>
            <a:chExt cx="4979438" cy="3513950"/>
          </a:xfrm>
        </p:grpSpPr>
        <p:sp>
          <p:nvSpPr>
            <p:cNvPr id="23" name="Freeform 23"/>
            <p:cNvSpPr/>
            <p:nvPr/>
          </p:nvSpPr>
          <p:spPr>
            <a:xfrm>
              <a:off x="1283224" y="1440166"/>
              <a:ext cx="2412990" cy="2073783"/>
            </a:xfrm>
            <a:custGeom>
              <a:avLst/>
              <a:gdLst/>
              <a:ahLst/>
              <a:cxnLst/>
              <a:rect l="l" t="t" r="r" b="b"/>
              <a:pathLst>
                <a:path w="2412990" h="2073783">
                  <a:moveTo>
                    <a:pt x="0" y="0"/>
                  </a:moveTo>
                  <a:lnTo>
                    <a:pt x="2412990" y="0"/>
                  </a:lnTo>
                  <a:lnTo>
                    <a:pt x="2412990" y="2073784"/>
                  </a:lnTo>
                  <a:lnTo>
                    <a:pt x="0" y="20737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000"/>
              </a:blip>
              <a:stretch>
                <a:fillRect l="-115544" r="-116017" b="-271766"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1983042" y="2021970"/>
              <a:ext cx="1013355" cy="910177"/>
            </a:xfrm>
            <a:custGeom>
              <a:avLst/>
              <a:gdLst/>
              <a:ahLst/>
              <a:cxnLst/>
              <a:rect l="l" t="t" r="r" b="b"/>
              <a:pathLst>
                <a:path w="1013355" h="910177">
                  <a:moveTo>
                    <a:pt x="0" y="0"/>
                  </a:moveTo>
                  <a:lnTo>
                    <a:pt x="1013354" y="0"/>
                  </a:lnTo>
                  <a:lnTo>
                    <a:pt x="1013354" y="910176"/>
                  </a:lnTo>
                  <a:lnTo>
                    <a:pt x="0" y="910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4979438" cy="1297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90"/>
                </a:lnSpc>
                <a:spcBef>
                  <a:spcPct val="0"/>
                </a:spcBef>
              </a:pPr>
              <a:r>
                <a:rPr lang="en-US" sz="2850" b="1" u="none" strike="noStrike">
                  <a:solidFill>
                    <a:srgbClr val="2D2D2D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1. Requirement Gathering &amp; Analysis</a:t>
              </a:r>
            </a:p>
          </p:txBody>
        </p:sp>
      </p:grpSp>
      <p:sp>
        <p:nvSpPr>
          <p:cNvPr id="26" name="Freeform 26"/>
          <p:cNvSpPr/>
          <p:nvPr/>
        </p:nvSpPr>
        <p:spPr>
          <a:xfrm>
            <a:off x="10767291" y="5415791"/>
            <a:ext cx="851704" cy="851704"/>
          </a:xfrm>
          <a:custGeom>
            <a:avLst/>
            <a:gdLst/>
            <a:ahLst/>
            <a:cxnLst/>
            <a:rect l="l" t="t" r="r" b="b"/>
            <a:pathLst>
              <a:path w="851704" h="851704">
                <a:moveTo>
                  <a:pt x="0" y="0"/>
                </a:moveTo>
                <a:lnTo>
                  <a:pt x="851705" y="0"/>
                </a:lnTo>
                <a:lnTo>
                  <a:pt x="851705" y="851704"/>
                </a:lnTo>
                <a:lnTo>
                  <a:pt x="0" y="85170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5918061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64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6871" y="853235"/>
            <a:ext cx="16252429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Competitive Analysis</a:t>
            </a:r>
          </a:p>
        </p:txBody>
      </p:sp>
      <p:sp>
        <p:nvSpPr>
          <p:cNvPr id="3" name="Freeform 3"/>
          <p:cNvSpPr/>
          <p:nvPr/>
        </p:nvSpPr>
        <p:spPr>
          <a:xfrm rot="-8100000">
            <a:off x="13330866" y="6732860"/>
            <a:ext cx="14359719" cy="12767096"/>
          </a:xfrm>
          <a:custGeom>
            <a:avLst/>
            <a:gdLst/>
            <a:ahLst/>
            <a:cxnLst/>
            <a:rect l="l" t="t" r="r" b="b"/>
            <a:pathLst>
              <a:path w="14359719" h="12767096">
                <a:moveTo>
                  <a:pt x="0" y="0"/>
                </a:moveTo>
                <a:lnTo>
                  <a:pt x="14359719" y="0"/>
                </a:lnTo>
                <a:lnTo>
                  <a:pt x="14359719" y="12767096"/>
                </a:lnTo>
                <a:lnTo>
                  <a:pt x="0" y="12767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8100000">
            <a:off x="13740786" y="7049136"/>
            <a:ext cx="14359719" cy="12767096"/>
          </a:xfrm>
          <a:custGeom>
            <a:avLst/>
            <a:gdLst/>
            <a:ahLst/>
            <a:cxnLst/>
            <a:rect l="l" t="t" r="r" b="b"/>
            <a:pathLst>
              <a:path w="14359719" h="12767096">
                <a:moveTo>
                  <a:pt x="0" y="0"/>
                </a:moveTo>
                <a:lnTo>
                  <a:pt x="14359719" y="0"/>
                </a:lnTo>
                <a:lnTo>
                  <a:pt x="14359719" y="12767096"/>
                </a:lnTo>
                <a:lnTo>
                  <a:pt x="0" y="12767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flipV="1">
            <a:off x="856624" y="0"/>
            <a:ext cx="0" cy="1057275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 rot="-10800000">
            <a:off x="585664" y="1789745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20"/>
                </a:lnTo>
                <a:lnTo>
                  <a:pt x="0" y="5419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-403798" y="2060705"/>
            <a:ext cx="12213701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5020100" y="594273"/>
            <a:ext cx="2353611" cy="1660924"/>
            <a:chOff x="0" y="0"/>
            <a:chExt cx="3138148" cy="2214566"/>
          </a:xfrm>
        </p:grpSpPr>
        <p:sp>
          <p:nvSpPr>
            <p:cNvPr id="9" name="Freeform 9"/>
            <p:cNvSpPr/>
            <p:nvPr/>
          </p:nvSpPr>
          <p:spPr>
            <a:xfrm>
              <a:off x="808715" y="907623"/>
              <a:ext cx="1520718" cy="1306942"/>
            </a:xfrm>
            <a:custGeom>
              <a:avLst/>
              <a:gdLst/>
              <a:ahLst/>
              <a:cxnLst/>
              <a:rect l="l" t="t" r="r" b="b"/>
              <a:pathLst>
                <a:path w="1520718" h="1306942">
                  <a:moveTo>
                    <a:pt x="0" y="0"/>
                  </a:moveTo>
                  <a:lnTo>
                    <a:pt x="1520718" y="0"/>
                  </a:lnTo>
                  <a:lnTo>
                    <a:pt x="1520718" y="1306943"/>
                  </a:lnTo>
                  <a:lnTo>
                    <a:pt x="0" y="13069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65000"/>
              </a:blip>
              <a:stretch>
                <a:fillRect l="-115544" r="-116017" b="-271766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249755" y="1274288"/>
              <a:ext cx="638638" cy="573613"/>
            </a:xfrm>
            <a:custGeom>
              <a:avLst/>
              <a:gdLst/>
              <a:ahLst/>
              <a:cxnLst/>
              <a:rect l="l" t="t" r="r" b="b"/>
              <a:pathLst>
                <a:path w="638638" h="573613">
                  <a:moveTo>
                    <a:pt x="0" y="0"/>
                  </a:moveTo>
                  <a:lnTo>
                    <a:pt x="638638" y="0"/>
                  </a:lnTo>
                  <a:lnTo>
                    <a:pt x="638638" y="573613"/>
                  </a:lnTo>
                  <a:lnTo>
                    <a:pt x="0" y="573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138148" cy="8256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14"/>
                </a:lnSpc>
                <a:spcBef>
                  <a:spcPct val="0"/>
                </a:spcBef>
              </a:pPr>
              <a:r>
                <a:rPr lang="en-US" sz="1796" b="1" u="none" strike="noStrike">
                  <a:solidFill>
                    <a:srgbClr val="2D2D2D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1. Requirement Gathering &amp; Analysis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27584" y="2336614"/>
            <a:ext cx="7755674" cy="6667829"/>
            <a:chOff x="0" y="0"/>
            <a:chExt cx="10340899" cy="889043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8"/>
            <a:srcRect l="557" t="3934" r="39272" b="3918"/>
            <a:stretch>
              <a:fillRect/>
            </a:stretch>
          </p:blipFill>
          <p:spPr>
            <a:xfrm>
              <a:off x="0" y="0"/>
              <a:ext cx="10340899" cy="8890438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9144000" y="2327094"/>
            <a:ext cx="8563789" cy="6677349"/>
            <a:chOff x="0" y="0"/>
            <a:chExt cx="11418385" cy="8903131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9"/>
            <a:srcRect l="24" r="18180"/>
            <a:stretch>
              <a:fillRect/>
            </a:stretch>
          </p:blipFill>
          <p:spPr>
            <a:xfrm>
              <a:off x="0" y="0"/>
              <a:ext cx="11418385" cy="8903131"/>
            </a:xfrm>
            <a:prstGeom prst="rect">
              <a:avLst/>
            </a:prstGeom>
          </p:spPr>
        </p:pic>
      </p:grpSp>
      <p:sp>
        <p:nvSpPr>
          <p:cNvPr id="16" name="TextBox 16"/>
          <p:cNvSpPr txBox="1"/>
          <p:nvPr/>
        </p:nvSpPr>
        <p:spPr>
          <a:xfrm>
            <a:off x="3455144" y="9109217"/>
            <a:ext cx="284654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AISAP'S CARDIO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660802" y="9124141"/>
            <a:ext cx="261485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10" tooltip="https://heartlab.com"/>
              </a:rPr>
              <a:t>HeartLab Pulse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911989" y="921716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65</a:t>
            </a:r>
          </a:p>
        </p:txBody>
      </p:sp>
    </p:spTree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6871" y="853235"/>
            <a:ext cx="13498067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1. Requirement Gathering and Analysis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692486" y="2545795"/>
            <a:ext cx="4653402" cy="6308186"/>
            <a:chOff x="0" y="0"/>
            <a:chExt cx="6204536" cy="8410915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7753" t="5838" r="8181" b="5700"/>
            <a:stretch>
              <a:fillRect/>
            </a:stretch>
          </p:blipFill>
          <p:spPr>
            <a:xfrm>
              <a:off x="0" y="0"/>
              <a:ext cx="6204536" cy="8410915"/>
            </a:xfrm>
            <a:prstGeom prst="rect">
              <a:avLst/>
            </a:prstGeom>
          </p:spPr>
        </p:pic>
      </p:grpSp>
      <p:sp>
        <p:nvSpPr>
          <p:cNvPr id="5" name="Freeform 5"/>
          <p:cNvSpPr/>
          <p:nvPr/>
        </p:nvSpPr>
        <p:spPr>
          <a:xfrm rot="-8100000">
            <a:off x="13330866" y="6732860"/>
            <a:ext cx="14359719" cy="12767096"/>
          </a:xfrm>
          <a:custGeom>
            <a:avLst/>
            <a:gdLst/>
            <a:ahLst/>
            <a:cxnLst/>
            <a:rect l="l" t="t" r="r" b="b"/>
            <a:pathLst>
              <a:path w="14359719" h="12767096">
                <a:moveTo>
                  <a:pt x="0" y="0"/>
                </a:moveTo>
                <a:lnTo>
                  <a:pt x="14359719" y="0"/>
                </a:lnTo>
                <a:lnTo>
                  <a:pt x="14359719" y="12767096"/>
                </a:lnTo>
                <a:lnTo>
                  <a:pt x="0" y="127670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8100000">
            <a:off x="13740786" y="7049136"/>
            <a:ext cx="14359719" cy="12767096"/>
          </a:xfrm>
          <a:custGeom>
            <a:avLst/>
            <a:gdLst/>
            <a:ahLst/>
            <a:cxnLst/>
            <a:rect l="l" t="t" r="r" b="b"/>
            <a:pathLst>
              <a:path w="14359719" h="12767096">
                <a:moveTo>
                  <a:pt x="0" y="0"/>
                </a:moveTo>
                <a:lnTo>
                  <a:pt x="14359719" y="0"/>
                </a:lnTo>
                <a:lnTo>
                  <a:pt x="14359719" y="12767096"/>
                </a:lnTo>
                <a:lnTo>
                  <a:pt x="0" y="127670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 flipV="1">
            <a:off x="856624" y="0"/>
            <a:ext cx="0" cy="1057275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 rot="-10800000">
            <a:off x="585664" y="1789745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20"/>
                </a:lnTo>
                <a:lnTo>
                  <a:pt x="0" y="5419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AutoShape 9"/>
          <p:cNvSpPr/>
          <p:nvPr/>
        </p:nvSpPr>
        <p:spPr>
          <a:xfrm>
            <a:off x="-403798" y="2060705"/>
            <a:ext cx="12213701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15020100" y="594273"/>
            <a:ext cx="2353611" cy="1660924"/>
            <a:chOff x="0" y="0"/>
            <a:chExt cx="3138148" cy="2214566"/>
          </a:xfrm>
        </p:grpSpPr>
        <p:sp>
          <p:nvSpPr>
            <p:cNvPr id="11" name="Freeform 11"/>
            <p:cNvSpPr/>
            <p:nvPr/>
          </p:nvSpPr>
          <p:spPr>
            <a:xfrm>
              <a:off x="808715" y="907623"/>
              <a:ext cx="1520718" cy="1306942"/>
            </a:xfrm>
            <a:custGeom>
              <a:avLst/>
              <a:gdLst/>
              <a:ahLst/>
              <a:cxnLst/>
              <a:rect l="l" t="t" r="r" b="b"/>
              <a:pathLst>
                <a:path w="1520718" h="1306942">
                  <a:moveTo>
                    <a:pt x="0" y="0"/>
                  </a:moveTo>
                  <a:lnTo>
                    <a:pt x="1520718" y="0"/>
                  </a:lnTo>
                  <a:lnTo>
                    <a:pt x="1520718" y="1306943"/>
                  </a:lnTo>
                  <a:lnTo>
                    <a:pt x="0" y="13069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65000"/>
              </a:blip>
              <a:stretch>
                <a:fillRect l="-115544" r="-116017" b="-271766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249755" y="1274288"/>
              <a:ext cx="638638" cy="573613"/>
            </a:xfrm>
            <a:custGeom>
              <a:avLst/>
              <a:gdLst/>
              <a:ahLst/>
              <a:cxnLst/>
              <a:rect l="l" t="t" r="r" b="b"/>
              <a:pathLst>
                <a:path w="638638" h="573613">
                  <a:moveTo>
                    <a:pt x="0" y="0"/>
                  </a:moveTo>
                  <a:lnTo>
                    <a:pt x="638638" y="0"/>
                  </a:lnTo>
                  <a:lnTo>
                    <a:pt x="638638" y="573613"/>
                  </a:lnTo>
                  <a:lnTo>
                    <a:pt x="0" y="573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138148" cy="8256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14"/>
                </a:lnSpc>
                <a:spcBef>
                  <a:spcPct val="0"/>
                </a:spcBef>
              </a:pPr>
              <a:r>
                <a:rPr lang="en-US" sz="1796" b="1" u="none" strike="noStrike">
                  <a:solidFill>
                    <a:srgbClr val="2D2D2D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1. Requirement Gathering &amp; Analysis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730224" y="9101137"/>
            <a:ext cx="2536984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SRS Document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950089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66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543388" y="4584202"/>
            <a:ext cx="8715912" cy="3181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 u="none" strike="noStrik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What does the system do (features) ⟶ Functional Requirements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endParaRPr lang="en-US" sz="2599" u="none" strike="noStrike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 u="none" strike="noStrik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How it performs (performance, security) ⟶ Non-Functional Requirements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endParaRPr lang="en-US" sz="2599" u="none" strike="noStrike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 u="none" strike="noStrik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Keeps everyone aligned with a shared understanding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947571" y="3585964"/>
            <a:ext cx="7061240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u="none" strike="noStrike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Software Requirements Specification (SRS)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918061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67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06871" y="853235"/>
            <a:ext cx="9146566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System Features </a:t>
            </a:r>
          </a:p>
        </p:txBody>
      </p:sp>
      <p:sp>
        <p:nvSpPr>
          <p:cNvPr id="4" name="Freeform 4"/>
          <p:cNvSpPr/>
          <p:nvPr/>
        </p:nvSpPr>
        <p:spPr>
          <a:xfrm rot="-8100000">
            <a:off x="12564355" y="7571547"/>
            <a:ext cx="14359719" cy="12767096"/>
          </a:xfrm>
          <a:custGeom>
            <a:avLst/>
            <a:gdLst/>
            <a:ahLst/>
            <a:cxnLst/>
            <a:rect l="l" t="t" r="r" b="b"/>
            <a:pathLst>
              <a:path w="14359719" h="12767096">
                <a:moveTo>
                  <a:pt x="0" y="0"/>
                </a:moveTo>
                <a:lnTo>
                  <a:pt x="14359719" y="0"/>
                </a:lnTo>
                <a:lnTo>
                  <a:pt x="14359719" y="12767096"/>
                </a:lnTo>
                <a:lnTo>
                  <a:pt x="0" y="12767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8100000">
            <a:off x="12974274" y="7887824"/>
            <a:ext cx="14359719" cy="12767096"/>
          </a:xfrm>
          <a:custGeom>
            <a:avLst/>
            <a:gdLst/>
            <a:ahLst/>
            <a:cxnLst/>
            <a:rect l="l" t="t" r="r" b="b"/>
            <a:pathLst>
              <a:path w="14359719" h="12767096">
                <a:moveTo>
                  <a:pt x="0" y="0"/>
                </a:moveTo>
                <a:lnTo>
                  <a:pt x="14359720" y="0"/>
                </a:lnTo>
                <a:lnTo>
                  <a:pt x="14359720" y="12767096"/>
                </a:lnTo>
                <a:lnTo>
                  <a:pt x="0" y="12767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flipV="1">
            <a:off x="856624" y="0"/>
            <a:ext cx="0" cy="1057275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 rot="-10800000">
            <a:off x="585664" y="1789745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20"/>
                </a:lnTo>
                <a:lnTo>
                  <a:pt x="0" y="5419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-403798" y="2060705"/>
            <a:ext cx="12213701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15020100" y="594273"/>
            <a:ext cx="2353611" cy="1660924"/>
            <a:chOff x="0" y="0"/>
            <a:chExt cx="3138148" cy="2214566"/>
          </a:xfrm>
        </p:grpSpPr>
        <p:sp>
          <p:nvSpPr>
            <p:cNvPr id="10" name="Freeform 10"/>
            <p:cNvSpPr/>
            <p:nvPr/>
          </p:nvSpPr>
          <p:spPr>
            <a:xfrm>
              <a:off x="808715" y="907623"/>
              <a:ext cx="1520718" cy="1306942"/>
            </a:xfrm>
            <a:custGeom>
              <a:avLst/>
              <a:gdLst/>
              <a:ahLst/>
              <a:cxnLst/>
              <a:rect l="l" t="t" r="r" b="b"/>
              <a:pathLst>
                <a:path w="1520718" h="1306942">
                  <a:moveTo>
                    <a:pt x="0" y="0"/>
                  </a:moveTo>
                  <a:lnTo>
                    <a:pt x="1520718" y="0"/>
                  </a:lnTo>
                  <a:lnTo>
                    <a:pt x="1520718" y="1306943"/>
                  </a:lnTo>
                  <a:lnTo>
                    <a:pt x="0" y="13069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65000"/>
              </a:blip>
              <a:stretch>
                <a:fillRect l="-115544" r="-116017" b="-271766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249755" y="1274288"/>
              <a:ext cx="638638" cy="573613"/>
            </a:xfrm>
            <a:custGeom>
              <a:avLst/>
              <a:gdLst/>
              <a:ahLst/>
              <a:cxnLst/>
              <a:rect l="l" t="t" r="r" b="b"/>
              <a:pathLst>
                <a:path w="638638" h="573613">
                  <a:moveTo>
                    <a:pt x="0" y="0"/>
                  </a:moveTo>
                  <a:lnTo>
                    <a:pt x="638638" y="0"/>
                  </a:lnTo>
                  <a:lnTo>
                    <a:pt x="638638" y="573613"/>
                  </a:lnTo>
                  <a:lnTo>
                    <a:pt x="0" y="573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3138148" cy="8256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14"/>
                </a:lnSpc>
                <a:spcBef>
                  <a:spcPct val="0"/>
                </a:spcBef>
              </a:pPr>
              <a:r>
                <a:rPr lang="en-US" sz="1796" b="1" u="none" strike="noStrike">
                  <a:solidFill>
                    <a:srgbClr val="2D2D2D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1. Requirement Gathering &amp; Analysis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473877" y="7565519"/>
            <a:ext cx="3046628" cy="834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1"/>
              </a:lnSpc>
            </a:pPr>
            <a:r>
              <a:rPr lang="en-US" sz="2555" spc="12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Report Management Tools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4256401" y="6215512"/>
            <a:ext cx="1481579" cy="1396220"/>
            <a:chOff x="0" y="0"/>
            <a:chExt cx="1975439" cy="1861627"/>
          </a:xfrm>
        </p:grpSpPr>
        <p:sp>
          <p:nvSpPr>
            <p:cNvPr id="15" name="Freeform 15"/>
            <p:cNvSpPr/>
            <p:nvPr/>
          </p:nvSpPr>
          <p:spPr>
            <a:xfrm>
              <a:off x="1253638" y="395896"/>
              <a:ext cx="721801" cy="732729"/>
            </a:xfrm>
            <a:custGeom>
              <a:avLst/>
              <a:gdLst/>
              <a:ahLst/>
              <a:cxnLst/>
              <a:rect l="l" t="t" r="r" b="b"/>
              <a:pathLst>
                <a:path w="721801" h="732729">
                  <a:moveTo>
                    <a:pt x="0" y="0"/>
                  </a:moveTo>
                  <a:lnTo>
                    <a:pt x="721801" y="0"/>
                  </a:lnTo>
                  <a:lnTo>
                    <a:pt x="721801" y="732729"/>
                  </a:lnTo>
                  <a:lnTo>
                    <a:pt x="0" y="732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77000"/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1614539" cy="1861627"/>
            </a:xfrm>
            <a:custGeom>
              <a:avLst/>
              <a:gdLst/>
              <a:ahLst/>
              <a:cxnLst/>
              <a:rect l="l" t="t" r="r" b="b"/>
              <a:pathLst>
                <a:path w="1614539" h="1861627">
                  <a:moveTo>
                    <a:pt x="0" y="0"/>
                  </a:moveTo>
                  <a:lnTo>
                    <a:pt x="1614539" y="0"/>
                  </a:lnTo>
                  <a:lnTo>
                    <a:pt x="1614539" y="1861627"/>
                  </a:lnTo>
                  <a:lnTo>
                    <a:pt x="0" y="18616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77000"/>
              </a:blip>
              <a:stretch>
                <a:fillRect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 rot="590468">
            <a:off x="2642354" y="3010100"/>
            <a:ext cx="851908" cy="1163914"/>
          </a:xfrm>
          <a:custGeom>
            <a:avLst/>
            <a:gdLst/>
            <a:ahLst/>
            <a:cxnLst/>
            <a:rect l="l" t="t" r="r" b="b"/>
            <a:pathLst>
              <a:path w="851908" h="1163914">
                <a:moveTo>
                  <a:pt x="0" y="0"/>
                </a:moveTo>
                <a:lnTo>
                  <a:pt x="851908" y="0"/>
                </a:lnTo>
                <a:lnTo>
                  <a:pt x="851908" y="1163914"/>
                </a:lnTo>
                <a:lnTo>
                  <a:pt x="0" y="11639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84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544994" y="4497073"/>
            <a:ext cx="3046628" cy="834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1"/>
              </a:lnSpc>
            </a:pPr>
            <a:r>
              <a:rPr lang="en-US" sz="2555" spc="12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AI-Based Segmentation</a:t>
            </a:r>
          </a:p>
        </p:txBody>
      </p:sp>
      <p:sp>
        <p:nvSpPr>
          <p:cNvPr id="19" name="Freeform 19"/>
          <p:cNvSpPr/>
          <p:nvPr/>
        </p:nvSpPr>
        <p:spPr>
          <a:xfrm>
            <a:off x="2165181" y="6142404"/>
            <a:ext cx="1558604" cy="1269554"/>
          </a:xfrm>
          <a:custGeom>
            <a:avLst/>
            <a:gdLst/>
            <a:ahLst/>
            <a:cxnLst/>
            <a:rect l="l" t="t" r="r" b="b"/>
            <a:pathLst>
              <a:path w="1558604" h="1269554">
                <a:moveTo>
                  <a:pt x="0" y="0"/>
                </a:moveTo>
                <a:lnTo>
                  <a:pt x="1558604" y="0"/>
                </a:lnTo>
                <a:lnTo>
                  <a:pt x="1558604" y="1269554"/>
                </a:lnTo>
                <a:lnTo>
                  <a:pt x="0" y="126955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76000"/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421169" y="7565519"/>
            <a:ext cx="3046628" cy="834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1"/>
              </a:lnSpc>
            </a:pPr>
            <a:r>
              <a:rPr lang="en-US" sz="2555" spc="12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Cloud-Based Storage</a:t>
            </a:r>
          </a:p>
        </p:txBody>
      </p:sp>
      <p:sp>
        <p:nvSpPr>
          <p:cNvPr id="21" name="Freeform 21"/>
          <p:cNvSpPr/>
          <p:nvPr/>
        </p:nvSpPr>
        <p:spPr>
          <a:xfrm>
            <a:off x="6248310" y="6102921"/>
            <a:ext cx="1427483" cy="1427483"/>
          </a:xfrm>
          <a:custGeom>
            <a:avLst/>
            <a:gdLst/>
            <a:ahLst/>
            <a:cxnLst/>
            <a:rect l="l" t="t" r="r" b="b"/>
            <a:pathLst>
              <a:path w="1427483" h="1427483">
                <a:moveTo>
                  <a:pt x="0" y="0"/>
                </a:moveTo>
                <a:lnTo>
                  <a:pt x="1427484" y="0"/>
                </a:lnTo>
                <a:lnTo>
                  <a:pt x="1427484" y="1427484"/>
                </a:lnTo>
                <a:lnTo>
                  <a:pt x="0" y="142748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78000"/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5438738" y="7565519"/>
            <a:ext cx="3046628" cy="834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1"/>
              </a:lnSpc>
            </a:pPr>
            <a:r>
              <a:rPr lang="en-US" sz="2555" spc="12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Role-based access control 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9878465" y="6310461"/>
            <a:ext cx="2243408" cy="1514935"/>
            <a:chOff x="0" y="0"/>
            <a:chExt cx="2991210" cy="201991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521574" cy="1436002"/>
            </a:xfrm>
            <a:custGeom>
              <a:avLst/>
              <a:gdLst/>
              <a:ahLst/>
              <a:cxnLst/>
              <a:rect l="l" t="t" r="r" b="b"/>
              <a:pathLst>
                <a:path w="2521574" h="1436002">
                  <a:moveTo>
                    <a:pt x="0" y="0"/>
                  </a:moveTo>
                  <a:lnTo>
                    <a:pt x="2521574" y="0"/>
                  </a:lnTo>
                  <a:lnTo>
                    <a:pt x="2521574" y="1436002"/>
                  </a:lnTo>
                  <a:lnTo>
                    <a:pt x="0" y="14360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1189225" y="217928"/>
              <a:ext cx="1801985" cy="1801985"/>
            </a:xfrm>
            <a:custGeom>
              <a:avLst/>
              <a:gdLst/>
              <a:ahLst/>
              <a:cxnLst/>
              <a:rect l="l" t="t" r="r" b="b"/>
              <a:pathLst>
                <a:path w="1801985" h="1801985">
                  <a:moveTo>
                    <a:pt x="0" y="0"/>
                  </a:moveTo>
                  <a:lnTo>
                    <a:pt x="1801985" y="0"/>
                  </a:lnTo>
                  <a:lnTo>
                    <a:pt x="1801985" y="1801985"/>
                  </a:lnTo>
                  <a:lnTo>
                    <a:pt x="0" y="1801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9456307" y="7565519"/>
            <a:ext cx="3046628" cy="834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1"/>
              </a:lnSpc>
            </a:pPr>
            <a:r>
              <a:rPr lang="en-US" sz="2555" spc="12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Interactive Image Viewer </a:t>
            </a:r>
          </a:p>
        </p:txBody>
      </p:sp>
      <p:sp>
        <p:nvSpPr>
          <p:cNvPr id="27" name="Freeform 27"/>
          <p:cNvSpPr/>
          <p:nvPr/>
        </p:nvSpPr>
        <p:spPr>
          <a:xfrm>
            <a:off x="6124849" y="2995814"/>
            <a:ext cx="1178516" cy="1157089"/>
          </a:xfrm>
          <a:custGeom>
            <a:avLst/>
            <a:gdLst/>
            <a:ahLst/>
            <a:cxnLst/>
            <a:rect l="l" t="t" r="r" b="b"/>
            <a:pathLst>
              <a:path w="1178516" h="1157089">
                <a:moveTo>
                  <a:pt x="0" y="0"/>
                </a:moveTo>
                <a:lnTo>
                  <a:pt x="1178516" y="0"/>
                </a:lnTo>
                <a:lnTo>
                  <a:pt x="1178516" y="1157089"/>
                </a:lnTo>
                <a:lnTo>
                  <a:pt x="0" y="115708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74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4695050" y="4497073"/>
            <a:ext cx="4038113" cy="834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1"/>
              </a:lnSpc>
            </a:pPr>
            <a:r>
              <a:rPr lang="en-US" sz="2555" spc="12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Annotations &amp; Measurements</a:t>
            </a:r>
          </a:p>
        </p:txBody>
      </p:sp>
      <p:sp>
        <p:nvSpPr>
          <p:cNvPr id="29" name="Freeform 29"/>
          <p:cNvSpPr/>
          <p:nvPr/>
        </p:nvSpPr>
        <p:spPr>
          <a:xfrm>
            <a:off x="14140297" y="2917544"/>
            <a:ext cx="1713787" cy="1470169"/>
          </a:xfrm>
          <a:custGeom>
            <a:avLst/>
            <a:gdLst/>
            <a:ahLst/>
            <a:cxnLst/>
            <a:rect l="l" t="t" r="r" b="b"/>
            <a:pathLst>
              <a:path w="1713787" h="1470169">
                <a:moveTo>
                  <a:pt x="0" y="0"/>
                </a:moveTo>
                <a:lnTo>
                  <a:pt x="1713787" y="0"/>
                </a:lnTo>
                <a:lnTo>
                  <a:pt x="1713787" y="1470169"/>
                </a:lnTo>
                <a:lnTo>
                  <a:pt x="0" y="147016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b="-16570"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2978134" y="4497073"/>
            <a:ext cx="4038113" cy="834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1"/>
              </a:lnSpc>
            </a:pPr>
            <a:r>
              <a:rPr lang="en-US" sz="2555" spc="12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Automated Report Generation </a:t>
            </a:r>
          </a:p>
        </p:txBody>
      </p:sp>
      <p:sp>
        <p:nvSpPr>
          <p:cNvPr id="31" name="Freeform 31"/>
          <p:cNvSpPr/>
          <p:nvPr/>
        </p:nvSpPr>
        <p:spPr>
          <a:xfrm>
            <a:off x="9834878" y="2803664"/>
            <a:ext cx="2041542" cy="1746652"/>
          </a:xfrm>
          <a:custGeom>
            <a:avLst/>
            <a:gdLst/>
            <a:ahLst/>
            <a:cxnLst/>
            <a:rect l="l" t="t" r="r" b="b"/>
            <a:pathLst>
              <a:path w="2041542" h="1746652">
                <a:moveTo>
                  <a:pt x="0" y="0"/>
                </a:moveTo>
                <a:lnTo>
                  <a:pt x="2041541" y="0"/>
                </a:lnTo>
                <a:lnTo>
                  <a:pt x="2041541" y="1746652"/>
                </a:lnTo>
                <a:lnTo>
                  <a:pt x="0" y="1746652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8836592" y="4497073"/>
            <a:ext cx="4038113" cy="834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1"/>
              </a:lnSpc>
            </a:pPr>
            <a:r>
              <a:rPr lang="en-US" sz="2555" spc="12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Quantitative Clinical Parameter Calculation 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100000">
            <a:off x="12564355" y="7571547"/>
            <a:ext cx="14359719" cy="12767096"/>
          </a:xfrm>
          <a:custGeom>
            <a:avLst/>
            <a:gdLst/>
            <a:ahLst/>
            <a:cxnLst/>
            <a:rect l="l" t="t" r="r" b="b"/>
            <a:pathLst>
              <a:path w="14359719" h="12767096">
                <a:moveTo>
                  <a:pt x="0" y="0"/>
                </a:moveTo>
                <a:lnTo>
                  <a:pt x="14359719" y="0"/>
                </a:lnTo>
                <a:lnTo>
                  <a:pt x="14359719" y="12767096"/>
                </a:lnTo>
                <a:lnTo>
                  <a:pt x="0" y="12767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8100000">
            <a:off x="12974274" y="7887824"/>
            <a:ext cx="14359719" cy="12767096"/>
          </a:xfrm>
          <a:custGeom>
            <a:avLst/>
            <a:gdLst/>
            <a:ahLst/>
            <a:cxnLst/>
            <a:rect l="l" t="t" r="r" b="b"/>
            <a:pathLst>
              <a:path w="14359719" h="12767096">
                <a:moveTo>
                  <a:pt x="0" y="0"/>
                </a:moveTo>
                <a:lnTo>
                  <a:pt x="14359720" y="0"/>
                </a:lnTo>
                <a:lnTo>
                  <a:pt x="14359720" y="12767096"/>
                </a:lnTo>
                <a:lnTo>
                  <a:pt x="0" y="12767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464373" y="8276076"/>
            <a:ext cx="2650881" cy="480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0"/>
              </a:lnSpc>
            </a:pPr>
            <a:r>
              <a:rPr lang="en-US" sz="2850" b="1">
                <a:solidFill>
                  <a:srgbClr val="2D2D2D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3. Development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731814" y="8276076"/>
            <a:ext cx="1695829" cy="480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0"/>
              </a:lnSpc>
            </a:pPr>
            <a:r>
              <a:rPr lang="en-US" sz="2850" b="1">
                <a:solidFill>
                  <a:srgbClr val="2D2D2D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4. Testing</a:t>
            </a:r>
          </a:p>
        </p:txBody>
      </p:sp>
      <p:sp>
        <p:nvSpPr>
          <p:cNvPr id="6" name="Freeform 6"/>
          <p:cNvSpPr/>
          <p:nvPr/>
        </p:nvSpPr>
        <p:spPr>
          <a:xfrm>
            <a:off x="5984104" y="3476076"/>
            <a:ext cx="6000421" cy="5782224"/>
          </a:xfrm>
          <a:custGeom>
            <a:avLst/>
            <a:gdLst/>
            <a:ahLst/>
            <a:cxnLst/>
            <a:rect l="l" t="t" r="r" b="b"/>
            <a:pathLst>
              <a:path w="6000421" h="5782224">
                <a:moveTo>
                  <a:pt x="0" y="0"/>
                </a:moveTo>
                <a:lnTo>
                  <a:pt x="6000421" y="0"/>
                </a:lnTo>
                <a:lnTo>
                  <a:pt x="6000421" y="5782224"/>
                </a:lnTo>
                <a:lnTo>
                  <a:pt x="0" y="57822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000"/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424217" y="4967863"/>
            <a:ext cx="4717284" cy="1747560"/>
            <a:chOff x="0" y="0"/>
            <a:chExt cx="6289712" cy="23300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50471" cy="2330080"/>
            </a:xfrm>
            <a:custGeom>
              <a:avLst/>
              <a:gdLst/>
              <a:ahLst/>
              <a:cxnLst/>
              <a:rect l="l" t="t" r="r" b="b"/>
              <a:pathLst>
                <a:path w="2050471" h="2330080">
                  <a:moveTo>
                    <a:pt x="0" y="0"/>
                  </a:moveTo>
                  <a:lnTo>
                    <a:pt x="2050471" y="0"/>
                  </a:lnTo>
                  <a:lnTo>
                    <a:pt x="2050471" y="2330080"/>
                  </a:lnTo>
                  <a:lnTo>
                    <a:pt x="0" y="23300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000"/>
              </a:blip>
              <a:stretch>
                <a:fillRect l="-289416" t="-85976" r="-764" b="-144898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457432" y="597237"/>
              <a:ext cx="1135606" cy="1135606"/>
            </a:xfrm>
            <a:custGeom>
              <a:avLst/>
              <a:gdLst/>
              <a:ahLst/>
              <a:cxnLst/>
              <a:rect l="l" t="t" r="r" b="b"/>
              <a:pathLst>
                <a:path w="1135606" h="1135606">
                  <a:moveTo>
                    <a:pt x="0" y="0"/>
                  </a:moveTo>
                  <a:lnTo>
                    <a:pt x="1135606" y="0"/>
                  </a:lnTo>
                  <a:lnTo>
                    <a:pt x="1135606" y="1135606"/>
                  </a:lnTo>
                  <a:lnTo>
                    <a:pt x="0" y="1135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2357027" y="559277"/>
              <a:ext cx="3932684" cy="1297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90"/>
                </a:lnSpc>
                <a:spcBef>
                  <a:spcPct val="0"/>
                </a:spcBef>
              </a:pPr>
              <a:r>
                <a:rPr lang="en-US" sz="2850" b="1" u="none" strike="noStrike">
                  <a:solidFill>
                    <a:srgbClr val="2D2D2D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2. Architecture &amp; Design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0767291" y="5415791"/>
            <a:ext cx="851704" cy="851704"/>
          </a:xfrm>
          <a:custGeom>
            <a:avLst/>
            <a:gdLst/>
            <a:ahLst/>
            <a:cxnLst/>
            <a:rect l="l" t="t" r="r" b="b"/>
            <a:pathLst>
              <a:path w="851704" h="851704">
                <a:moveTo>
                  <a:pt x="0" y="0"/>
                </a:moveTo>
                <a:lnTo>
                  <a:pt x="851705" y="0"/>
                </a:lnTo>
                <a:lnTo>
                  <a:pt x="851705" y="851704"/>
                </a:lnTo>
                <a:lnTo>
                  <a:pt x="0" y="851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952461" y="8202627"/>
            <a:ext cx="943513" cy="588409"/>
          </a:xfrm>
          <a:custGeom>
            <a:avLst/>
            <a:gdLst/>
            <a:ahLst/>
            <a:cxnLst/>
            <a:rect l="l" t="t" r="r" b="b"/>
            <a:pathLst>
              <a:path w="943513" h="588409">
                <a:moveTo>
                  <a:pt x="0" y="0"/>
                </a:moveTo>
                <a:lnTo>
                  <a:pt x="943512" y="0"/>
                </a:lnTo>
                <a:lnTo>
                  <a:pt x="943512" y="588409"/>
                </a:lnTo>
                <a:lnTo>
                  <a:pt x="0" y="5884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247523" y="8083997"/>
            <a:ext cx="798283" cy="793928"/>
          </a:xfrm>
          <a:custGeom>
            <a:avLst/>
            <a:gdLst/>
            <a:ahLst/>
            <a:cxnLst/>
            <a:rect l="l" t="t" r="r" b="b"/>
            <a:pathLst>
              <a:path w="798283" h="793928">
                <a:moveTo>
                  <a:pt x="0" y="0"/>
                </a:moveTo>
                <a:lnTo>
                  <a:pt x="798282" y="0"/>
                </a:lnTo>
                <a:lnTo>
                  <a:pt x="798282" y="793929"/>
                </a:lnTo>
                <a:lnTo>
                  <a:pt x="0" y="7939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372745" y="5423040"/>
            <a:ext cx="698687" cy="837207"/>
          </a:xfrm>
          <a:custGeom>
            <a:avLst/>
            <a:gdLst/>
            <a:ahLst/>
            <a:cxnLst/>
            <a:rect l="l" t="t" r="r" b="b"/>
            <a:pathLst>
              <a:path w="698687" h="837207">
                <a:moveTo>
                  <a:pt x="0" y="0"/>
                </a:moveTo>
                <a:lnTo>
                  <a:pt x="698687" y="0"/>
                </a:lnTo>
                <a:lnTo>
                  <a:pt x="698687" y="837206"/>
                </a:lnTo>
                <a:lnTo>
                  <a:pt x="0" y="8372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604306" y="3903950"/>
            <a:ext cx="760016" cy="682633"/>
          </a:xfrm>
          <a:custGeom>
            <a:avLst/>
            <a:gdLst/>
            <a:ahLst/>
            <a:cxnLst/>
            <a:rect l="l" t="t" r="r" b="b"/>
            <a:pathLst>
              <a:path w="760016" h="682633">
                <a:moveTo>
                  <a:pt x="0" y="0"/>
                </a:moveTo>
                <a:lnTo>
                  <a:pt x="760016" y="0"/>
                </a:lnTo>
                <a:lnTo>
                  <a:pt x="760016" y="682633"/>
                </a:lnTo>
                <a:lnTo>
                  <a:pt x="0" y="68263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8247546" y="5173243"/>
            <a:ext cx="1473537" cy="730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0"/>
              </a:lnSpc>
            </a:pPr>
            <a:r>
              <a:rPr lang="en-US" sz="4250" b="1">
                <a:solidFill>
                  <a:srgbClr val="2D2D2D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SDLC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855447" y="5950852"/>
            <a:ext cx="2257735" cy="1524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7"/>
              </a:lnSpc>
            </a:pPr>
            <a:r>
              <a:rPr lang="en-US" sz="2744">
                <a:solidFill>
                  <a:srgbClr val="2D2D2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Software Development Life Cycle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06871" y="853235"/>
            <a:ext cx="10457502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SDLC in Project Development</a:t>
            </a:r>
          </a:p>
        </p:txBody>
      </p:sp>
      <p:sp>
        <p:nvSpPr>
          <p:cNvPr id="19" name="AutoShape 19"/>
          <p:cNvSpPr/>
          <p:nvPr/>
        </p:nvSpPr>
        <p:spPr>
          <a:xfrm flipV="1">
            <a:off x="856624" y="0"/>
            <a:ext cx="0" cy="1057275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Freeform 20"/>
          <p:cNvSpPr/>
          <p:nvPr/>
        </p:nvSpPr>
        <p:spPr>
          <a:xfrm rot="-10800000">
            <a:off x="585664" y="1789745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20"/>
                </a:lnTo>
                <a:lnTo>
                  <a:pt x="0" y="54192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6144883" y="549932"/>
            <a:ext cx="1114417" cy="1114417"/>
          </a:xfrm>
          <a:custGeom>
            <a:avLst/>
            <a:gdLst/>
            <a:ahLst/>
            <a:cxnLst/>
            <a:rect l="l" t="t" r="r" b="b"/>
            <a:pathLst>
              <a:path w="1114417" h="1114417">
                <a:moveTo>
                  <a:pt x="0" y="0"/>
                </a:moveTo>
                <a:lnTo>
                  <a:pt x="1114417" y="0"/>
                </a:lnTo>
                <a:lnTo>
                  <a:pt x="1114417" y="1114416"/>
                </a:lnTo>
                <a:lnTo>
                  <a:pt x="0" y="111441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5866279" y="1484644"/>
            <a:ext cx="557208" cy="557208"/>
          </a:xfrm>
          <a:custGeom>
            <a:avLst/>
            <a:gdLst/>
            <a:ahLst/>
            <a:cxnLst/>
            <a:rect l="l" t="t" r="r" b="b"/>
            <a:pathLst>
              <a:path w="557208" h="557208">
                <a:moveTo>
                  <a:pt x="0" y="0"/>
                </a:moveTo>
                <a:lnTo>
                  <a:pt x="557208" y="0"/>
                </a:lnTo>
                <a:lnTo>
                  <a:pt x="557208" y="557209"/>
                </a:lnTo>
                <a:lnTo>
                  <a:pt x="0" y="55720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3" name="AutoShape 23"/>
          <p:cNvSpPr/>
          <p:nvPr/>
        </p:nvSpPr>
        <p:spPr>
          <a:xfrm>
            <a:off x="-403798" y="2060705"/>
            <a:ext cx="12213701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4"/>
          <p:cNvSpPr txBox="1"/>
          <p:nvPr/>
        </p:nvSpPr>
        <p:spPr>
          <a:xfrm>
            <a:off x="7117025" y="2339848"/>
            <a:ext cx="3734578" cy="98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90"/>
              </a:lnSpc>
              <a:spcBef>
                <a:spcPct val="0"/>
              </a:spcBef>
            </a:pPr>
            <a:r>
              <a:rPr lang="en-US" sz="2850" b="1" u="none" strike="noStrike">
                <a:solidFill>
                  <a:srgbClr val="2D2D2D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1. Requirement Gathering &amp; Analysis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191987" y="5381386"/>
            <a:ext cx="2949513" cy="98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90"/>
              </a:lnSpc>
              <a:spcBef>
                <a:spcPct val="0"/>
              </a:spcBef>
            </a:pPr>
            <a:r>
              <a:rPr lang="en-US" sz="2850" b="1" u="none" strike="noStrike">
                <a:solidFill>
                  <a:srgbClr val="2D2D2D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2. Architecture &amp; Design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146499" y="5634030"/>
            <a:ext cx="2630142" cy="480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0"/>
              </a:lnSpc>
            </a:pPr>
            <a:r>
              <a:rPr lang="en-US" sz="2850" b="1">
                <a:solidFill>
                  <a:srgbClr val="2D2D2D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5. Maintenance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7117025" y="2387473"/>
            <a:ext cx="3734578" cy="2635462"/>
            <a:chOff x="0" y="0"/>
            <a:chExt cx="4979438" cy="3513950"/>
          </a:xfrm>
        </p:grpSpPr>
        <p:sp>
          <p:nvSpPr>
            <p:cNvPr id="28" name="Freeform 28"/>
            <p:cNvSpPr/>
            <p:nvPr/>
          </p:nvSpPr>
          <p:spPr>
            <a:xfrm>
              <a:off x="1283224" y="1440166"/>
              <a:ext cx="2412990" cy="2073783"/>
            </a:xfrm>
            <a:custGeom>
              <a:avLst/>
              <a:gdLst/>
              <a:ahLst/>
              <a:cxnLst/>
              <a:rect l="l" t="t" r="r" b="b"/>
              <a:pathLst>
                <a:path w="2412990" h="2073783">
                  <a:moveTo>
                    <a:pt x="0" y="0"/>
                  </a:moveTo>
                  <a:lnTo>
                    <a:pt x="2412990" y="0"/>
                  </a:lnTo>
                  <a:lnTo>
                    <a:pt x="2412990" y="2073784"/>
                  </a:lnTo>
                  <a:lnTo>
                    <a:pt x="0" y="20737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000"/>
              </a:blip>
              <a:stretch>
                <a:fillRect l="-115544" r="-116017" b="-271766"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1983042" y="2021970"/>
              <a:ext cx="1013355" cy="910177"/>
            </a:xfrm>
            <a:custGeom>
              <a:avLst/>
              <a:gdLst/>
              <a:ahLst/>
              <a:cxnLst/>
              <a:rect l="l" t="t" r="r" b="b"/>
              <a:pathLst>
                <a:path w="1013355" h="910177">
                  <a:moveTo>
                    <a:pt x="0" y="0"/>
                  </a:moveTo>
                  <a:lnTo>
                    <a:pt x="1013354" y="0"/>
                  </a:lnTo>
                  <a:lnTo>
                    <a:pt x="1013354" y="910176"/>
                  </a:lnTo>
                  <a:lnTo>
                    <a:pt x="0" y="910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4979438" cy="1297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90"/>
                </a:lnSpc>
                <a:spcBef>
                  <a:spcPct val="0"/>
                </a:spcBef>
              </a:pPr>
              <a:r>
                <a:rPr lang="en-US" sz="2850" b="1" u="none" strike="noStrike">
                  <a:solidFill>
                    <a:srgbClr val="2D2D2D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1. Requirement Gathering &amp; Analysis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5904379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68</a:t>
            </a:r>
          </a:p>
        </p:txBody>
      </p:sp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65866" y="3343857"/>
            <a:ext cx="7378134" cy="4128011"/>
            <a:chOff x="0" y="0"/>
            <a:chExt cx="9837513" cy="550401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67" b="267"/>
            <a:stretch>
              <a:fillRect/>
            </a:stretch>
          </p:blipFill>
          <p:spPr>
            <a:xfrm>
              <a:off x="0" y="0"/>
              <a:ext cx="9837513" cy="5504015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006871" y="853235"/>
            <a:ext cx="9124808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2. Architecture and Design</a:t>
            </a:r>
          </a:p>
        </p:txBody>
      </p:sp>
      <p:sp>
        <p:nvSpPr>
          <p:cNvPr id="5" name="Freeform 5"/>
          <p:cNvSpPr/>
          <p:nvPr/>
        </p:nvSpPr>
        <p:spPr>
          <a:xfrm rot="-8100000">
            <a:off x="13330866" y="6732860"/>
            <a:ext cx="14359719" cy="12767096"/>
          </a:xfrm>
          <a:custGeom>
            <a:avLst/>
            <a:gdLst/>
            <a:ahLst/>
            <a:cxnLst/>
            <a:rect l="l" t="t" r="r" b="b"/>
            <a:pathLst>
              <a:path w="14359719" h="12767096">
                <a:moveTo>
                  <a:pt x="0" y="0"/>
                </a:moveTo>
                <a:lnTo>
                  <a:pt x="14359719" y="0"/>
                </a:lnTo>
                <a:lnTo>
                  <a:pt x="14359719" y="12767096"/>
                </a:lnTo>
                <a:lnTo>
                  <a:pt x="0" y="127670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8100000">
            <a:off x="13740786" y="7049136"/>
            <a:ext cx="14359719" cy="12767096"/>
          </a:xfrm>
          <a:custGeom>
            <a:avLst/>
            <a:gdLst/>
            <a:ahLst/>
            <a:cxnLst/>
            <a:rect l="l" t="t" r="r" b="b"/>
            <a:pathLst>
              <a:path w="14359719" h="12767096">
                <a:moveTo>
                  <a:pt x="0" y="0"/>
                </a:moveTo>
                <a:lnTo>
                  <a:pt x="14359719" y="0"/>
                </a:lnTo>
                <a:lnTo>
                  <a:pt x="14359719" y="12767096"/>
                </a:lnTo>
                <a:lnTo>
                  <a:pt x="0" y="127670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430400" y="7895783"/>
            <a:ext cx="1637556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ER Model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92141" y="1334667"/>
            <a:ext cx="2830354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Database Design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567279" y="3343857"/>
            <a:ext cx="7447110" cy="4128011"/>
            <a:chOff x="0" y="0"/>
            <a:chExt cx="9929480" cy="5504015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/>
            <a:srcRect t="286" b="286"/>
            <a:stretch>
              <a:fillRect/>
            </a:stretch>
          </p:blipFill>
          <p:spPr>
            <a:xfrm>
              <a:off x="0" y="0"/>
              <a:ext cx="9929480" cy="5504015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12128605" y="7895783"/>
            <a:ext cx="2324457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ERD Diagram</a:t>
            </a:r>
          </a:p>
        </p:txBody>
      </p:sp>
      <p:sp>
        <p:nvSpPr>
          <p:cNvPr id="12" name="AutoShape 12"/>
          <p:cNvSpPr/>
          <p:nvPr/>
        </p:nvSpPr>
        <p:spPr>
          <a:xfrm flipV="1">
            <a:off x="856624" y="0"/>
            <a:ext cx="0" cy="1057275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 rot="-10800000">
            <a:off x="585664" y="1789745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20"/>
                </a:lnTo>
                <a:lnTo>
                  <a:pt x="0" y="5419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AutoShape 14"/>
          <p:cNvSpPr/>
          <p:nvPr/>
        </p:nvSpPr>
        <p:spPr>
          <a:xfrm>
            <a:off x="-403798" y="2060705"/>
            <a:ext cx="12213701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14745844" y="887176"/>
            <a:ext cx="2902122" cy="1075117"/>
            <a:chOff x="0" y="0"/>
            <a:chExt cx="3869497" cy="14334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61471" cy="1433490"/>
            </a:xfrm>
            <a:custGeom>
              <a:avLst/>
              <a:gdLst/>
              <a:ahLst/>
              <a:cxnLst/>
              <a:rect l="l" t="t" r="r" b="b"/>
              <a:pathLst>
                <a:path w="1261471" h="1433490">
                  <a:moveTo>
                    <a:pt x="0" y="0"/>
                  </a:moveTo>
                  <a:lnTo>
                    <a:pt x="1261471" y="0"/>
                  </a:lnTo>
                  <a:lnTo>
                    <a:pt x="1261471" y="1433490"/>
                  </a:lnTo>
                  <a:lnTo>
                    <a:pt x="0" y="14334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65000"/>
              </a:blip>
              <a:stretch>
                <a:fillRect l="-289416" t="-85976" r="-764" b="-144898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281417" y="367427"/>
              <a:ext cx="698637" cy="698637"/>
            </a:xfrm>
            <a:custGeom>
              <a:avLst/>
              <a:gdLst/>
              <a:ahLst/>
              <a:cxnLst/>
              <a:rect l="l" t="t" r="r" b="b"/>
              <a:pathLst>
                <a:path w="698637" h="698637">
                  <a:moveTo>
                    <a:pt x="0" y="0"/>
                  </a:moveTo>
                  <a:lnTo>
                    <a:pt x="698637" y="0"/>
                  </a:lnTo>
                  <a:lnTo>
                    <a:pt x="698637" y="698636"/>
                  </a:lnTo>
                  <a:lnTo>
                    <a:pt x="0" y="6986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1450068" y="335273"/>
              <a:ext cx="2419429" cy="806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55"/>
                </a:lnSpc>
                <a:spcBef>
                  <a:spcPct val="0"/>
                </a:spcBef>
              </a:pPr>
              <a:r>
                <a:rPr lang="en-US" sz="1753" b="1" u="none" strike="noStrike">
                  <a:solidFill>
                    <a:srgbClr val="2D2D2D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2. Architecture &amp; Design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5883771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69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44883" y="549932"/>
            <a:ext cx="1114417" cy="1114417"/>
          </a:xfrm>
          <a:custGeom>
            <a:avLst/>
            <a:gdLst/>
            <a:ahLst/>
            <a:cxnLst/>
            <a:rect l="l" t="t" r="r" b="b"/>
            <a:pathLst>
              <a:path w="1114417" h="1114417">
                <a:moveTo>
                  <a:pt x="0" y="0"/>
                </a:moveTo>
                <a:lnTo>
                  <a:pt x="1114417" y="0"/>
                </a:lnTo>
                <a:lnTo>
                  <a:pt x="1114417" y="1114416"/>
                </a:lnTo>
                <a:lnTo>
                  <a:pt x="0" y="1114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866279" y="1484644"/>
            <a:ext cx="557208" cy="557208"/>
          </a:xfrm>
          <a:custGeom>
            <a:avLst/>
            <a:gdLst/>
            <a:ahLst/>
            <a:cxnLst/>
            <a:rect l="l" t="t" r="r" b="b"/>
            <a:pathLst>
              <a:path w="557208" h="557208">
                <a:moveTo>
                  <a:pt x="0" y="0"/>
                </a:moveTo>
                <a:lnTo>
                  <a:pt x="557208" y="0"/>
                </a:lnTo>
                <a:lnTo>
                  <a:pt x="557208" y="557209"/>
                </a:lnTo>
                <a:lnTo>
                  <a:pt x="0" y="5572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856624" y="0"/>
            <a:ext cx="0" cy="1057275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 rot="-10800000">
            <a:off x="585664" y="1789745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20"/>
                </a:lnTo>
                <a:lnTo>
                  <a:pt x="0" y="5419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340186" y="2787411"/>
            <a:ext cx="7640156" cy="5464216"/>
            <a:chOff x="0" y="0"/>
            <a:chExt cx="2012222" cy="14391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12222" cy="1439135"/>
            </a:xfrm>
            <a:custGeom>
              <a:avLst/>
              <a:gdLst/>
              <a:ahLst/>
              <a:cxnLst/>
              <a:rect l="l" t="t" r="r" b="b"/>
              <a:pathLst>
                <a:path w="2012222" h="1439135">
                  <a:moveTo>
                    <a:pt x="13173" y="0"/>
                  </a:moveTo>
                  <a:lnTo>
                    <a:pt x="1999049" y="0"/>
                  </a:lnTo>
                  <a:cubicBezTo>
                    <a:pt x="2002543" y="0"/>
                    <a:pt x="2005893" y="1388"/>
                    <a:pt x="2008364" y="3858"/>
                  </a:cubicBezTo>
                  <a:cubicBezTo>
                    <a:pt x="2010834" y="6329"/>
                    <a:pt x="2012222" y="9679"/>
                    <a:pt x="2012222" y="13173"/>
                  </a:cubicBezTo>
                  <a:lnTo>
                    <a:pt x="2012222" y="1425962"/>
                  </a:lnTo>
                  <a:cubicBezTo>
                    <a:pt x="2012222" y="1429456"/>
                    <a:pt x="2010834" y="1432806"/>
                    <a:pt x="2008364" y="1435277"/>
                  </a:cubicBezTo>
                  <a:cubicBezTo>
                    <a:pt x="2005893" y="1437747"/>
                    <a:pt x="2002543" y="1439135"/>
                    <a:pt x="1999049" y="1439135"/>
                  </a:cubicBezTo>
                  <a:lnTo>
                    <a:pt x="13173" y="1439135"/>
                  </a:lnTo>
                  <a:cubicBezTo>
                    <a:pt x="9679" y="1439135"/>
                    <a:pt x="6329" y="1437747"/>
                    <a:pt x="3858" y="1435277"/>
                  </a:cubicBezTo>
                  <a:cubicBezTo>
                    <a:pt x="1388" y="1432806"/>
                    <a:pt x="0" y="1429456"/>
                    <a:pt x="0" y="1425962"/>
                  </a:cubicBezTo>
                  <a:lnTo>
                    <a:pt x="0" y="13173"/>
                  </a:lnTo>
                  <a:cubicBezTo>
                    <a:pt x="0" y="9679"/>
                    <a:pt x="1388" y="6329"/>
                    <a:pt x="3858" y="3858"/>
                  </a:cubicBezTo>
                  <a:cubicBezTo>
                    <a:pt x="6329" y="1388"/>
                    <a:pt x="9679" y="0"/>
                    <a:pt x="13173" y="0"/>
                  </a:cubicBezTo>
                  <a:close/>
                </a:path>
              </a:pathLst>
            </a:custGeom>
            <a:solidFill>
              <a:srgbClr val="F8DF8C">
                <a:alpha val="31765"/>
              </a:srgbClr>
            </a:solidFill>
            <a:ln w="38100" cap="sq">
              <a:solidFill>
                <a:srgbClr val="F8BF3C">
                  <a:alpha val="31765"/>
                </a:srgbClr>
              </a:solidFill>
              <a:prstDash val="dash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12222" cy="1477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8100000">
            <a:off x="12758018" y="8179941"/>
            <a:ext cx="11911501" cy="10590407"/>
          </a:xfrm>
          <a:custGeom>
            <a:avLst/>
            <a:gdLst/>
            <a:ahLst/>
            <a:cxnLst/>
            <a:rect l="l" t="t" r="r" b="b"/>
            <a:pathLst>
              <a:path w="11911501" h="10590407">
                <a:moveTo>
                  <a:pt x="0" y="0"/>
                </a:moveTo>
                <a:lnTo>
                  <a:pt x="11911501" y="0"/>
                </a:lnTo>
                <a:lnTo>
                  <a:pt x="11911501" y="10590408"/>
                </a:lnTo>
                <a:lnTo>
                  <a:pt x="0" y="105904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8100000">
            <a:off x="13098050" y="8442295"/>
            <a:ext cx="11911501" cy="10590407"/>
          </a:xfrm>
          <a:custGeom>
            <a:avLst/>
            <a:gdLst/>
            <a:ahLst/>
            <a:cxnLst/>
            <a:rect l="l" t="t" r="r" b="b"/>
            <a:pathLst>
              <a:path w="11911501" h="10590407">
                <a:moveTo>
                  <a:pt x="0" y="0"/>
                </a:moveTo>
                <a:lnTo>
                  <a:pt x="11911501" y="0"/>
                </a:lnTo>
                <a:lnTo>
                  <a:pt x="11911501" y="10590407"/>
                </a:lnTo>
                <a:lnTo>
                  <a:pt x="0" y="105904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307658" y="2787411"/>
            <a:ext cx="8032528" cy="5464216"/>
            <a:chOff x="0" y="0"/>
            <a:chExt cx="2115563" cy="143913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15563" cy="1439135"/>
            </a:xfrm>
            <a:custGeom>
              <a:avLst/>
              <a:gdLst/>
              <a:ahLst/>
              <a:cxnLst/>
              <a:rect l="l" t="t" r="r" b="b"/>
              <a:pathLst>
                <a:path w="2115563" h="1439135">
                  <a:moveTo>
                    <a:pt x="12530" y="0"/>
                  </a:moveTo>
                  <a:lnTo>
                    <a:pt x="2103033" y="0"/>
                  </a:lnTo>
                  <a:cubicBezTo>
                    <a:pt x="2109953" y="0"/>
                    <a:pt x="2115563" y="5610"/>
                    <a:pt x="2115563" y="12530"/>
                  </a:cubicBezTo>
                  <a:lnTo>
                    <a:pt x="2115563" y="1426605"/>
                  </a:lnTo>
                  <a:cubicBezTo>
                    <a:pt x="2115563" y="1433525"/>
                    <a:pt x="2109953" y="1439135"/>
                    <a:pt x="2103033" y="1439135"/>
                  </a:cubicBezTo>
                  <a:lnTo>
                    <a:pt x="12530" y="1439135"/>
                  </a:lnTo>
                  <a:cubicBezTo>
                    <a:pt x="5610" y="1439135"/>
                    <a:pt x="0" y="1433525"/>
                    <a:pt x="0" y="1426605"/>
                  </a:cubicBezTo>
                  <a:lnTo>
                    <a:pt x="0" y="12530"/>
                  </a:lnTo>
                  <a:cubicBezTo>
                    <a:pt x="0" y="5610"/>
                    <a:pt x="5610" y="0"/>
                    <a:pt x="12530" y="0"/>
                  </a:cubicBezTo>
                  <a:close/>
                </a:path>
              </a:pathLst>
            </a:custGeom>
            <a:solidFill>
              <a:srgbClr val="969696">
                <a:alpha val="31765"/>
              </a:srgbClr>
            </a:solidFill>
            <a:ln w="38100" cap="sq">
              <a:solidFill>
                <a:srgbClr val="666666">
                  <a:alpha val="31765"/>
                </a:srgbClr>
              </a:solidFill>
              <a:prstDash val="dash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115563" cy="1477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7625107" y="4231030"/>
            <a:ext cx="3133036" cy="3288492"/>
          </a:xfrm>
          <a:custGeom>
            <a:avLst/>
            <a:gdLst/>
            <a:ahLst/>
            <a:cxnLst/>
            <a:rect l="l" t="t" r="r" b="b"/>
            <a:pathLst>
              <a:path w="3133036" h="3288492">
                <a:moveTo>
                  <a:pt x="0" y="0"/>
                </a:moveTo>
                <a:lnTo>
                  <a:pt x="3133036" y="0"/>
                </a:lnTo>
                <a:lnTo>
                  <a:pt x="3133036" y="3288492"/>
                </a:lnTo>
                <a:lnTo>
                  <a:pt x="0" y="32884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>
            <a:off x="-403798" y="2060705"/>
            <a:ext cx="9820379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1623498" y="4472570"/>
            <a:ext cx="5677759" cy="161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91" lvl="1" indent="-334646" algn="l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Time-consuming process that increases the workload.*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48630" y="6282003"/>
            <a:ext cx="5677759" cy="161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91" lvl="1" indent="-334646" algn="l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clinician’s expertise plays a crucial role in echocardiogram analysis.*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880112" y="4482095"/>
            <a:ext cx="5899602" cy="278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Enhance clinical workflow.</a:t>
            </a: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Automate traditional tasks.</a:t>
            </a: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Reduce clinician workload.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90600" y="9531350"/>
            <a:ext cx="12633866" cy="479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4"/>
              </a:lnSpc>
              <a:spcBef>
                <a:spcPct val="0"/>
              </a:spcBef>
            </a:pPr>
            <a:r>
              <a:rPr lang="en-US" sz="1374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*Sanjeevi G., Uma Gopalakrishnan, Rahul Krishnan Parthinarupothi, Thushara Madathil,</a:t>
            </a:r>
          </a:p>
          <a:p>
            <a:pPr algn="l">
              <a:lnSpc>
                <a:spcPts val="1924"/>
              </a:lnSpc>
              <a:spcBef>
                <a:spcPct val="0"/>
              </a:spcBef>
            </a:pPr>
            <a:r>
              <a:rPr lang="en-US" sz="1374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Deep learning supported echocardiogram analysis: A comprehensive review, Artificial Intelligence in Medicine,Volume 151,2024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853235"/>
            <a:ext cx="1390932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6000" spc="3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AI Enhancements for Echo Workflow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043770" y="3190057"/>
            <a:ext cx="456030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Challenges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880112" y="3190057"/>
            <a:ext cx="456030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AI as a Solution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918061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6871" y="853235"/>
            <a:ext cx="9124808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2. Architecture and Design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4745844" y="887176"/>
            <a:ext cx="2902122" cy="1075117"/>
            <a:chOff x="0" y="0"/>
            <a:chExt cx="3869497" cy="14334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61471" cy="1433490"/>
            </a:xfrm>
            <a:custGeom>
              <a:avLst/>
              <a:gdLst/>
              <a:ahLst/>
              <a:cxnLst/>
              <a:rect l="l" t="t" r="r" b="b"/>
              <a:pathLst>
                <a:path w="1261471" h="1433490">
                  <a:moveTo>
                    <a:pt x="0" y="0"/>
                  </a:moveTo>
                  <a:lnTo>
                    <a:pt x="1261471" y="0"/>
                  </a:lnTo>
                  <a:lnTo>
                    <a:pt x="1261471" y="1433490"/>
                  </a:lnTo>
                  <a:lnTo>
                    <a:pt x="0" y="14334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5000"/>
              </a:blip>
              <a:stretch>
                <a:fillRect l="-289416" t="-85976" r="-764" b="-144898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281417" y="367427"/>
              <a:ext cx="698637" cy="698637"/>
            </a:xfrm>
            <a:custGeom>
              <a:avLst/>
              <a:gdLst/>
              <a:ahLst/>
              <a:cxnLst/>
              <a:rect l="l" t="t" r="r" b="b"/>
              <a:pathLst>
                <a:path w="698637" h="698637">
                  <a:moveTo>
                    <a:pt x="0" y="0"/>
                  </a:moveTo>
                  <a:lnTo>
                    <a:pt x="698637" y="0"/>
                  </a:lnTo>
                  <a:lnTo>
                    <a:pt x="698637" y="698636"/>
                  </a:lnTo>
                  <a:lnTo>
                    <a:pt x="0" y="6986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1450068" y="335273"/>
              <a:ext cx="2419429" cy="806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55"/>
                </a:lnSpc>
                <a:spcBef>
                  <a:spcPct val="0"/>
                </a:spcBef>
              </a:pPr>
              <a:r>
                <a:rPr lang="en-US" sz="1753" b="1" u="none" strike="noStrike">
                  <a:solidFill>
                    <a:srgbClr val="2D2D2D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2. Architecture &amp; Design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918061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70</a:t>
            </a:r>
          </a:p>
        </p:txBody>
      </p:sp>
      <p:sp>
        <p:nvSpPr>
          <p:cNvPr id="8" name="Freeform 8"/>
          <p:cNvSpPr/>
          <p:nvPr/>
        </p:nvSpPr>
        <p:spPr>
          <a:xfrm rot="-8100000">
            <a:off x="12564355" y="7571547"/>
            <a:ext cx="14359719" cy="12767096"/>
          </a:xfrm>
          <a:custGeom>
            <a:avLst/>
            <a:gdLst/>
            <a:ahLst/>
            <a:cxnLst/>
            <a:rect l="l" t="t" r="r" b="b"/>
            <a:pathLst>
              <a:path w="14359719" h="12767096">
                <a:moveTo>
                  <a:pt x="0" y="0"/>
                </a:moveTo>
                <a:lnTo>
                  <a:pt x="14359719" y="0"/>
                </a:lnTo>
                <a:lnTo>
                  <a:pt x="14359719" y="12767096"/>
                </a:lnTo>
                <a:lnTo>
                  <a:pt x="0" y="127670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8100000">
            <a:off x="12974274" y="7887824"/>
            <a:ext cx="14359719" cy="12767096"/>
          </a:xfrm>
          <a:custGeom>
            <a:avLst/>
            <a:gdLst/>
            <a:ahLst/>
            <a:cxnLst/>
            <a:rect l="l" t="t" r="r" b="b"/>
            <a:pathLst>
              <a:path w="14359719" h="12767096">
                <a:moveTo>
                  <a:pt x="0" y="0"/>
                </a:moveTo>
                <a:lnTo>
                  <a:pt x="14359720" y="0"/>
                </a:lnTo>
                <a:lnTo>
                  <a:pt x="14359720" y="12767096"/>
                </a:lnTo>
                <a:lnTo>
                  <a:pt x="0" y="127670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 flipV="1">
            <a:off x="856624" y="0"/>
            <a:ext cx="0" cy="1057275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 rot="-10800000">
            <a:off x="585664" y="1789745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20"/>
                </a:lnTo>
                <a:lnTo>
                  <a:pt x="0" y="5419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AutoShape 12"/>
          <p:cNvSpPr/>
          <p:nvPr/>
        </p:nvSpPr>
        <p:spPr>
          <a:xfrm>
            <a:off x="-403798" y="2060705"/>
            <a:ext cx="12213701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3821042" y="5493146"/>
            <a:ext cx="3512605" cy="1975840"/>
          </a:xfrm>
          <a:custGeom>
            <a:avLst/>
            <a:gdLst/>
            <a:ahLst/>
            <a:cxnLst/>
            <a:rect l="l" t="t" r="r" b="b"/>
            <a:pathLst>
              <a:path w="3512605" h="1975840">
                <a:moveTo>
                  <a:pt x="0" y="0"/>
                </a:moveTo>
                <a:lnTo>
                  <a:pt x="3512605" y="0"/>
                </a:lnTo>
                <a:lnTo>
                  <a:pt x="3512605" y="1975841"/>
                </a:lnTo>
                <a:lnTo>
                  <a:pt x="0" y="19758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345593" y="3335293"/>
            <a:ext cx="6791632" cy="1345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80"/>
              </a:lnSpc>
            </a:pPr>
            <a:r>
              <a:rPr lang="en-US" sz="8057" dirty="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UI/UX  Design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144000" y="3048725"/>
            <a:ext cx="7706337" cy="4420261"/>
            <a:chOff x="0" y="0"/>
            <a:chExt cx="7981950" cy="4578350"/>
          </a:xfrm>
        </p:grpSpPr>
        <p:sp>
          <p:nvSpPr>
            <p:cNvPr id="16" name="Freeform 16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solidFill>
              <a:srgbClr val="231F2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1" name="Group 21"/>
          <p:cNvGrpSpPr/>
          <p:nvPr/>
        </p:nvGrpSpPr>
        <p:grpSpPr>
          <a:xfrm>
            <a:off x="10101268" y="3586943"/>
            <a:ext cx="5825198" cy="3124311"/>
            <a:chOff x="0" y="0"/>
            <a:chExt cx="7766931" cy="416574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766931" cy="3769514"/>
            </a:xfrm>
            <a:custGeom>
              <a:avLst/>
              <a:gdLst/>
              <a:ahLst/>
              <a:cxnLst/>
              <a:rect l="l" t="t" r="r" b="b"/>
              <a:pathLst>
                <a:path w="7766931" h="3769514">
                  <a:moveTo>
                    <a:pt x="0" y="0"/>
                  </a:moveTo>
                  <a:lnTo>
                    <a:pt x="7766931" y="0"/>
                  </a:lnTo>
                  <a:lnTo>
                    <a:pt x="7766931" y="3769514"/>
                  </a:lnTo>
                  <a:lnTo>
                    <a:pt x="0" y="3769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520" t="-10049" b="-6454"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5355" y="3660108"/>
              <a:ext cx="7761576" cy="505640"/>
            </a:xfrm>
            <a:custGeom>
              <a:avLst/>
              <a:gdLst/>
              <a:ahLst/>
              <a:cxnLst/>
              <a:rect l="l" t="t" r="r" b="b"/>
              <a:pathLst>
                <a:path w="7761576" h="505640">
                  <a:moveTo>
                    <a:pt x="0" y="0"/>
                  </a:moveTo>
                  <a:lnTo>
                    <a:pt x="7761576" y="0"/>
                  </a:lnTo>
                  <a:lnTo>
                    <a:pt x="7761576" y="505639"/>
                  </a:lnTo>
                  <a:lnTo>
                    <a:pt x="0" y="505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590" t="-721214" b="-47318"/>
              </a:stretch>
            </a:blipFill>
          </p:spPr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2">
            <a:extLst>
              <a:ext uri="{FF2B5EF4-FFF2-40B4-BE49-F238E27FC236}">
                <a16:creationId xmlns:a16="http://schemas.microsoft.com/office/drawing/2014/main" id="{C93AB75D-3B53-D6B4-D069-839E33502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100000">
            <a:off x="12564355" y="7571547"/>
            <a:ext cx="14359719" cy="12767096"/>
          </a:xfrm>
          <a:custGeom>
            <a:avLst/>
            <a:gdLst/>
            <a:ahLst/>
            <a:cxnLst/>
            <a:rect l="l" t="t" r="r" b="b"/>
            <a:pathLst>
              <a:path w="14359719" h="12767096">
                <a:moveTo>
                  <a:pt x="0" y="0"/>
                </a:moveTo>
                <a:lnTo>
                  <a:pt x="14359719" y="0"/>
                </a:lnTo>
                <a:lnTo>
                  <a:pt x="14359719" y="12767096"/>
                </a:lnTo>
                <a:lnTo>
                  <a:pt x="0" y="12767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8100000">
            <a:off x="12974274" y="7887824"/>
            <a:ext cx="14359719" cy="12767096"/>
          </a:xfrm>
          <a:custGeom>
            <a:avLst/>
            <a:gdLst/>
            <a:ahLst/>
            <a:cxnLst/>
            <a:rect l="l" t="t" r="r" b="b"/>
            <a:pathLst>
              <a:path w="14359719" h="12767096">
                <a:moveTo>
                  <a:pt x="0" y="0"/>
                </a:moveTo>
                <a:lnTo>
                  <a:pt x="14359720" y="0"/>
                </a:lnTo>
                <a:lnTo>
                  <a:pt x="14359720" y="12767096"/>
                </a:lnTo>
                <a:lnTo>
                  <a:pt x="0" y="12767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464373" y="8276076"/>
            <a:ext cx="2650881" cy="480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0"/>
              </a:lnSpc>
            </a:pPr>
            <a:r>
              <a:rPr lang="en-US" sz="2850" b="1">
                <a:solidFill>
                  <a:srgbClr val="2D2D2D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3. Development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731814" y="8276076"/>
            <a:ext cx="1695829" cy="480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0"/>
              </a:lnSpc>
            </a:pPr>
            <a:r>
              <a:rPr lang="en-US" sz="2850" b="1">
                <a:solidFill>
                  <a:srgbClr val="2D2D2D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4. Testing</a:t>
            </a:r>
          </a:p>
        </p:txBody>
      </p:sp>
      <p:sp>
        <p:nvSpPr>
          <p:cNvPr id="6" name="Freeform 6"/>
          <p:cNvSpPr/>
          <p:nvPr/>
        </p:nvSpPr>
        <p:spPr>
          <a:xfrm>
            <a:off x="5984104" y="3476076"/>
            <a:ext cx="6000421" cy="5782224"/>
          </a:xfrm>
          <a:custGeom>
            <a:avLst/>
            <a:gdLst/>
            <a:ahLst/>
            <a:cxnLst/>
            <a:rect l="l" t="t" r="r" b="b"/>
            <a:pathLst>
              <a:path w="6000421" h="5782224">
                <a:moveTo>
                  <a:pt x="0" y="0"/>
                </a:moveTo>
                <a:lnTo>
                  <a:pt x="6000421" y="0"/>
                </a:lnTo>
                <a:lnTo>
                  <a:pt x="6000421" y="5782224"/>
                </a:lnTo>
                <a:lnTo>
                  <a:pt x="0" y="57822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000"/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424217" y="4967863"/>
            <a:ext cx="4717284" cy="1747560"/>
            <a:chOff x="0" y="0"/>
            <a:chExt cx="6289712" cy="23300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50471" cy="2330080"/>
            </a:xfrm>
            <a:custGeom>
              <a:avLst/>
              <a:gdLst/>
              <a:ahLst/>
              <a:cxnLst/>
              <a:rect l="l" t="t" r="r" b="b"/>
              <a:pathLst>
                <a:path w="2050471" h="2330080">
                  <a:moveTo>
                    <a:pt x="0" y="0"/>
                  </a:moveTo>
                  <a:lnTo>
                    <a:pt x="2050471" y="0"/>
                  </a:lnTo>
                  <a:lnTo>
                    <a:pt x="2050471" y="2330080"/>
                  </a:lnTo>
                  <a:lnTo>
                    <a:pt x="0" y="23300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8000"/>
              </a:blip>
              <a:stretch>
                <a:fillRect l="-289416" t="-85976" r="-764" b="-144898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457432" y="597237"/>
              <a:ext cx="1135606" cy="1135606"/>
            </a:xfrm>
            <a:custGeom>
              <a:avLst/>
              <a:gdLst/>
              <a:ahLst/>
              <a:cxnLst/>
              <a:rect l="l" t="t" r="r" b="b"/>
              <a:pathLst>
                <a:path w="1135606" h="1135606">
                  <a:moveTo>
                    <a:pt x="0" y="0"/>
                  </a:moveTo>
                  <a:lnTo>
                    <a:pt x="1135606" y="0"/>
                  </a:lnTo>
                  <a:lnTo>
                    <a:pt x="1135606" y="1135606"/>
                  </a:lnTo>
                  <a:lnTo>
                    <a:pt x="0" y="1135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2357027" y="559277"/>
              <a:ext cx="3932684" cy="1297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90"/>
                </a:lnSpc>
                <a:spcBef>
                  <a:spcPct val="0"/>
                </a:spcBef>
              </a:pPr>
              <a:r>
                <a:rPr lang="en-US" sz="2850" b="1" u="none" strike="noStrike">
                  <a:solidFill>
                    <a:srgbClr val="2D2D2D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2. Architecture &amp; Design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0767291" y="5415791"/>
            <a:ext cx="851704" cy="851704"/>
          </a:xfrm>
          <a:custGeom>
            <a:avLst/>
            <a:gdLst/>
            <a:ahLst/>
            <a:cxnLst/>
            <a:rect l="l" t="t" r="r" b="b"/>
            <a:pathLst>
              <a:path w="851704" h="851704">
                <a:moveTo>
                  <a:pt x="0" y="0"/>
                </a:moveTo>
                <a:lnTo>
                  <a:pt x="851705" y="0"/>
                </a:lnTo>
                <a:lnTo>
                  <a:pt x="851705" y="851704"/>
                </a:lnTo>
                <a:lnTo>
                  <a:pt x="0" y="851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952461" y="8202627"/>
            <a:ext cx="943513" cy="588409"/>
          </a:xfrm>
          <a:custGeom>
            <a:avLst/>
            <a:gdLst/>
            <a:ahLst/>
            <a:cxnLst/>
            <a:rect l="l" t="t" r="r" b="b"/>
            <a:pathLst>
              <a:path w="943513" h="588409">
                <a:moveTo>
                  <a:pt x="0" y="0"/>
                </a:moveTo>
                <a:lnTo>
                  <a:pt x="943512" y="0"/>
                </a:lnTo>
                <a:lnTo>
                  <a:pt x="943512" y="588409"/>
                </a:lnTo>
                <a:lnTo>
                  <a:pt x="0" y="5884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247523" y="8083997"/>
            <a:ext cx="798283" cy="793928"/>
          </a:xfrm>
          <a:custGeom>
            <a:avLst/>
            <a:gdLst/>
            <a:ahLst/>
            <a:cxnLst/>
            <a:rect l="l" t="t" r="r" b="b"/>
            <a:pathLst>
              <a:path w="798283" h="793928">
                <a:moveTo>
                  <a:pt x="0" y="0"/>
                </a:moveTo>
                <a:lnTo>
                  <a:pt x="798282" y="0"/>
                </a:lnTo>
                <a:lnTo>
                  <a:pt x="798282" y="793929"/>
                </a:lnTo>
                <a:lnTo>
                  <a:pt x="0" y="7939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372745" y="5423040"/>
            <a:ext cx="698687" cy="837207"/>
          </a:xfrm>
          <a:custGeom>
            <a:avLst/>
            <a:gdLst/>
            <a:ahLst/>
            <a:cxnLst/>
            <a:rect l="l" t="t" r="r" b="b"/>
            <a:pathLst>
              <a:path w="698687" h="837207">
                <a:moveTo>
                  <a:pt x="0" y="0"/>
                </a:moveTo>
                <a:lnTo>
                  <a:pt x="698687" y="0"/>
                </a:lnTo>
                <a:lnTo>
                  <a:pt x="698687" y="837206"/>
                </a:lnTo>
                <a:lnTo>
                  <a:pt x="0" y="8372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604306" y="3903950"/>
            <a:ext cx="760016" cy="682633"/>
          </a:xfrm>
          <a:custGeom>
            <a:avLst/>
            <a:gdLst/>
            <a:ahLst/>
            <a:cxnLst/>
            <a:rect l="l" t="t" r="r" b="b"/>
            <a:pathLst>
              <a:path w="760016" h="682633">
                <a:moveTo>
                  <a:pt x="0" y="0"/>
                </a:moveTo>
                <a:lnTo>
                  <a:pt x="760016" y="0"/>
                </a:lnTo>
                <a:lnTo>
                  <a:pt x="760016" y="682633"/>
                </a:lnTo>
                <a:lnTo>
                  <a:pt x="0" y="68263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8247546" y="5173243"/>
            <a:ext cx="1473537" cy="730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0"/>
              </a:lnSpc>
            </a:pPr>
            <a:r>
              <a:rPr lang="en-US" sz="4250" b="1">
                <a:solidFill>
                  <a:srgbClr val="2D2D2D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SDLC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855447" y="5950852"/>
            <a:ext cx="2257735" cy="1524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7"/>
              </a:lnSpc>
            </a:pPr>
            <a:r>
              <a:rPr lang="en-US" sz="2744">
                <a:solidFill>
                  <a:srgbClr val="2D2D2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Software Development Life Cycle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06871" y="853235"/>
            <a:ext cx="10457502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SDLC in Project Development</a:t>
            </a:r>
          </a:p>
        </p:txBody>
      </p:sp>
      <p:sp>
        <p:nvSpPr>
          <p:cNvPr id="19" name="AutoShape 19"/>
          <p:cNvSpPr/>
          <p:nvPr/>
        </p:nvSpPr>
        <p:spPr>
          <a:xfrm flipV="1">
            <a:off x="856624" y="0"/>
            <a:ext cx="0" cy="1057275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Freeform 20"/>
          <p:cNvSpPr/>
          <p:nvPr/>
        </p:nvSpPr>
        <p:spPr>
          <a:xfrm rot="-10800000">
            <a:off x="585664" y="1789745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20"/>
                </a:lnTo>
                <a:lnTo>
                  <a:pt x="0" y="54192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6144883" y="549932"/>
            <a:ext cx="1114417" cy="1114417"/>
          </a:xfrm>
          <a:custGeom>
            <a:avLst/>
            <a:gdLst/>
            <a:ahLst/>
            <a:cxnLst/>
            <a:rect l="l" t="t" r="r" b="b"/>
            <a:pathLst>
              <a:path w="1114417" h="1114417">
                <a:moveTo>
                  <a:pt x="0" y="0"/>
                </a:moveTo>
                <a:lnTo>
                  <a:pt x="1114417" y="0"/>
                </a:lnTo>
                <a:lnTo>
                  <a:pt x="1114417" y="1114416"/>
                </a:lnTo>
                <a:lnTo>
                  <a:pt x="0" y="111441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5866279" y="1484644"/>
            <a:ext cx="557208" cy="557208"/>
          </a:xfrm>
          <a:custGeom>
            <a:avLst/>
            <a:gdLst/>
            <a:ahLst/>
            <a:cxnLst/>
            <a:rect l="l" t="t" r="r" b="b"/>
            <a:pathLst>
              <a:path w="557208" h="557208">
                <a:moveTo>
                  <a:pt x="0" y="0"/>
                </a:moveTo>
                <a:lnTo>
                  <a:pt x="557208" y="0"/>
                </a:lnTo>
                <a:lnTo>
                  <a:pt x="557208" y="557209"/>
                </a:lnTo>
                <a:lnTo>
                  <a:pt x="0" y="55720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3" name="AutoShape 23"/>
          <p:cNvSpPr/>
          <p:nvPr/>
        </p:nvSpPr>
        <p:spPr>
          <a:xfrm>
            <a:off x="-403798" y="2060705"/>
            <a:ext cx="12213701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4"/>
          <p:cNvSpPr txBox="1"/>
          <p:nvPr/>
        </p:nvSpPr>
        <p:spPr>
          <a:xfrm>
            <a:off x="7117025" y="2339848"/>
            <a:ext cx="3734578" cy="98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90"/>
              </a:lnSpc>
              <a:spcBef>
                <a:spcPct val="0"/>
              </a:spcBef>
            </a:pPr>
            <a:r>
              <a:rPr lang="en-US" sz="2850" b="1" u="none" strike="noStrike">
                <a:solidFill>
                  <a:srgbClr val="2D2D2D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1. Requirement Gathering &amp; Analysis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191987" y="5381386"/>
            <a:ext cx="2949513" cy="98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90"/>
              </a:lnSpc>
              <a:spcBef>
                <a:spcPct val="0"/>
              </a:spcBef>
            </a:pPr>
            <a:r>
              <a:rPr lang="en-US" sz="2850" b="1" u="none" strike="noStrike">
                <a:solidFill>
                  <a:srgbClr val="2D2D2D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2. Architecture &amp; Design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146499" y="5634030"/>
            <a:ext cx="2630142" cy="480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0"/>
              </a:lnSpc>
            </a:pPr>
            <a:r>
              <a:rPr lang="en-US" sz="2850" b="1">
                <a:solidFill>
                  <a:srgbClr val="2D2D2D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5. Maintenance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7117025" y="2387473"/>
            <a:ext cx="3734578" cy="2635462"/>
            <a:chOff x="0" y="0"/>
            <a:chExt cx="4979438" cy="3513950"/>
          </a:xfrm>
        </p:grpSpPr>
        <p:sp>
          <p:nvSpPr>
            <p:cNvPr id="28" name="Freeform 28"/>
            <p:cNvSpPr/>
            <p:nvPr/>
          </p:nvSpPr>
          <p:spPr>
            <a:xfrm>
              <a:off x="1283224" y="1440166"/>
              <a:ext cx="2412990" cy="2073783"/>
            </a:xfrm>
            <a:custGeom>
              <a:avLst/>
              <a:gdLst/>
              <a:ahLst/>
              <a:cxnLst/>
              <a:rect l="l" t="t" r="r" b="b"/>
              <a:pathLst>
                <a:path w="2412990" h="2073783">
                  <a:moveTo>
                    <a:pt x="0" y="0"/>
                  </a:moveTo>
                  <a:lnTo>
                    <a:pt x="2412990" y="0"/>
                  </a:lnTo>
                  <a:lnTo>
                    <a:pt x="2412990" y="2073784"/>
                  </a:lnTo>
                  <a:lnTo>
                    <a:pt x="0" y="20737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000"/>
              </a:blip>
              <a:stretch>
                <a:fillRect l="-115544" r="-116017" b="-271766"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1983042" y="2021970"/>
              <a:ext cx="1013355" cy="910177"/>
            </a:xfrm>
            <a:custGeom>
              <a:avLst/>
              <a:gdLst/>
              <a:ahLst/>
              <a:cxnLst/>
              <a:rect l="l" t="t" r="r" b="b"/>
              <a:pathLst>
                <a:path w="1013355" h="910177">
                  <a:moveTo>
                    <a:pt x="0" y="0"/>
                  </a:moveTo>
                  <a:lnTo>
                    <a:pt x="1013354" y="0"/>
                  </a:lnTo>
                  <a:lnTo>
                    <a:pt x="1013354" y="910176"/>
                  </a:lnTo>
                  <a:lnTo>
                    <a:pt x="0" y="910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4979438" cy="1297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90"/>
                </a:lnSpc>
                <a:spcBef>
                  <a:spcPct val="0"/>
                </a:spcBef>
              </a:pPr>
              <a:r>
                <a:rPr lang="en-US" sz="2850" b="1" u="none" strike="noStrike">
                  <a:solidFill>
                    <a:srgbClr val="2D2D2D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1. Requirement Gathering &amp; Analysis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5913904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72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9577932" y="7702866"/>
            <a:ext cx="4530368" cy="1555434"/>
            <a:chOff x="0" y="0"/>
            <a:chExt cx="6040490" cy="207391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082711" cy="2073912"/>
            </a:xfrm>
            <a:custGeom>
              <a:avLst/>
              <a:gdLst/>
              <a:ahLst/>
              <a:cxnLst/>
              <a:rect l="l" t="t" r="r" b="b"/>
              <a:pathLst>
                <a:path w="2082711" h="2073912">
                  <a:moveTo>
                    <a:pt x="0" y="0"/>
                  </a:moveTo>
                  <a:lnTo>
                    <a:pt x="2082711" y="0"/>
                  </a:lnTo>
                  <a:lnTo>
                    <a:pt x="2082711" y="2073912"/>
                  </a:lnTo>
                  <a:lnTo>
                    <a:pt x="0" y="2073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5000"/>
              </a:blip>
              <a:stretch>
                <a:fillRect l="-229607" t="-271743" r="-54534"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499372" y="666348"/>
              <a:ext cx="1258017" cy="784545"/>
            </a:xfrm>
            <a:custGeom>
              <a:avLst/>
              <a:gdLst/>
              <a:ahLst/>
              <a:cxnLst/>
              <a:rect l="l" t="t" r="r" b="b"/>
              <a:pathLst>
                <a:path w="1258017" h="784545">
                  <a:moveTo>
                    <a:pt x="0" y="0"/>
                  </a:moveTo>
                  <a:lnTo>
                    <a:pt x="1258017" y="0"/>
                  </a:lnTo>
                  <a:lnTo>
                    <a:pt x="1258017" y="784545"/>
                  </a:lnTo>
                  <a:lnTo>
                    <a:pt x="0" y="784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35" name="TextBox 35"/>
            <p:cNvSpPr txBox="1"/>
            <p:nvPr/>
          </p:nvSpPr>
          <p:spPr>
            <a:xfrm>
              <a:off x="2505982" y="780155"/>
              <a:ext cx="3534508" cy="624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90"/>
                </a:lnSpc>
              </a:pPr>
              <a:r>
                <a:rPr lang="en-US" sz="2850" b="1">
                  <a:solidFill>
                    <a:srgbClr val="2D2D2D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3. Development</a:t>
              </a:r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100000">
            <a:off x="12564355" y="7571547"/>
            <a:ext cx="14359719" cy="12767096"/>
          </a:xfrm>
          <a:custGeom>
            <a:avLst/>
            <a:gdLst/>
            <a:ahLst/>
            <a:cxnLst/>
            <a:rect l="l" t="t" r="r" b="b"/>
            <a:pathLst>
              <a:path w="14359719" h="12767096">
                <a:moveTo>
                  <a:pt x="0" y="0"/>
                </a:moveTo>
                <a:lnTo>
                  <a:pt x="14359719" y="0"/>
                </a:lnTo>
                <a:lnTo>
                  <a:pt x="14359719" y="12767096"/>
                </a:lnTo>
                <a:lnTo>
                  <a:pt x="0" y="12767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8100000">
            <a:off x="12974274" y="7887824"/>
            <a:ext cx="14359719" cy="12767096"/>
          </a:xfrm>
          <a:custGeom>
            <a:avLst/>
            <a:gdLst/>
            <a:ahLst/>
            <a:cxnLst/>
            <a:rect l="l" t="t" r="r" b="b"/>
            <a:pathLst>
              <a:path w="14359719" h="12767096">
                <a:moveTo>
                  <a:pt x="0" y="0"/>
                </a:moveTo>
                <a:lnTo>
                  <a:pt x="14359720" y="0"/>
                </a:lnTo>
                <a:lnTo>
                  <a:pt x="14359720" y="12767096"/>
                </a:lnTo>
                <a:lnTo>
                  <a:pt x="0" y="12767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06871" y="853235"/>
            <a:ext cx="12968450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Client–Server Development Overview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856624" y="0"/>
            <a:ext cx="0" cy="1057275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 rot="-10800000">
            <a:off x="585664" y="1789745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20"/>
                </a:lnTo>
                <a:lnTo>
                  <a:pt x="0" y="5419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-403798" y="2060705"/>
            <a:ext cx="12213701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4745844" y="926535"/>
            <a:ext cx="2902122" cy="996401"/>
            <a:chOff x="0" y="0"/>
            <a:chExt cx="3869497" cy="132853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34171" cy="1328534"/>
            </a:xfrm>
            <a:custGeom>
              <a:avLst/>
              <a:gdLst/>
              <a:ahLst/>
              <a:cxnLst/>
              <a:rect l="l" t="t" r="r" b="b"/>
              <a:pathLst>
                <a:path w="1334171" h="1328534">
                  <a:moveTo>
                    <a:pt x="0" y="0"/>
                  </a:moveTo>
                  <a:lnTo>
                    <a:pt x="1334171" y="0"/>
                  </a:lnTo>
                  <a:lnTo>
                    <a:pt x="1334171" y="1328534"/>
                  </a:lnTo>
                  <a:lnTo>
                    <a:pt x="0" y="1328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65000"/>
              </a:blip>
              <a:stretch>
                <a:fillRect l="-229607" t="-271743" r="-54534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319894" y="426858"/>
              <a:ext cx="805877" cy="502574"/>
            </a:xfrm>
            <a:custGeom>
              <a:avLst/>
              <a:gdLst/>
              <a:ahLst/>
              <a:cxnLst/>
              <a:rect l="l" t="t" r="r" b="b"/>
              <a:pathLst>
                <a:path w="805877" h="502574">
                  <a:moveTo>
                    <a:pt x="0" y="0"/>
                  </a:moveTo>
                  <a:lnTo>
                    <a:pt x="805877" y="0"/>
                  </a:lnTo>
                  <a:lnTo>
                    <a:pt x="805877" y="502574"/>
                  </a:lnTo>
                  <a:lnTo>
                    <a:pt x="0" y="502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1605315" y="492170"/>
              <a:ext cx="2264182" cy="4078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56"/>
                </a:lnSpc>
              </a:pPr>
              <a:r>
                <a:rPr lang="en-US" sz="1825" b="1">
                  <a:solidFill>
                    <a:srgbClr val="2D2D2D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3. Development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681780" y="844808"/>
            <a:ext cx="258287" cy="25828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EEE7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151962" y="2907360"/>
            <a:ext cx="4106947" cy="1526141"/>
            <a:chOff x="0" y="0"/>
            <a:chExt cx="5475930" cy="2034855"/>
          </a:xfrm>
        </p:grpSpPr>
        <p:sp>
          <p:nvSpPr>
            <p:cNvPr id="16" name="AutoShape 16"/>
            <p:cNvSpPr/>
            <p:nvPr/>
          </p:nvSpPr>
          <p:spPr>
            <a:xfrm>
              <a:off x="0" y="1017428"/>
              <a:ext cx="5475930" cy="0"/>
            </a:xfrm>
            <a:prstGeom prst="line">
              <a:avLst/>
            </a:prstGeom>
            <a:ln w="53994" cap="rnd">
              <a:solidFill>
                <a:srgbClr val="363336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17" name="AutoShape 17"/>
            <p:cNvSpPr/>
            <p:nvPr/>
          </p:nvSpPr>
          <p:spPr>
            <a:xfrm>
              <a:off x="0" y="1640203"/>
              <a:ext cx="5475930" cy="0"/>
            </a:xfrm>
            <a:prstGeom prst="line">
              <a:avLst/>
            </a:prstGeom>
            <a:ln w="53994" cap="rnd">
              <a:solidFill>
                <a:srgbClr val="363336"/>
              </a:solidFill>
              <a:prstDash val="solid"/>
              <a:headEnd type="arrow" w="med" len="sm"/>
              <a:tailEnd type="none" w="sm" len="sm"/>
            </a:ln>
          </p:spPr>
        </p:sp>
        <p:sp>
          <p:nvSpPr>
            <p:cNvPr id="18" name="Freeform 18"/>
            <p:cNvSpPr/>
            <p:nvPr/>
          </p:nvSpPr>
          <p:spPr>
            <a:xfrm>
              <a:off x="1490667" y="0"/>
              <a:ext cx="2494595" cy="1646433"/>
            </a:xfrm>
            <a:custGeom>
              <a:avLst/>
              <a:gdLst/>
              <a:ahLst/>
              <a:cxnLst/>
              <a:rect l="l" t="t" r="r" b="b"/>
              <a:pathLst>
                <a:path w="2494595" h="1646433">
                  <a:moveTo>
                    <a:pt x="0" y="0"/>
                  </a:moveTo>
                  <a:lnTo>
                    <a:pt x="2494595" y="0"/>
                  </a:lnTo>
                  <a:lnTo>
                    <a:pt x="2494595" y="1646433"/>
                  </a:lnTo>
                  <a:lnTo>
                    <a:pt x="0" y="16464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id="19" name="Group 19"/>
            <p:cNvGrpSpPr/>
            <p:nvPr/>
          </p:nvGrpSpPr>
          <p:grpSpPr>
            <a:xfrm>
              <a:off x="1788210" y="1089838"/>
              <a:ext cx="1981315" cy="945017"/>
              <a:chOff x="0" y="0"/>
              <a:chExt cx="384497" cy="183391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384496" cy="183391"/>
              </a:xfrm>
              <a:custGeom>
                <a:avLst/>
                <a:gdLst/>
                <a:ahLst/>
                <a:cxnLst/>
                <a:rect l="l" t="t" r="r" b="b"/>
                <a:pathLst>
                  <a:path w="384496" h="183391">
                    <a:moveTo>
                      <a:pt x="48730" y="0"/>
                    </a:moveTo>
                    <a:lnTo>
                      <a:pt x="335766" y="0"/>
                    </a:lnTo>
                    <a:cubicBezTo>
                      <a:pt x="362679" y="0"/>
                      <a:pt x="384496" y="21817"/>
                      <a:pt x="384496" y="48730"/>
                    </a:cubicBezTo>
                    <a:lnTo>
                      <a:pt x="384496" y="134661"/>
                    </a:lnTo>
                    <a:cubicBezTo>
                      <a:pt x="384496" y="161574"/>
                      <a:pt x="362679" y="183391"/>
                      <a:pt x="335766" y="183391"/>
                    </a:cubicBezTo>
                    <a:lnTo>
                      <a:pt x="48730" y="183391"/>
                    </a:lnTo>
                    <a:cubicBezTo>
                      <a:pt x="21817" y="183391"/>
                      <a:pt x="0" y="161574"/>
                      <a:pt x="0" y="134661"/>
                    </a:cubicBezTo>
                    <a:lnTo>
                      <a:pt x="0" y="48730"/>
                    </a:lnTo>
                    <a:cubicBezTo>
                      <a:pt x="0" y="21817"/>
                      <a:pt x="21817" y="0"/>
                      <a:pt x="48730" y="0"/>
                    </a:cubicBezTo>
                    <a:close/>
                  </a:path>
                </a:pathLst>
              </a:custGeom>
              <a:solidFill>
                <a:srgbClr val="EFEEE7"/>
              </a:solidFill>
              <a:ln w="38100" cap="sq">
                <a:solidFill>
                  <a:srgbClr val="363336"/>
                </a:solidFill>
                <a:prstDash val="solid"/>
                <a:miter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47625"/>
                <a:ext cx="384497" cy="135766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2375"/>
                  </a:lnSpc>
                </a:pPr>
                <a:r>
                  <a:rPr lang="en-US" sz="2399" b="1">
                    <a:solidFill>
                      <a:srgbClr val="363336"/>
                    </a:solidFill>
                    <a:latin typeface="DM Sans Bold"/>
                    <a:ea typeface="DM Sans Bold"/>
                    <a:cs typeface="DM Sans Bold"/>
                    <a:sym typeface="DM Sans Bold"/>
                  </a:rPr>
                  <a:t>REST API</a:t>
                </a:r>
              </a:p>
            </p:txBody>
          </p:sp>
        </p:grpSp>
      </p:grpSp>
      <p:sp>
        <p:nvSpPr>
          <p:cNvPr id="22" name="TextBox 22"/>
          <p:cNvSpPr txBox="1"/>
          <p:nvPr/>
        </p:nvSpPr>
        <p:spPr>
          <a:xfrm>
            <a:off x="15901967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73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214374" y="4899564"/>
            <a:ext cx="5021896" cy="1437733"/>
            <a:chOff x="0" y="0"/>
            <a:chExt cx="36810266" cy="1053851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6810268" cy="10538519"/>
            </a:xfrm>
            <a:custGeom>
              <a:avLst/>
              <a:gdLst/>
              <a:ahLst/>
              <a:cxnLst/>
              <a:rect l="l" t="t" r="r" b="b"/>
              <a:pathLst>
                <a:path w="36810268" h="10538519">
                  <a:moveTo>
                    <a:pt x="12333" y="0"/>
                  </a:moveTo>
                  <a:lnTo>
                    <a:pt x="36797934" y="0"/>
                  </a:lnTo>
                  <a:cubicBezTo>
                    <a:pt x="36804746" y="0"/>
                    <a:pt x="36810268" y="5522"/>
                    <a:pt x="36810268" y="12333"/>
                  </a:cubicBezTo>
                  <a:lnTo>
                    <a:pt x="36810268" y="10526185"/>
                  </a:lnTo>
                  <a:cubicBezTo>
                    <a:pt x="36810268" y="10532997"/>
                    <a:pt x="36804746" y="10538519"/>
                    <a:pt x="36797934" y="10538519"/>
                  </a:cubicBezTo>
                  <a:lnTo>
                    <a:pt x="12333" y="10538519"/>
                  </a:lnTo>
                  <a:cubicBezTo>
                    <a:pt x="9062" y="10538519"/>
                    <a:pt x="5925" y="10537220"/>
                    <a:pt x="3612" y="10534907"/>
                  </a:cubicBezTo>
                  <a:cubicBezTo>
                    <a:pt x="1299" y="10532594"/>
                    <a:pt x="0" y="10529457"/>
                    <a:pt x="0" y="10526185"/>
                  </a:cubicBezTo>
                  <a:lnTo>
                    <a:pt x="0" y="12333"/>
                  </a:lnTo>
                  <a:cubicBezTo>
                    <a:pt x="0" y="9062"/>
                    <a:pt x="1299" y="5925"/>
                    <a:pt x="3612" y="3612"/>
                  </a:cubicBezTo>
                  <a:cubicBezTo>
                    <a:pt x="5925" y="1299"/>
                    <a:pt x="9062" y="0"/>
                    <a:pt x="12333" y="0"/>
                  </a:cubicBezTo>
                  <a:close/>
                </a:path>
              </a:pathLst>
            </a:custGeom>
            <a:solidFill>
              <a:srgbClr val="E3E0D8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36810266" cy="10567094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l">
                <a:lnSpc>
                  <a:spcPts val="2892"/>
                </a:lnSpc>
              </a:pPr>
              <a:r>
                <a:rPr lang="en-US" sz="2066" b="1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Built with Angular</a:t>
              </a:r>
            </a:p>
            <a:p>
              <a:pPr marL="446137" lvl="1" indent="-223069" algn="l">
                <a:lnSpc>
                  <a:spcPts val="2892"/>
                </a:lnSpc>
                <a:buFont typeface="Arial"/>
                <a:buChar char="•"/>
              </a:pPr>
              <a:r>
                <a:rPr lang="en-US" sz="2066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SPA framework</a:t>
              </a:r>
            </a:p>
            <a:p>
              <a:pPr marL="446137" lvl="1" indent="-223069" algn="l">
                <a:lnSpc>
                  <a:spcPts val="2892"/>
                </a:lnSpc>
                <a:buFont typeface="Arial"/>
                <a:buChar char="•"/>
              </a:pPr>
              <a:r>
                <a:rPr lang="en-US" sz="2066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Structured file architecture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214374" y="6451598"/>
            <a:ext cx="5021896" cy="713833"/>
            <a:chOff x="0" y="0"/>
            <a:chExt cx="36810266" cy="523236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6810268" cy="5232365"/>
            </a:xfrm>
            <a:custGeom>
              <a:avLst/>
              <a:gdLst/>
              <a:ahLst/>
              <a:cxnLst/>
              <a:rect l="l" t="t" r="r" b="b"/>
              <a:pathLst>
                <a:path w="36810268" h="5232365">
                  <a:moveTo>
                    <a:pt x="12333" y="0"/>
                  </a:moveTo>
                  <a:lnTo>
                    <a:pt x="36797934" y="0"/>
                  </a:lnTo>
                  <a:cubicBezTo>
                    <a:pt x="36804746" y="0"/>
                    <a:pt x="36810268" y="5522"/>
                    <a:pt x="36810268" y="12333"/>
                  </a:cubicBezTo>
                  <a:lnTo>
                    <a:pt x="36810268" y="5220032"/>
                  </a:lnTo>
                  <a:cubicBezTo>
                    <a:pt x="36810268" y="5223303"/>
                    <a:pt x="36808969" y="5226440"/>
                    <a:pt x="36806656" y="5228753"/>
                  </a:cubicBezTo>
                  <a:cubicBezTo>
                    <a:pt x="36804343" y="5231066"/>
                    <a:pt x="36801205" y="5232365"/>
                    <a:pt x="36797934" y="5232365"/>
                  </a:cubicBezTo>
                  <a:lnTo>
                    <a:pt x="12333" y="5232365"/>
                  </a:lnTo>
                  <a:cubicBezTo>
                    <a:pt x="5522" y="5232365"/>
                    <a:pt x="0" y="5226843"/>
                    <a:pt x="0" y="5220032"/>
                  </a:cubicBezTo>
                  <a:lnTo>
                    <a:pt x="0" y="12333"/>
                  </a:lnTo>
                  <a:cubicBezTo>
                    <a:pt x="0" y="9062"/>
                    <a:pt x="1299" y="5925"/>
                    <a:pt x="3612" y="3612"/>
                  </a:cubicBezTo>
                  <a:cubicBezTo>
                    <a:pt x="5925" y="1299"/>
                    <a:pt x="9062" y="0"/>
                    <a:pt x="12333" y="0"/>
                  </a:cubicBezTo>
                  <a:close/>
                </a:path>
              </a:pathLst>
            </a:custGeom>
            <a:solidFill>
              <a:srgbClr val="E3E0D8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28575"/>
              <a:ext cx="36810266" cy="5260940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l">
                <a:lnSpc>
                  <a:spcPts val="2892"/>
                </a:lnSpc>
              </a:pPr>
              <a:r>
                <a:rPr lang="en-US" sz="2066" b="1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Styled using Tailwind CSS + Flowbite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175009" y="4899564"/>
            <a:ext cx="5021896" cy="1799683"/>
            <a:chOff x="0" y="0"/>
            <a:chExt cx="36810266" cy="13191596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6810268" cy="13191595"/>
            </a:xfrm>
            <a:custGeom>
              <a:avLst/>
              <a:gdLst/>
              <a:ahLst/>
              <a:cxnLst/>
              <a:rect l="l" t="t" r="r" b="b"/>
              <a:pathLst>
                <a:path w="36810268" h="13191595">
                  <a:moveTo>
                    <a:pt x="12333" y="0"/>
                  </a:moveTo>
                  <a:lnTo>
                    <a:pt x="36797934" y="0"/>
                  </a:lnTo>
                  <a:cubicBezTo>
                    <a:pt x="36804746" y="0"/>
                    <a:pt x="36810268" y="5522"/>
                    <a:pt x="36810268" y="12333"/>
                  </a:cubicBezTo>
                  <a:lnTo>
                    <a:pt x="36810268" y="13179262"/>
                  </a:lnTo>
                  <a:cubicBezTo>
                    <a:pt x="36810268" y="13182533"/>
                    <a:pt x="36808969" y="13185670"/>
                    <a:pt x="36806656" y="13187983"/>
                  </a:cubicBezTo>
                  <a:cubicBezTo>
                    <a:pt x="36804343" y="13190296"/>
                    <a:pt x="36801205" y="13191595"/>
                    <a:pt x="36797934" y="13191595"/>
                  </a:cubicBezTo>
                  <a:lnTo>
                    <a:pt x="12333" y="13191595"/>
                  </a:lnTo>
                  <a:cubicBezTo>
                    <a:pt x="9062" y="13191595"/>
                    <a:pt x="5925" y="13190296"/>
                    <a:pt x="3612" y="13187983"/>
                  </a:cubicBezTo>
                  <a:cubicBezTo>
                    <a:pt x="1299" y="13185670"/>
                    <a:pt x="0" y="13182533"/>
                    <a:pt x="0" y="13179262"/>
                  </a:cubicBezTo>
                  <a:lnTo>
                    <a:pt x="0" y="12333"/>
                  </a:lnTo>
                  <a:cubicBezTo>
                    <a:pt x="0" y="9062"/>
                    <a:pt x="1299" y="5925"/>
                    <a:pt x="3612" y="3612"/>
                  </a:cubicBezTo>
                  <a:cubicBezTo>
                    <a:pt x="5925" y="1299"/>
                    <a:pt x="9062" y="0"/>
                    <a:pt x="12333" y="0"/>
                  </a:cubicBezTo>
                  <a:close/>
                </a:path>
              </a:pathLst>
            </a:custGeom>
            <a:solidFill>
              <a:srgbClr val="E3E0D8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28575"/>
              <a:ext cx="36810266" cy="13220171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l">
                <a:lnSpc>
                  <a:spcPts val="2892"/>
                </a:lnSpc>
              </a:pPr>
              <a:r>
                <a:rPr lang="en-US" sz="2066" b="1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Built with Node.js + Express</a:t>
              </a:r>
            </a:p>
            <a:p>
              <a:pPr marL="446137" lvl="1" indent="-223069" algn="l">
                <a:lnSpc>
                  <a:spcPts val="2892"/>
                </a:lnSpc>
                <a:buFont typeface="Arial"/>
                <a:buChar char="•"/>
              </a:pPr>
              <a:r>
                <a:rPr lang="en-US" sz="2066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High performance</a:t>
              </a:r>
            </a:p>
            <a:p>
              <a:pPr marL="446137" lvl="1" indent="-223069" algn="l">
                <a:lnSpc>
                  <a:spcPts val="2892"/>
                </a:lnSpc>
                <a:buFont typeface="Arial"/>
                <a:buChar char="•"/>
              </a:pPr>
              <a:r>
                <a:rPr lang="en-US" sz="2066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Lightweight APIs</a:t>
              </a:r>
            </a:p>
            <a:p>
              <a:pPr marL="446137" lvl="1" indent="-223069" algn="l">
                <a:lnSpc>
                  <a:spcPts val="2892"/>
                </a:lnSpc>
                <a:buFont typeface="Arial"/>
                <a:buChar char="•"/>
              </a:pPr>
              <a:r>
                <a:rPr lang="en-US" sz="2066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Scalable microservices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1175009" y="6813548"/>
            <a:ext cx="5021896" cy="713833"/>
            <a:chOff x="0" y="0"/>
            <a:chExt cx="36810266" cy="523236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6810268" cy="5232365"/>
            </a:xfrm>
            <a:custGeom>
              <a:avLst/>
              <a:gdLst/>
              <a:ahLst/>
              <a:cxnLst/>
              <a:rect l="l" t="t" r="r" b="b"/>
              <a:pathLst>
                <a:path w="36810268" h="5232365">
                  <a:moveTo>
                    <a:pt x="12333" y="0"/>
                  </a:moveTo>
                  <a:lnTo>
                    <a:pt x="36797934" y="0"/>
                  </a:lnTo>
                  <a:cubicBezTo>
                    <a:pt x="36804746" y="0"/>
                    <a:pt x="36810268" y="5522"/>
                    <a:pt x="36810268" y="12333"/>
                  </a:cubicBezTo>
                  <a:lnTo>
                    <a:pt x="36810268" y="5220032"/>
                  </a:lnTo>
                  <a:cubicBezTo>
                    <a:pt x="36810268" y="5223303"/>
                    <a:pt x="36808969" y="5226440"/>
                    <a:pt x="36806656" y="5228753"/>
                  </a:cubicBezTo>
                  <a:cubicBezTo>
                    <a:pt x="36804343" y="5231066"/>
                    <a:pt x="36801205" y="5232365"/>
                    <a:pt x="36797934" y="5232365"/>
                  </a:cubicBezTo>
                  <a:lnTo>
                    <a:pt x="12333" y="5232365"/>
                  </a:lnTo>
                  <a:cubicBezTo>
                    <a:pt x="5522" y="5232365"/>
                    <a:pt x="0" y="5226843"/>
                    <a:pt x="0" y="5220032"/>
                  </a:cubicBezTo>
                  <a:lnTo>
                    <a:pt x="0" y="12333"/>
                  </a:lnTo>
                  <a:cubicBezTo>
                    <a:pt x="0" y="9062"/>
                    <a:pt x="1299" y="5925"/>
                    <a:pt x="3612" y="3612"/>
                  </a:cubicBezTo>
                  <a:cubicBezTo>
                    <a:pt x="5925" y="1299"/>
                    <a:pt x="9062" y="0"/>
                    <a:pt x="12333" y="0"/>
                  </a:cubicBezTo>
                  <a:close/>
                </a:path>
              </a:pathLst>
            </a:custGeom>
            <a:solidFill>
              <a:srgbClr val="E3E0D8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28575"/>
              <a:ext cx="36810266" cy="5260940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l">
                <a:lnSpc>
                  <a:spcPts val="2892"/>
                </a:lnSpc>
              </a:pPr>
              <a:r>
                <a:rPr lang="en-US" sz="2066" b="1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Limitation: Lacks built-in security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3642747" y="2825844"/>
            <a:ext cx="2165151" cy="1757549"/>
            <a:chOff x="0" y="0"/>
            <a:chExt cx="2886868" cy="2343398"/>
          </a:xfrm>
        </p:grpSpPr>
        <p:sp>
          <p:nvSpPr>
            <p:cNvPr id="36" name="Freeform 36"/>
            <p:cNvSpPr/>
            <p:nvPr/>
          </p:nvSpPr>
          <p:spPr>
            <a:xfrm>
              <a:off x="505426" y="0"/>
              <a:ext cx="1876016" cy="1597878"/>
            </a:xfrm>
            <a:custGeom>
              <a:avLst/>
              <a:gdLst/>
              <a:ahLst/>
              <a:cxnLst/>
              <a:rect l="l" t="t" r="r" b="b"/>
              <a:pathLst>
                <a:path w="1876016" h="1597878">
                  <a:moveTo>
                    <a:pt x="0" y="0"/>
                  </a:moveTo>
                  <a:lnTo>
                    <a:pt x="1876016" y="0"/>
                  </a:lnTo>
                  <a:lnTo>
                    <a:pt x="1876016" y="1597878"/>
                  </a:lnTo>
                  <a:lnTo>
                    <a:pt x="0" y="15978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88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7" name="TextBox 37"/>
            <p:cNvSpPr txBox="1"/>
            <p:nvPr/>
          </p:nvSpPr>
          <p:spPr>
            <a:xfrm>
              <a:off x="0" y="1659376"/>
              <a:ext cx="2886868" cy="6840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7"/>
                </a:lnSpc>
                <a:spcBef>
                  <a:spcPct val="0"/>
                </a:spcBef>
              </a:pPr>
              <a:r>
                <a:rPr lang="en-US" sz="3090" b="1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Client-Side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2602972" y="2757485"/>
            <a:ext cx="2382791" cy="1825890"/>
            <a:chOff x="-1" y="0"/>
            <a:chExt cx="3177055" cy="2434520"/>
          </a:xfrm>
        </p:grpSpPr>
        <p:sp>
          <p:nvSpPr>
            <p:cNvPr id="39" name="Freeform 39"/>
            <p:cNvSpPr/>
            <p:nvPr/>
          </p:nvSpPr>
          <p:spPr>
            <a:xfrm>
              <a:off x="743339" y="0"/>
              <a:ext cx="1401279" cy="1780168"/>
            </a:xfrm>
            <a:custGeom>
              <a:avLst/>
              <a:gdLst/>
              <a:ahLst/>
              <a:cxnLst/>
              <a:rect l="l" t="t" r="r" b="b"/>
              <a:pathLst>
                <a:path w="1401279" h="1780168">
                  <a:moveTo>
                    <a:pt x="0" y="0"/>
                  </a:moveTo>
                  <a:lnTo>
                    <a:pt x="1401279" y="0"/>
                  </a:lnTo>
                  <a:lnTo>
                    <a:pt x="1401279" y="1780168"/>
                  </a:lnTo>
                  <a:lnTo>
                    <a:pt x="0" y="17801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r="-24656"/>
              </a:stretch>
            </a:blipFill>
          </p:spPr>
        </p:sp>
        <p:sp>
          <p:nvSpPr>
            <p:cNvPr id="40" name="TextBox 40"/>
            <p:cNvSpPr txBox="1"/>
            <p:nvPr/>
          </p:nvSpPr>
          <p:spPr>
            <a:xfrm>
              <a:off x="-1" y="1750544"/>
              <a:ext cx="3177055" cy="6839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329"/>
                </a:lnSpc>
                <a:spcBef>
                  <a:spcPct val="0"/>
                </a:spcBef>
              </a:pPr>
              <a:r>
                <a:rPr lang="en-US" sz="3092" b="1" dirty="0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Server-Side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2214374" y="7279731"/>
            <a:ext cx="5021896" cy="713833"/>
            <a:chOff x="0" y="0"/>
            <a:chExt cx="36810266" cy="5232365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36810268" cy="5232365"/>
            </a:xfrm>
            <a:custGeom>
              <a:avLst/>
              <a:gdLst/>
              <a:ahLst/>
              <a:cxnLst/>
              <a:rect l="l" t="t" r="r" b="b"/>
              <a:pathLst>
                <a:path w="36810268" h="5232365">
                  <a:moveTo>
                    <a:pt x="12333" y="0"/>
                  </a:moveTo>
                  <a:lnTo>
                    <a:pt x="36797934" y="0"/>
                  </a:lnTo>
                  <a:cubicBezTo>
                    <a:pt x="36804746" y="0"/>
                    <a:pt x="36810268" y="5522"/>
                    <a:pt x="36810268" y="12333"/>
                  </a:cubicBezTo>
                  <a:lnTo>
                    <a:pt x="36810268" y="5220032"/>
                  </a:lnTo>
                  <a:cubicBezTo>
                    <a:pt x="36810268" y="5223303"/>
                    <a:pt x="36808969" y="5226440"/>
                    <a:pt x="36806656" y="5228753"/>
                  </a:cubicBezTo>
                  <a:cubicBezTo>
                    <a:pt x="36804343" y="5231066"/>
                    <a:pt x="36801205" y="5232365"/>
                    <a:pt x="36797934" y="5232365"/>
                  </a:cubicBezTo>
                  <a:lnTo>
                    <a:pt x="12333" y="5232365"/>
                  </a:lnTo>
                  <a:cubicBezTo>
                    <a:pt x="5522" y="5232365"/>
                    <a:pt x="0" y="5226843"/>
                    <a:pt x="0" y="5220032"/>
                  </a:cubicBezTo>
                  <a:lnTo>
                    <a:pt x="0" y="12333"/>
                  </a:lnTo>
                  <a:cubicBezTo>
                    <a:pt x="0" y="9062"/>
                    <a:pt x="1299" y="5925"/>
                    <a:pt x="3612" y="3612"/>
                  </a:cubicBezTo>
                  <a:cubicBezTo>
                    <a:pt x="5925" y="1299"/>
                    <a:pt x="9062" y="0"/>
                    <a:pt x="12333" y="0"/>
                  </a:cubicBezTo>
                  <a:close/>
                </a:path>
              </a:pathLst>
            </a:custGeom>
            <a:solidFill>
              <a:srgbClr val="E3E0D8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28575"/>
              <a:ext cx="36810266" cy="5260940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l">
                <a:lnSpc>
                  <a:spcPts val="2892"/>
                </a:lnSpc>
              </a:pPr>
              <a:r>
                <a:rPr lang="en-US" sz="2066" b="1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Modular &amp; component-based UI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1175009" y="7641681"/>
            <a:ext cx="5021896" cy="1075783"/>
            <a:chOff x="0" y="0"/>
            <a:chExt cx="36810266" cy="7885442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36810268" cy="7885442"/>
            </a:xfrm>
            <a:custGeom>
              <a:avLst/>
              <a:gdLst/>
              <a:ahLst/>
              <a:cxnLst/>
              <a:rect l="l" t="t" r="r" b="b"/>
              <a:pathLst>
                <a:path w="36810268" h="7885442">
                  <a:moveTo>
                    <a:pt x="12333" y="0"/>
                  </a:moveTo>
                  <a:lnTo>
                    <a:pt x="36797934" y="0"/>
                  </a:lnTo>
                  <a:cubicBezTo>
                    <a:pt x="36804746" y="0"/>
                    <a:pt x="36810268" y="5522"/>
                    <a:pt x="36810268" y="12333"/>
                  </a:cubicBezTo>
                  <a:lnTo>
                    <a:pt x="36810268" y="7873109"/>
                  </a:lnTo>
                  <a:cubicBezTo>
                    <a:pt x="36810268" y="7876380"/>
                    <a:pt x="36808969" y="7879517"/>
                    <a:pt x="36806656" y="7881830"/>
                  </a:cubicBezTo>
                  <a:cubicBezTo>
                    <a:pt x="36804343" y="7884143"/>
                    <a:pt x="36801205" y="7885442"/>
                    <a:pt x="36797934" y="7885442"/>
                  </a:cubicBezTo>
                  <a:lnTo>
                    <a:pt x="12333" y="7885442"/>
                  </a:lnTo>
                  <a:cubicBezTo>
                    <a:pt x="9062" y="7885442"/>
                    <a:pt x="5925" y="7884143"/>
                    <a:pt x="3612" y="7881830"/>
                  </a:cubicBezTo>
                  <a:cubicBezTo>
                    <a:pt x="1299" y="7879517"/>
                    <a:pt x="0" y="7876380"/>
                    <a:pt x="0" y="7873109"/>
                  </a:cubicBezTo>
                  <a:lnTo>
                    <a:pt x="0" y="12333"/>
                  </a:lnTo>
                  <a:cubicBezTo>
                    <a:pt x="0" y="9062"/>
                    <a:pt x="1299" y="5925"/>
                    <a:pt x="3612" y="3612"/>
                  </a:cubicBezTo>
                  <a:cubicBezTo>
                    <a:pt x="5925" y="1299"/>
                    <a:pt x="9062" y="0"/>
                    <a:pt x="12333" y="0"/>
                  </a:cubicBezTo>
                  <a:close/>
                </a:path>
              </a:pathLst>
            </a:custGeom>
            <a:solidFill>
              <a:srgbClr val="E3E0D8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28575"/>
              <a:ext cx="36810266" cy="7914017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l">
                <a:lnSpc>
                  <a:spcPts val="2892"/>
                </a:lnSpc>
              </a:pPr>
              <a:r>
                <a:rPr lang="en-US" sz="2066" b="1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Solution: helmet middleware</a:t>
              </a:r>
            </a:p>
            <a:p>
              <a:pPr marL="446137" lvl="1" indent="-223069" algn="l">
                <a:lnSpc>
                  <a:spcPts val="2892"/>
                </a:lnSpc>
                <a:buFont typeface="Arial"/>
                <a:buChar char="•"/>
              </a:pPr>
              <a:r>
                <a:rPr lang="en-US" sz="2066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Adds security via HTTP headers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ABC9CEC6-F01D-93ED-E829-9A7EBC47D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10441" y="-12610271"/>
            <a:ext cx="42521864" cy="35633733"/>
            <a:chOff x="0" y="0"/>
            <a:chExt cx="56695819" cy="47511643"/>
          </a:xfrm>
        </p:grpSpPr>
        <p:sp>
          <p:nvSpPr>
            <p:cNvPr id="3" name="AutoShape 3"/>
            <p:cNvSpPr/>
            <p:nvPr/>
          </p:nvSpPr>
          <p:spPr>
            <a:xfrm flipH="1">
              <a:off x="16013921" y="28971405"/>
              <a:ext cx="16445899" cy="0"/>
            </a:xfrm>
            <a:prstGeom prst="line">
              <a:avLst/>
            </a:prstGeom>
            <a:ln w="50800" cap="flat">
              <a:solidFill>
                <a:srgbClr val="82756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flipH="1">
              <a:off x="24112986" y="18397385"/>
              <a:ext cx="16284935" cy="0"/>
            </a:xfrm>
            <a:prstGeom prst="line">
              <a:avLst/>
            </a:prstGeom>
            <a:ln w="50800" cap="flat">
              <a:solidFill>
                <a:srgbClr val="82756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17694484" y="24265528"/>
              <a:ext cx="0" cy="6264167"/>
            </a:xfrm>
            <a:prstGeom prst="line">
              <a:avLst/>
            </a:prstGeom>
            <a:ln w="50800" cap="flat">
              <a:solidFill>
                <a:srgbClr val="82756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38717358" y="16813695"/>
              <a:ext cx="0" cy="6264167"/>
            </a:xfrm>
            <a:prstGeom prst="line">
              <a:avLst/>
            </a:prstGeom>
            <a:ln w="50800" cap="flat">
              <a:solidFill>
                <a:srgbClr val="82756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Freeform 7"/>
            <p:cNvSpPr/>
            <p:nvPr/>
          </p:nvSpPr>
          <p:spPr>
            <a:xfrm>
              <a:off x="17333204" y="28610125"/>
              <a:ext cx="722560" cy="722560"/>
            </a:xfrm>
            <a:custGeom>
              <a:avLst/>
              <a:gdLst/>
              <a:ahLst/>
              <a:cxnLst/>
              <a:rect l="l" t="t" r="r" b="b"/>
              <a:pathLst>
                <a:path w="722560" h="722560">
                  <a:moveTo>
                    <a:pt x="0" y="0"/>
                  </a:moveTo>
                  <a:lnTo>
                    <a:pt x="722560" y="0"/>
                  </a:lnTo>
                  <a:lnTo>
                    <a:pt x="722560" y="722560"/>
                  </a:lnTo>
                  <a:lnTo>
                    <a:pt x="0" y="7225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38356078" y="18036105"/>
              <a:ext cx="722560" cy="722560"/>
            </a:xfrm>
            <a:custGeom>
              <a:avLst/>
              <a:gdLst/>
              <a:ahLst/>
              <a:cxnLst/>
              <a:rect l="l" t="t" r="r" b="b"/>
              <a:pathLst>
                <a:path w="722560" h="722560">
                  <a:moveTo>
                    <a:pt x="0" y="0"/>
                  </a:moveTo>
                  <a:lnTo>
                    <a:pt x="722560" y="0"/>
                  </a:lnTo>
                  <a:lnTo>
                    <a:pt x="722560" y="722560"/>
                  </a:lnTo>
                  <a:lnTo>
                    <a:pt x="0" y="7225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8100000">
              <a:off x="33788409" y="25790841"/>
              <a:ext cx="19146293" cy="17022795"/>
            </a:xfrm>
            <a:custGeom>
              <a:avLst/>
              <a:gdLst/>
              <a:ahLst/>
              <a:cxnLst/>
              <a:rect l="l" t="t" r="r" b="b"/>
              <a:pathLst>
                <a:path w="19146293" h="17022795">
                  <a:moveTo>
                    <a:pt x="0" y="0"/>
                  </a:moveTo>
                  <a:lnTo>
                    <a:pt x="19146293" y="0"/>
                  </a:lnTo>
                  <a:lnTo>
                    <a:pt x="19146293" y="17022795"/>
                  </a:lnTo>
                  <a:lnTo>
                    <a:pt x="0" y="17022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-8100000" flipH="1" flipV="1">
              <a:off x="3729902" y="4666793"/>
              <a:ext cx="19146293" cy="17022795"/>
            </a:xfrm>
            <a:custGeom>
              <a:avLst/>
              <a:gdLst/>
              <a:ahLst/>
              <a:cxnLst/>
              <a:rect l="l" t="t" r="r" b="b"/>
              <a:pathLst>
                <a:path w="19146293" h="17022795">
                  <a:moveTo>
                    <a:pt x="19146293" y="17022795"/>
                  </a:moveTo>
                  <a:lnTo>
                    <a:pt x="0" y="17022795"/>
                  </a:lnTo>
                  <a:lnTo>
                    <a:pt x="0" y="0"/>
                  </a:lnTo>
                  <a:lnTo>
                    <a:pt x="19146293" y="0"/>
                  </a:lnTo>
                  <a:lnTo>
                    <a:pt x="19146293" y="17022795"/>
                  </a:lnTo>
                  <a:close/>
                </a:path>
              </a:pathLst>
            </a:custGeom>
            <a:blipFill>
              <a:blip r:embed="rId4">
                <a:alphaModFix amt="6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rot="-8100000" flipH="1" flipV="1">
              <a:off x="3214557" y="4276306"/>
              <a:ext cx="19146293" cy="17022795"/>
            </a:xfrm>
            <a:custGeom>
              <a:avLst/>
              <a:gdLst/>
              <a:ahLst/>
              <a:cxnLst/>
              <a:rect l="l" t="t" r="r" b="b"/>
              <a:pathLst>
                <a:path w="19146293" h="17022795">
                  <a:moveTo>
                    <a:pt x="19146293" y="17022795"/>
                  </a:moveTo>
                  <a:lnTo>
                    <a:pt x="0" y="17022795"/>
                  </a:lnTo>
                  <a:lnTo>
                    <a:pt x="0" y="0"/>
                  </a:lnTo>
                  <a:lnTo>
                    <a:pt x="19146293" y="0"/>
                  </a:lnTo>
                  <a:lnTo>
                    <a:pt x="19146293" y="17022795"/>
                  </a:lnTo>
                  <a:close/>
                </a:path>
              </a:pathLst>
            </a:custGeom>
            <a:blipFill>
              <a:blip r:embed="rId4">
                <a:alphaModFix amt="10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-8100000">
              <a:off x="34334969" y="26212543"/>
              <a:ext cx="19146293" cy="17022795"/>
            </a:xfrm>
            <a:custGeom>
              <a:avLst/>
              <a:gdLst/>
              <a:ahLst/>
              <a:cxnLst/>
              <a:rect l="l" t="t" r="r" b="b"/>
              <a:pathLst>
                <a:path w="19146293" h="17022795">
                  <a:moveTo>
                    <a:pt x="0" y="0"/>
                  </a:moveTo>
                  <a:lnTo>
                    <a:pt x="19146292" y="0"/>
                  </a:lnTo>
                  <a:lnTo>
                    <a:pt x="19146292" y="17022794"/>
                  </a:lnTo>
                  <a:lnTo>
                    <a:pt x="0" y="17022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0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11578732" y="2904988"/>
            <a:ext cx="4477025" cy="4477025"/>
          </a:xfrm>
          <a:custGeom>
            <a:avLst/>
            <a:gdLst/>
            <a:ahLst/>
            <a:cxnLst/>
            <a:rect l="l" t="t" r="r" b="b"/>
            <a:pathLst>
              <a:path w="4477025" h="4477025">
                <a:moveTo>
                  <a:pt x="0" y="0"/>
                </a:moveTo>
                <a:lnTo>
                  <a:pt x="4477025" y="0"/>
                </a:lnTo>
                <a:lnTo>
                  <a:pt x="4477025" y="4477024"/>
                </a:lnTo>
                <a:lnTo>
                  <a:pt x="0" y="44770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5918061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75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91620" y="3896362"/>
            <a:ext cx="10414795" cy="2360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20"/>
              </a:lnSpc>
              <a:spcBef>
                <a:spcPct val="0"/>
              </a:spcBef>
            </a:pPr>
            <a:r>
              <a:rPr lang="en-US" sz="6800" b="1" spc="34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Compliance with Healthcare Standards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34503" y="3517532"/>
            <a:ext cx="6767589" cy="1654543"/>
          </a:xfrm>
          <a:custGeom>
            <a:avLst/>
            <a:gdLst/>
            <a:ahLst/>
            <a:cxnLst/>
            <a:rect l="l" t="t" r="r" b="b"/>
            <a:pathLst>
              <a:path w="6767589" h="1654543">
                <a:moveTo>
                  <a:pt x="0" y="0"/>
                </a:moveTo>
                <a:lnTo>
                  <a:pt x="6767589" y="0"/>
                </a:lnTo>
                <a:lnTo>
                  <a:pt x="6767589" y="1654543"/>
                </a:lnTo>
                <a:lnTo>
                  <a:pt x="0" y="16545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39" b="-8974"/>
            </a:stretch>
          </a:blipFill>
          <a:ln w="19050" cap="sq">
            <a:solidFill>
              <a:srgbClr val="796147"/>
            </a:solidFill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1028700" y="880437"/>
            <a:ext cx="8115300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Compliance with Healthcare Standards</a:t>
            </a:r>
          </a:p>
        </p:txBody>
      </p:sp>
      <p:sp>
        <p:nvSpPr>
          <p:cNvPr id="4" name="Freeform 4"/>
          <p:cNvSpPr/>
          <p:nvPr/>
        </p:nvSpPr>
        <p:spPr>
          <a:xfrm rot="-8100000">
            <a:off x="13330866" y="6732860"/>
            <a:ext cx="14359719" cy="12767096"/>
          </a:xfrm>
          <a:custGeom>
            <a:avLst/>
            <a:gdLst/>
            <a:ahLst/>
            <a:cxnLst/>
            <a:rect l="l" t="t" r="r" b="b"/>
            <a:pathLst>
              <a:path w="14359719" h="12767096">
                <a:moveTo>
                  <a:pt x="0" y="0"/>
                </a:moveTo>
                <a:lnTo>
                  <a:pt x="14359719" y="0"/>
                </a:lnTo>
                <a:lnTo>
                  <a:pt x="14359719" y="12767096"/>
                </a:lnTo>
                <a:lnTo>
                  <a:pt x="0" y="127670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8100000">
            <a:off x="13740786" y="7049136"/>
            <a:ext cx="14359719" cy="12767096"/>
          </a:xfrm>
          <a:custGeom>
            <a:avLst/>
            <a:gdLst/>
            <a:ahLst/>
            <a:cxnLst/>
            <a:rect l="l" t="t" r="r" b="b"/>
            <a:pathLst>
              <a:path w="14359719" h="12767096">
                <a:moveTo>
                  <a:pt x="0" y="0"/>
                </a:moveTo>
                <a:lnTo>
                  <a:pt x="14359719" y="0"/>
                </a:lnTo>
                <a:lnTo>
                  <a:pt x="14359719" y="12767096"/>
                </a:lnTo>
                <a:lnTo>
                  <a:pt x="0" y="127670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934503" y="5325056"/>
            <a:ext cx="6767589" cy="3631834"/>
          </a:xfrm>
          <a:custGeom>
            <a:avLst/>
            <a:gdLst/>
            <a:ahLst/>
            <a:cxnLst/>
            <a:rect l="l" t="t" r="r" b="b"/>
            <a:pathLst>
              <a:path w="6767589" h="3631834">
                <a:moveTo>
                  <a:pt x="0" y="0"/>
                </a:moveTo>
                <a:lnTo>
                  <a:pt x="6767589" y="0"/>
                </a:lnTo>
                <a:lnTo>
                  <a:pt x="6767589" y="3631835"/>
                </a:lnTo>
                <a:lnTo>
                  <a:pt x="0" y="36318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4937" b="-1075"/>
            </a:stretch>
          </a:blipFill>
          <a:ln w="19050" cap="sq">
            <a:solidFill>
              <a:srgbClr val="796147"/>
            </a:solidFill>
            <a:prstDash val="solid"/>
            <a:miter/>
          </a:ln>
        </p:spPr>
      </p:sp>
      <p:sp>
        <p:nvSpPr>
          <p:cNvPr id="7" name="AutoShape 7"/>
          <p:cNvSpPr/>
          <p:nvPr/>
        </p:nvSpPr>
        <p:spPr>
          <a:xfrm flipV="1">
            <a:off x="856624" y="0"/>
            <a:ext cx="0" cy="1057275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-413323" y="3076820"/>
            <a:ext cx="12213701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 rot="-10800000">
            <a:off x="576139" y="2805860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20"/>
                </a:lnTo>
                <a:lnTo>
                  <a:pt x="0" y="5419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838293" y="4754229"/>
            <a:ext cx="5010303" cy="2891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74" lvl="1" indent="-345437" algn="l">
              <a:lnSpc>
                <a:spcPts val="7999"/>
              </a:lnSpc>
              <a:buFont typeface="Arial"/>
              <a:buChar char="•"/>
            </a:pPr>
            <a:r>
              <a:rPr lang="en-US" sz="3199" dirty="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Patient data protection</a:t>
            </a:r>
          </a:p>
          <a:p>
            <a:pPr marL="690874" lvl="1" indent="-345437" algn="l">
              <a:lnSpc>
                <a:spcPts val="7999"/>
              </a:lnSpc>
              <a:buFont typeface="Arial"/>
              <a:buChar char="•"/>
            </a:pPr>
            <a:r>
              <a:rPr lang="en-US" sz="3199" dirty="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Access control</a:t>
            </a:r>
          </a:p>
          <a:p>
            <a:pPr marL="690874" lvl="1" indent="-345437" algn="l">
              <a:lnSpc>
                <a:spcPts val="7999"/>
              </a:lnSpc>
              <a:buFont typeface="Arial"/>
              <a:buChar char="•"/>
            </a:pPr>
            <a:r>
              <a:rPr lang="en-US" sz="3199" dirty="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Automatic logout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90693" y="3617733"/>
            <a:ext cx="1666601" cy="688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25"/>
              </a:lnSpc>
            </a:pPr>
            <a:r>
              <a:rPr lang="en-US" sz="4250" spc="21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HIPAA 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932954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76</a:t>
            </a:r>
          </a:p>
        </p:txBody>
      </p:sp>
      <p:sp>
        <p:nvSpPr>
          <p:cNvPr id="13" name="Freeform 13"/>
          <p:cNvSpPr/>
          <p:nvPr/>
        </p:nvSpPr>
        <p:spPr>
          <a:xfrm>
            <a:off x="16144883" y="549932"/>
            <a:ext cx="1114417" cy="1114417"/>
          </a:xfrm>
          <a:custGeom>
            <a:avLst/>
            <a:gdLst/>
            <a:ahLst/>
            <a:cxnLst/>
            <a:rect l="l" t="t" r="r" b="b"/>
            <a:pathLst>
              <a:path w="1114417" h="1114417">
                <a:moveTo>
                  <a:pt x="0" y="0"/>
                </a:moveTo>
                <a:lnTo>
                  <a:pt x="1114417" y="0"/>
                </a:lnTo>
                <a:lnTo>
                  <a:pt x="1114417" y="1114416"/>
                </a:lnTo>
                <a:lnTo>
                  <a:pt x="0" y="11144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866279" y="1484644"/>
            <a:ext cx="557208" cy="557208"/>
          </a:xfrm>
          <a:custGeom>
            <a:avLst/>
            <a:gdLst/>
            <a:ahLst/>
            <a:cxnLst/>
            <a:rect l="l" t="t" r="r" b="b"/>
            <a:pathLst>
              <a:path w="557208" h="557208">
                <a:moveTo>
                  <a:pt x="0" y="0"/>
                </a:moveTo>
                <a:lnTo>
                  <a:pt x="557208" y="0"/>
                </a:lnTo>
                <a:lnTo>
                  <a:pt x="557208" y="557209"/>
                </a:lnTo>
                <a:lnTo>
                  <a:pt x="0" y="5572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100000">
            <a:off x="13330866" y="6732860"/>
            <a:ext cx="14359719" cy="12767096"/>
          </a:xfrm>
          <a:custGeom>
            <a:avLst/>
            <a:gdLst/>
            <a:ahLst/>
            <a:cxnLst/>
            <a:rect l="l" t="t" r="r" b="b"/>
            <a:pathLst>
              <a:path w="14359719" h="12767096">
                <a:moveTo>
                  <a:pt x="0" y="0"/>
                </a:moveTo>
                <a:lnTo>
                  <a:pt x="14359719" y="0"/>
                </a:lnTo>
                <a:lnTo>
                  <a:pt x="14359719" y="12767096"/>
                </a:lnTo>
                <a:lnTo>
                  <a:pt x="0" y="12767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8100000">
            <a:off x="13740786" y="7049136"/>
            <a:ext cx="14359719" cy="12767096"/>
          </a:xfrm>
          <a:custGeom>
            <a:avLst/>
            <a:gdLst/>
            <a:ahLst/>
            <a:cxnLst/>
            <a:rect l="l" t="t" r="r" b="b"/>
            <a:pathLst>
              <a:path w="14359719" h="12767096">
                <a:moveTo>
                  <a:pt x="0" y="0"/>
                </a:moveTo>
                <a:lnTo>
                  <a:pt x="14359719" y="0"/>
                </a:lnTo>
                <a:lnTo>
                  <a:pt x="14359719" y="12767096"/>
                </a:lnTo>
                <a:lnTo>
                  <a:pt x="0" y="12767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856624" y="0"/>
            <a:ext cx="0" cy="1057275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6144883" y="549932"/>
            <a:ext cx="1114417" cy="1114417"/>
          </a:xfrm>
          <a:custGeom>
            <a:avLst/>
            <a:gdLst/>
            <a:ahLst/>
            <a:cxnLst/>
            <a:rect l="l" t="t" r="r" b="b"/>
            <a:pathLst>
              <a:path w="1114417" h="1114417">
                <a:moveTo>
                  <a:pt x="0" y="0"/>
                </a:moveTo>
                <a:lnTo>
                  <a:pt x="1114417" y="0"/>
                </a:lnTo>
                <a:lnTo>
                  <a:pt x="1114417" y="1114416"/>
                </a:lnTo>
                <a:lnTo>
                  <a:pt x="0" y="11144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866279" y="1484644"/>
            <a:ext cx="557208" cy="557208"/>
          </a:xfrm>
          <a:custGeom>
            <a:avLst/>
            <a:gdLst/>
            <a:ahLst/>
            <a:cxnLst/>
            <a:rect l="l" t="t" r="r" b="b"/>
            <a:pathLst>
              <a:path w="557208" h="557208">
                <a:moveTo>
                  <a:pt x="0" y="0"/>
                </a:moveTo>
                <a:lnTo>
                  <a:pt x="557208" y="0"/>
                </a:lnTo>
                <a:lnTo>
                  <a:pt x="557208" y="557209"/>
                </a:lnTo>
                <a:lnTo>
                  <a:pt x="0" y="5572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-413323" y="3076820"/>
            <a:ext cx="12213701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 rot="-10800000">
            <a:off x="576139" y="2805860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20"/>
                </a:lnTo>
                <a:lnTo>
                  <a:pt x="0" y="5419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662092" y="549932"/>
            <a:ext cx="6087697" cy="8450446"/>
            <a:chOff x="0" y="0"/>
            <a:chExt cx="8116929" cy="11267261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8"/>
            <a:srcRect l="1057" b="2463"/>
            <a:stretch>
              <a:fillRect/>
            </a:stretch>
          </p:blipFill>
          <p:spPr>
            <a:xfrm>
              <a:off x="0" y="0"/>
              <a:ext cx="8116929" cy="11267261"/>
            </a:xfrm>
            <a:prstGeom prst="rect">
              <a:avLst/>
            </a:prstGeom>
          </p:spPr>
        </p:pic>
      </p:grpSp>
      <p:sp>
        <p:nvSpPr>
          <p:cNvPr id="11" name="Freeform 11"/>
          <p:cNvSpPr/>
          <p:nvPr/>
        </p:nvSpPr>
        <p:spPr>
          <a:xfrm>
            <a:off x="2553100" y="5378689"/>
            <a:ext cx="7099342" cy="3079340"/>
          </a:xfrm>
          <a:custGeom>
            <a:avLst/>
            <a:gdLst/>
            <a:ahLst/>
            <a:cxnLst/>
            <a:rect l="l" t="t" r="r" b="b"/>
            <a:pathLst>
              <a:path w="7099342" h="3079340">
                <a:moveTo>
                  <a:pt x="0" y="0"/>
                </a:moveTo>
                <a:lnTo>
                  <a:pt x="7099342" y="0"/>
                </a:lnTo>
                <a:lnTo>
                  <a:pt x="7099342" y="3079340"/>
                </a:lnTo>
                <a:lnTo>
                  <a:pt x="0" y="30793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w="19050" cap="sq">
            <a:solidFill>
              <a:srgbClr val="796147"/>
            </a:solidFill>
            <a:prstDash val="solid"/>
            <a:miter/>
          </a:ln>
        </p:spPr>
      </p:sp>
      <p:sp>
        <p:nvSpPr>
          <p:cNvPr id="12" name="TextBox 12"/>
          <p:cNvSpPr txBox="1"/>
          <p:nvPr/>
        </p:nvSpPr>
        <p:spPr>
          <a:xfrm>
            <a:off x="1028700" y="880437"/>
            <a:ext cx="8115300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Compliance with Healthcare Standards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82378" y="3634634"/>
            <a:ext cx="6407944" cy="645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35"/>
              </a:lnSpc>
            </a:pPr>
            <a:r>
              <a:rPr lang="en-US" sz="3950" spc="19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Medical Report Standards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98526" y="4732373"/>
            <a:ext cx="6045473" cy="415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42"/>
              </a:lnSpc>
              <a:spcBef>
                <a:spcPct val="0"/>
              </a:spcBef>
            </a:pPr>
            <a:r>
              <a:rPr lang="en-US" sz="2725" spc="13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Egyptian Unified TTE Report Standard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77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100000">
            <a:off x="13330866" y="6732860"/>
            <a:ext cx="14359719" cy="12767096"/>
          </a:xfrm>
          <a:custGeom>
            <a:avLst/>
            <a:gdLst/>
            <a:ahLst/>
            <a:cxnLst/>
            <a:rect l="l" t="t" r="r" b="b"/>
            <a:pathLst>
              <a:path w="14359719" h="12767096">
                <a:moveTo>
                  <a:pt x="0" y="0"/>
                </a:moveTo>
                <a:lnTo>
                  <a:pt x="14359719" y="0"/>
                </a:lnTo>
                <a:lnTo>
                  <a:pt x="14359719" y="12767096"/>
                </a:lnTo>
                <a:lnTo>
                  <a:pt x="0" y="12767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8100000">
            <a:off x="13740786" y="7049136"/>
            <a:ext cx="14359719" cy="12767096"/>
          </a:xfrm>
          <a:custGeom>
            <a:avLst/>
            <a:gdLst/>
            <a:ahLst/>
            <a:cxnLst/>
            <a:rect l="l" t="t" r="r" b="b"/>
            <a:pathLst>
              <a:path w="14359719" h="12767096">
                <a:moveTo>
                  <a:pt x="0" y="0"/>
                </a:moveTo>
                <a:lnTo>
                  <a:pt x="14359719" y="0"/>
                </a:lnTo>
                <a:lnTo>
                  <a:pt x="14359719" y="12767096"/>
                </a:lnTo>
                <a:lnTo>
                  <a:pt x="0" y="12767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856624" y="0"/>
            <a:ext cx="0" cy="1057275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6144883" y="549932"/>
            <a:ext cx="1114417" cy="1114417"/>
          </a:xfrm>
          <a:custGeom>
            <a:avLst/>
            <a:gdLst/>
            <a:ahLst/>
            <a:cxnLst/>
            <a:rect l="l" t="t" r="r" b="b"/>
            <a:pathLst>
              <a:path w="1114417" h="1114417">
                <a:moveTo>
                  <a:pt x="0" y="0"/>
                </a:moveTo>
                <a:lnTo>
                  <a:pt x="1114417" y="0"/>
                </a:lnTo>
                <a:lnTo>
                  <a:pt x="1114417" y="1114416"/>
                </a:lnTo>
                <a:lnTo>
                  <a:pt x="0" y="11144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866279" y="1484644"/>
            <a:ext cx="557208" cy="557208"/>
          </a:xfrm>
          <a:custGeom>
            <a:avLst/>
            <a:gdLst/>
            <a:ahLst/>
            <a:cxnLst/>
            <a:rect l="l" t="t" r="r" b="b"/>
            <a:pathLst>
              <a:path w="557208" h="557208">
                <a:moveTo>
                  <a:pt x="0" y="0"/>
                </a:moveTo>
                <a:lnTo>
                  <a:pt x="557208" y="0"/>
                </a:lnTo>
                <a:lnTo>
                  <a:pt x="557208" y="557209"/>
                </a:lnTo>
                <a:lnTo>
                  <a:pt x="0" y="5572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-413323" y="3076820"/>
            <a:ext cx="12213701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 rot="-10800000">
            <a:off x="576139" y="2805860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20"/>
                </a:lnTo>
                <a:lnTo>
                  <a:pt x="0" y="5419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880437"/>
            <a:ext cx="8115300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Compliance with Healthcare Standards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82378" y="3634634"/>
            <a:ext cx="6407944" cy="645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35"/>
              </a:lnSpc>
            </a:pPr>
            <a:r>
              <a:rPr lang="en-US" sz="3950" spc="19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Medical Report Standards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78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662092" y="549932"/>
            <a:ext cx="6087697" cy="8450446"/>
            <a:chOff x="0" y="0"/>
            <a:chExt cx="8116929" cy="11267261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8"/>
            <a:srcRect l="1057" b="2463"/>
            <a:stretch>
              <a:fillRect/>
            </a:stretch>
          </p:blipFill>
          <p:spPr>
            <a:xfrm>
              <a:off x="0" y="0"/>
              <a:ext cx="8116929" cy="11267261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2742892" y="6609823"/>
            <a:ext cx="13959200" cy="2390554"/>
            <a:chOff x="0" y="0"/>
            <a:chExt cx="18612266" cy="3187406"/>
          </a:xfrm>
        </p:grpSpPr>
        <p:grpSp>
          <p:nvGrpSpPr>
            <p:cNvPr id="15" name="Group 15"/>
            <p:cNvGrpSpPr/>
            <p:nvPr/>
          </p:nvGrpSpPr>
          <p:grpSpPr>
            <a:xfrm>
              <a:off x="10606630" y="0"/>
              <a:ext cx="8005636" cy="1158973"/>
              <a:chOff x="0" y="0"/>
              <a:chExt cx="1581360" cy="228933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581360" cy="228933"/>
              </a:xfrm>
              <a:custGeom>
                <a:avLst/>
                <a:gdLst/>
                <a:ahLst/>
                <a:cxnLst/>
                <a:rect l="l" t="t" r="r" b="b"/>
                <a:pathLst>
                  <a:path w="1581360" h="228933">
                    <a:moveTo>
                      <a:pt x="0" y="0"/>
                    </a:moveTo>
                    <a:lnTo>
                      <a:pt x="1581360" y="0"/>
                    </a:lnTo>
                    <a:lnTo>
                      <a:pt x="1581360" y="228933"/>
                    </a:lnTo>
                    <a:lnTo>
                      <a:pt x="0" y="228933"/>
                    </a:lnTo>
                    <a:close/>
                  </a:path>
                </a:pathLst>
              </a:custGeom>
              <a:solidFill>
                <a:srgbClr val="FAB488">
                  <a:alpha val="19608"/>
                </a:srgbClr>
              </a:solidFill>
              <a:ln w="38100" cap="sq">
                <a:solidFill>
                  <a:srgbClr val="B64040">
                    <a:alpha val="19608"/>
                  </a:srgbClr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9050"/>
                <a:ext cx="1581360" cy="24798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82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0" y="2195074"/>
              <a:ext cx="7709525" cy="992332"/>
              <a:chOff x="0" y="0"/>
              <a:chExt cx="1522869" cy="196016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522869" cy="196016"/>
              </a:xfrm>
              <a:custGeom>
                <a:avLst/>
                <a:gdLst/>
                <a:ahLst/>
                <a:cxnLst/>
                <a:rect l="l" t="t" r="r" b="b"/>
                <a:pathLst>
                  <a:path w="1522869" h="196016">
                    <a:moveTo>
                      <a:pt x="17406" y="0"/>
                    </a:moveTo>
                    <a:lnTo>
                      <a:pt x="1505463" y="0"/>
                    </a:lnTo>
                    <a:cubicBezTo>
                      <a:pt x="1510079" y="0"/>
                      <a:pt x="1514507" y="1834"/>
                      <a:pt x="1517771" y="5098"/>
                    </a:cubicBezTo>
                    <a:cubicBezTo>
                      <a:pt x="1521035" y="8362"/>
                      <a:pt x="1522869" y="12790"/>
                      <a:pt x="1522869" y="17406"/>
                    </a:cubicBezTo>
                    <a:lnTo>
                      <a:pt x="1522869" y="178610"/>
                    </a:lnTo>
                    <a:cubicBezTo>
                      <a:pt x="1522869" y="188223"/>
                      <a:pt x="1515076" y="196016"/>
                      <a:pt x="1505463" y="196016"/>
                    </a:cubicBezTo>
                    <a:lnTo>
                      <a:pt x="17406" y="196016"/>
                    </a:lnTo>
                    <a:cubicBezTo>
                      <a:pt x="7793" y="196016"/>
                      <a:pt x="0" y="188223"/>
                      <a:pt x="0" y="178610"/>
                    </a:cubicBezTo>
                    <a:lnTo>
                      <a:pt x="0" y="17406"/>
                    </a:lnTo>
                    <a:cubicBezTo>
                      <a:pt x="0" y="7793"/>
                      <a:pt x="7793" y="0"/>
                      <a:pt x="17406" y="0"/>
                    </a:cubicBezTo>
                    <a:close/>
                  </a:path>
                </a:pathLst>
              </a:custGeom>
              <a:solidFill>
                <a:srgbClr val="FDE8D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28575"/>
                <a:ext cx="1522869" cy="2245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192"/>
                  </a:lnSpc>
                </a:pPr>
                <a:r>
                  <a:rPr lang="en-US" sz="3225" i="1" spc="16">
                    <a:solidFill>
                      <a:srgbClr val="000000"/>
                    </a:solidFill>
                    <a:latin typeface="Playfair Display Italics"/>
                    <a:ea typeface="Playfair Display Italics"/>
                    <a:cs typeface="Playfair Display Italics"/>
                    <a:sym typeface="Playfair Display Italics"/>
                  </a:rPr>
                  <a:t>Interpretative Summary</a:t>
                </a:r>
              </a:p>
            </p:txBody>
          </p:sp>
        </p:grpSp>
      </p:grpSp>
      <p:grpSp>
        <p:nvGrpSpPr>
          <p:cNvPr id="21" name="Group 21"/>
          <p:cNvGrpSpPr/>
          <p:nvPr/>
        </p:nvGrpSpPr>
        <p:grpSpPr>
          <a:xfrm>
            <a:off x="2742892" y="3457501"/>
            <a:ext cx="13959200" cy="4377817"/>
            <a:chOff x="0" y="0"/>
            <a:chExt cx="18612266" cy="5837089"/>
          </a:xfrm>
        </p:grpSpPr>
        <p:grpSp>
          <p:nvGrpSpPr>
            <p:cNvPr id="22" name="Group 22"/>
            <p:cNvGrpSpPr/>
            <p:nvPr/>
          </p:nvGrpSpPr>
          <p:grpSpPr>
            <a:xfrm>
              <a:off x="10606630" y="0"/>
              <a:ext cx="8005636" cy="4177697"/>
              <a:chOff x="0" y="0"/>
              <a:chExt cx="1581360" cy="825224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581360" cy="825224"/>
              </a:xfrm>
              <a:custGeom>
                <a:avLst/>
                <a:gdLst/>
                <a:ahLst/>
                <a:cxnLst/>
                <a:rect l="l" t="t" r="r" b="b"/>
                <a:pathLst>
                  <a:path w="1581360" h="825224">
                    <a:moveTo>
                      <a:pt x="0" y="0"/>
                    </a:moveTo>
                    <a:lnTo>
                      <a:pt x="1581360" y="0"/>
                    </a:lnTo>
                    <a:lnTo>
                      <a:pt x="1581360" y="825224"/>
                    </a:lnTo>
                    <a:lnTo>
                      <a:pt x="0" y="825224"/>
                    </a:lnTo>
                    <a:close/>
                  </a:path>
                </a:pathLst>
              </a:custGeom>
              <a:solidFill>
                <a:srgbClr val="EED43A">
                  <a:alpha val="19608"/>
                </a:srgbClr>
              </a:solidFill>
              <a:ln w="38100" cap="sq">
                <a:solidFill>
                  <a:srgbClr val="796147">
                    <a:alpha val="19608"/>
                  </a:srgbClr>
                </a:solidFill>
                <a:prstDash val="solid"/>
                <a:miter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19050"/>
                <a:ext cx="1581360" cy="8442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82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0" y="4844757"/>
              <a:ext cx="7709525" cy="992332"/>
              <a:chOff x="0" y="0"/>
              <a:chExt cx="1522869" cy="196016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522869" cy="196016"/>
              </a:xfrm>
              <a:custGeom>
                <a:avLst/>
                <a:gdLst/>
                <a:ahLst/>
                <a:cxnLst/>
                <a:rect l="l" t="t" r="r" b="b"/>
                <a:pathLst>
                  <a:path w="1522869" h="196016">
                    <a:moveTo>
                      <a:pt x="17406" y="0"/>
                    </a:moveTo>
                    <a:lnTo>
                      <a:pt x="1505463" y="0"/>
                    </a:lnTo>
                    <a:cubicBezTo>
                      <a:pt x="1510079" y="0"/>
                      <a:pt x="1514507" y="1834"/>
                      <a:pt x="1517771" y="5098"/>
                    </a:cubicBezTo>
                    <a:cubicBezTo>
                      <a:pt x="1521035" y="8362"/>
                      <a:pt x="1522869" y="12790"/>
                      <a:pt x="1522869" y="17406"/>
                    </a:cubicBezTo>
                    <a:lnTo>
                      <a:pt x="1522869" y="178610"/>
                    </a:lnTo>
                    <a:cubicBezTo>
                      <a:pt x="1522869" y="188223"/>
                      <a:pt x="1515076" y="196016"/>
                      <a:pt x="1505463" y="196016"/>
                    </a:cubicBezTo>
                    <a:lnTo>
                      <a:pt x="17406" y="196016"/>
                    </a:lnTo>
                    <a:cubicBezTo>
                      <a:pt x="7793" y="196016"/>
                      <a:pt x="0" y="188223"/>
                      <a:pt x="0" y="178610"/>
                    </a:cubicBezTo>
                    <a:lnTo>
                      <a:pt x="0" y="17406"/>
                    </a:lnTo>
                    <a:cubicBezTo>
                      <a:pt x="0" y="7793"/>
                      <a:pt x="7793" y="0"/>
                      <a:pt x="17406" y="0"/>
                    </a:cubicBezTo>
                    <a:close/>
                  </a:path>
                </a:pathLst>
              </a:custGeom>
              <a:solidFill>
                <a:srgbClr val="FAF2C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28575"/>
                <a:ext cx="1522869" cy="2245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192"/>
                  </a:lnSpc>
                </a:pPr>
                <a:r>
                  <a:rPr lang="en-US" sz="3225" i="1" spc="16">
                    <a:solidFill>
                      <a:srgbClr val="000000"/>
                    </a:solidFill>
                    <a:latin typeface="Playfair Display Italics"/>
                    <a:ea typeface="Playfair Display Italics"/>
                    <a:cs typeface="Playfair Display Italics"/>
                    <a:sym typeface="Playfair Display Italics"/>
                  </a:rPr>
                  <a:t>Clinical Impression</a:t>
                </a:r>
              </a:p>
            </p:txBody>
          </p:sp>
        </p:grpSp>
      </p:grpSp>
      <p:grpSp>
        <p:nvGrpSpPr>
          <p:cNvPr id="28" name="Group 28"/>
          <p:cNvGrpSpPr/>
          <p:nvPr/>
        </p:nvGrpSpPr>
        <p:grpSpPr>
          <a:xfrm>
            <a:off x="2742892" y="2120060"/>
            <a:ext cx="13971124" cy="4550198"/>
            <a:chOff x="0" y="0"/>
            <a:chExt cx="18628165" cy="6066930"/>
          </a:xfrm>
        </p:grpSpPr>
        <p:grpSp>
          <p:nvGrpSpPr>
            <p:cNvPr id="29" name="Group 29"/>
            <p:cNvGrpSpPr/>
            <p:nvPr/>
          </p:nvGrpSpPr>
          <p:grpSpPr>
            <a:xfrm>
              <a:off x="10606630" y="0"/>
              <a:ext cx="8021535" cy="1757855"/>
              <a:chOff x="0" y="0"/>
              <a:chExt cx="1584501" cy="347231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584501" cy="347231"/>
              </a:xfrm>
              <a:custGeom>
                <a:avLst/>
                <a:gdLst/>
                <a:ahLst/>
                <a:cxnLst/>
                <a:rect l="l" t="t" r="r" b="b"/>
                <a:pathLst>
                  <a:path w="1584501" h="347231">
                    <a:moveTo>
                      <a:pt x="0" y="0"/>
                    </a:moveTo>
                    <a:lnTo>
                      <a:pt x="1584501" y="0"/>
                    </a:lnTo>
                    <a:lnTo>
                      <a:pt x="1584501" y="347231"/>
                    </a:lnTo>
                    <a:lnTo>
                      <a:pt x="0" y="347231"/>
                    </a:lnTo>
                    <a:close/>
                  </a:path>
                </a:pathLst>
              </a:custGeom>
              <a:solidFill>
                <a:srgbClr val="72C0A0">
                  <a:alpha val="19608"/>
                </a:srgbClr>
              </a:solidFill>
              <a:ln w="38100" cap="sq">
                <a:solidFill>
                  <a:srgbClr val="034133">
                    <a:alpha val="19608"/>
                  </a:srgbClr>
                </a:solidFill>
                <a:prstDash val="solid"/>
                <a:miter/>
              </a:ln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19050"/>
                <a:ext cx="1584501" cy="36628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82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0" y="5074598"/>
              <a:ext cx="7709525" cy="992332"/>
              <a:chOff x="0" y="0"/>
              <a:chExt cx="1522869" cy="196016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1522869" cy="196016"/>
              </a:xfrm>
              <a:custGeom>
                <a:avLst/>
                <a:gdLst/>
                <a:ahLst/>
                <a:cxnLst/>
                <a:rect l="l" t="t" r="r" b="b"/>
                <a:pathLst>
                  <a:path w="1522869" h="196016">
                    <a:moveTo>
                      <a:pt x="17406" y="0"/>
                    </a:moveTo>
                    <a:lnTo>
                      <a:pt x="1505463" y="0"/>
                    </a:lnTo>
                    <a:cubicBezTo>
                      <a:pt x="1510079" y="0"/>
                      <a:pt x="1514507" y="1834"/>
                      <a:pt x="1517771" y="5098"/>
                    </a:cubicBezTo>
                    <a:cubicBezTo>
                      <a:pt x="1521035" y="8362"/>
                      <a:pt x="1522869" y="12790"/>
                      <a:pt x="1522869" y="17406"/>
                    </a:cubicBezTo>
                    <a:lnTo>
                      <a:pt x="1522869" y="178610"/>
                    </a:lnTo>
                    <a:cubicBezTo>
                      <a:pt x="1522869" y="188223"/>
                      <a:pt x="1515076" y="196016"/>
                      <a:pt x="1505463" y="196016"/>
                    </a:cubicBezTo>
                    <a:lnTo>
                      <a:pt x="17406" y="196016"/>
                    </a:lnTo>
                    <a:cubicBezTo>
                      <a:pt x="7793" y="196016"/>
                      <a:pt x="0" y="188223"/>
                      <a:pt x="0" y="178610"/>
                    </a:cubicBezTo>
                    <a:lnTo>
                      <a:pt x="0" y="17406"/>
                    </a:lnTo>
                    <a:cubicBezTo>
                      <a:pt x="0" y="7793"/>
                      <a:pt x="7793" y="0"/>
                      <a:pt x="17406" y="0"/>
                    </a:cubicBezTo>
                    <a:close/>
                  </a:path>
                </a:pathLst>
              </a:custGeom>
              <a:solidFill>
                <a:srgbClr val="D4ECE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28575"/>
                <a:ext cx="1522869" cy="2245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192"/>
                  </a:lnSpc>
                </a:pPr>
                <a:r>
                  <a:rPr lang="en-US" sz="3225" i="1" spc="16">
                    <a:solidFill>
                      <a:srgbClr val="000000"/>
                    </a:solidFill>
                    <a:latin typeface="Playfair Display Italics"/>
                    <a:ea typeface="Playfair Display Italics"/>
                    <a:cs typeface="Playfair Display Italics"/>
                    <a:sym typeface="Playfair Display Italics"/>
                  </a:rPr>
                  <a:t>Measurements Section</a:t>
                </a:r>
              </a:p>
            </p:txBody>
          </p:sp>
        </p:grpSp>
      </p:grpSp>
      <p:grpSp>
        <p:nvGrpSpPr>
          <p:cNvPr id="35" name="Group 35"/>
          <p:cNvGrpSpPr/>
          <p:nvPr/>
        </p:nvGrpSpPr>
        <p:grpSpPr>
          <a:xfrm>
            <a:off x="2742892" y="1484644"/>
            <a:ext cx="13959200" cy="4020553"/>
            <a:chOff x="0" y="0"/>
            <a:chExt cx="18612266" cy="5360737"/>
          </a:xfrm>
        </p:grpSpPr>
        <p:grpSp>
          <p:nvGrpSpPr>
            <p:cNvPr id="36" name="Group 36"/>
            <p:cNvGrpSpPr/>
            <p:nvPr/>
          </p:nvGrpSpPr>
          <p:grpSpPr>
            <a:xfrm>
              <a:off x="10606630" y="0"/>
              <a:ext cx="8005636" cy="821821"/>
              <a:chOff x="0" y="0"/>
              <a:chExt cx="1581360" cy="162335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581360" cy="162335"/>
              </a:xfrm>
              <a:custGeom>
                <a:avLst/>
                <a:gdLst/>
                <a:ahLst/>
                <a:cxnLst/>
                <a:rect l="l" t="t" r="r" b="b"/>
                <a:pathLst>
                  <a:path w="1581360" h="162335">
                    <a:moveTo>
                      <a:pt x="0" y="0"/>
                    </a:moveTo>
                    <a:lnTo>
                      <a:pt x="1581360" y="0"/>
                    </a:lnTo>
                    <a:lnTo>
                      <a:pt x="1581360" y="162335"/>
                    </a:lnTo>
                    <a:lnTo>
                      <a:pt x="0" y="162335"/>
                    </a:lnTo>
                    <a:close/>
                  </a:path>
                </a:pathLst>
              </a:custGeom>
              <a:solidFill>
                <a:srgbClr val="81ADC8">
                  <a:alpha val="19608"/>
                </a:srgbClr>
              </a:solidFill>
              <a:ln w="38100" cap="sq">
                <a:solidFill>
                  <a:srgbClr val="00618A">
                    <a:alpha val="19608"/>
                  </a:srgbClr>
                </a:solidFill>
                <a:prstDash val="solid"/>
                <a:miter/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1581360" cy="1813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82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0" y="4368405"/>
              <a:ext cx="7709525" cy="992332"/>
              <a:chOff x="0" y="0"/>
              <a:chExt cx="1522869" cy="196016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522869" cy="196016"/>
              </a:xfrm>
              <a:custGeom>
                <a:avLst/>
                <a:gdLst/>
                <a:ahLst/>
                <a:cxnLst/>
                <a:rect l="l" t="t" r="r" b="b"/>
                <a:pathLst>
                  <a:path w="1522869" h="196016">
                    <a:moveTo>
                      <a:pt x="17406" y="0"/>
                    </a:moveTo>
                    <a:lnTo>
                      <a:pt x="1505463" y="0"/>
                    </a:lnTo>
                    <a:cubicBezTo>
                      <a:pt x="1510079" y="0"/>
                      <a:pt x="1514507" y="1834"/>
                      <a:pt x="1517771" y="5098"/>
                    </a:cubicBezTo>
                    <a:cubicBezTo>
                      <a:pt x="1521035" y="8362"/>
                      <a:pt x="1522869" y="12790"/>
                      <a:pt x="1522869" y="17406"/>
                    </a:cubicBezTo>
                    <a:lnTo>
                      <a:pt x="1522869" y="178610"/>
                    </a:lnTo>
                    <a:cubicBezTo>
                      <a:pt x="1522869" y="188223"/>
                      <a:pt x="1515076" y="196016"/>
                      <a:pt x="1505463" y="196016"/>
                    </a:cubicBezTo>
                    <a:lnTo>
                      <a:pt x="17406" y="196016"/>
                    </a:lnTo>
                    <a:cubicBezTo>
                      <a:pt x="7793" y="196016"/>
                      <a:pt x="0" y="188223"/>
                      <a:pt x="0" y="178610"/>
                    </a:cubicBezTo>
                    <a:lnTo>
                      <a:pt x="0" y="17406"/>
                    </a:lnTo>
                    <a:cubicBezTo>
                      <a:pt x="0" y="7793"/>
                      <a:pt x="7793" y="0"/>
                      <a:pt x="17406" y="0"/>
                    </a:cubicBezTo>
                    <a:close/>
                  </a:path>
                </a:pathLst>
              </a:custGeom>
              <a:solidFill>
                <a:srgbClr val="D8E6EE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28575"/>
                <a:ext cx="1522869" cy="2245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192"/>
                  </a:lnSpc>
                </a:pPr>
                <a:r>
                  <a:rPr lang="en-US" sz="3225" i="1" spc="16">
                    <a:solidFill>
                      <a:srgbClr val="000000"/>
                    </a:solidFill>
                    <a:latin typeface="Playfair Display Italics"/>
                    <a:ea typeface="Playfair Display Italics"/>
                    <a:cs typeface="Playfair Display Italics"/>
                    <a:sym typeface="Playfair Display Italics"/>
                  </a:rPr>
                  <a:t>Demographic Data</a:t>
                </a:r>
              </a:p>
            </p:txBody>
          </p:sp>
        </p:grp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5170" y="8639482"/>
            <a:ext cx="15337237" cy="982335"/>
          </a:xfrm>
          <a:custGeom>
            <a:avLst/>
            <a:gdLst/>
            <a:ahLst/>
            <a:cxnLst/>
            <a:rect l="l" t="t" r="r" b="b"/>
            <a:pathLst>
              <a:path w="15337237" h="982335">
                <a:moveTo>
                  <a:pt x="0" y="0"/>
                </a:moveTo>
                <a:lnTo>
                  <a:pt x="15337237" y="0"/>
                </a:lnTo>
                <a:lnTo>
                  <a:pt x="15337237" y="982335"/>
                </a:lnTo>
                <a:lnTo>
                  <a:pt x="0" y="9823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" t="-80575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979610" y="2658549"/>
            <a:ext cx="12377112" cy="5986942"/>
          </a:xfrm>
          <a:custGeom>
            <a:avLst/>
            <a:gdLst/>
            <a:ahLst/>
            <a:cxnLst/>
            <a:rect l="l" t="t" r="r" b="b"/>
            <a:pathLst>
              <a:path w="12377112" h="5986942">
                <a:moveTo>
                  <a:pt x="0" y="0"/>
                </a:moveTo>
                <a:lnTo>
                  <a:pt x="12377113" y="0"/>
                </a:lnTo>
                <a:lnTo>
                  <a:pt x="12377113" y="5986942"/>
                </a:lnTo>
                <a:lnTo>
                  <a:pt x="0" y="59869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28" t="-754" r="-268" b="-57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163131" y="44840"/>
            <a:ext cx="9961739" cy="1460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1"/>
              </a:lnSpc>
              <a:spcBef>
                <a:spcPct val="0"/>
              </a:spcBef>
            </a:pPr>
            <a:r>
              <a:rPr lang="en-US" sz="8501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DEMO Video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5866279" y="549932"/>
            <a:ext cx="1393021" cy="1491921"/>
            <a:chOff x="0" y="0"/>
            <a:chExt cx="1857361" cy="1989228"/>
          </a:xfrm>
        </p:grpSpPr>
        <p:sp>
          <p:nvSpPr>
            <p:cNvPr id="6" name="Freeform 6"/>
            <p:cNvSpPr/>
            <p:nvPr/>
          </p:nvSpPr>
          <p:spPr>
            <a:xfrm>
              <a:off x="371472" y="0"/>
              <a:ext cx="1485889" cy="1485889"/>
            </a:xfrm>
            <a:custGeom>
              <a:avLst/>
              <a:gdLst/>
              <a:ahLst/>
              <a:cxnLst/>
              <a:rect l="l" t="t" r="r" b="b"/>
              <a:pathLst>
                <a:path w="1485889" h="1485889">
                  <a:moveTo>
                    <a:pt x="0" y="0"/>
                  </a:moveTo>
                  <a:lnTo>
                    <a:pt x="1485889" y="0"/>
                  </a:lnTo>
                  <a:lnTo>
                    <a:pt x="1485889" y="1485889"/>
                  </a:lnTo>
                  <a:lnTo>
                    <a:pt x="0" y="1485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1246284"/>
              <a:ext cx="742944" cy="742944"/>
            </a:xfrm>
            <a:custGeom>
              <a:avLst/>
              <a:gdLst/>
              <a:ahLst/>
              <a:cxnLst/>
              <a:rect l="l" t="t" r="r" b="b"/>
              <a:pathLst>
                <a:path w="742944" h="742944">
                  <a:moveTo>
                    <a:pt x="0" y="0"/>
                  </a:moveTo>
                  <a:lnTo>
                    <a:pt x="742944" y="0"/>
                  </a:lnTo>
                  <a:lnTo>
                    <a:pt x="742944" y="742944"/>
                  </a:lnTo>
                  <a:lnTo>
                    <a:pt x="0" y="742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028700" y="549932"/>
            <a:ext cx="1393021" cy="1491921"/>
            <a:chOff x="0" y="0"/>
            <a:chExt cx="1857361" cy="1989228"/>
          </a:xfrm>
        </p:grpSpPr>
        <p:sp>
          <p:nvSpPr>
            <p:cNvPr id="9" name="Freeform 9"/>
            <p:cNvSpPr/>
            <p:nvPr/>
          </p:nvSpPr>
          <p:spPr>
            <a:xfrm flipH="1">
              <a:off x="0" y="0"/>
              <a:ext cx="1485889" cy="1485889"/>
            </a:xfrm>
            <a:custGeom>
              <a:avLst/>
              <a:gdLst/>
              <a:ahLst/>
              <a:cxnLst/>
              <a:rect l="l" t="t" r="r" b="b"/>
              <a:pathLst>
                <a:path w="1485889" h="1485889">
                  <a:moveTo>
                    <a:pt x="1485889" y="0"/>
                  </a:moveTo>
                  <a:lnTo>
                    <a:pt x="0" y="0"/>
                  </a:lnTo>
                  <a:lnTo>
                    <a:pt x="0" y="1485889"/>
                  </a:lnTo>
                  <a:lnTo>
                    <a:pt x="1485889" y="1485889"/>
                  </a:lnTo>
                  <a:lnTo>
                    <a:pt x="1485889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flipH="1">
              <a:off x="1114417" y="1246284"/>
              <a:ext cx="742944" cy="742944"/>
            </a:xfrm>
            <a:custGeom>
              <a:avLst/>
              <a:gdLst/>
              <a:ahLst/>
              <a:cxnLst/>
              <a:rect l="l" t="t" r="r" b="b"/>
              <a:pathLst>
                <a:path w="742944" h="742944">
                  <a:moveTo>
                    <a:pt x="742944" y="0"/>
                  </a:moveTo>
                  <a:lnTo>
                    <a:pt x="0" y="0"/>
                  </a:lnTo>
                  <a:lnTo>
                    <a:pt x="0" y="742944"/>
                  </a:lnTo>
                  <a:lnTo>
                    <a:pt x="742944" y="742944"/>
                  </a:lnTo>
                  <a:lnTo>
                    <a:pt x="742944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79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9130"/>
            <a:ext cx="15138012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spc="3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Existing AI Echocardiography Products</a:t>
            </a:r>
          </a:p>
        </p:txBody>
      </p:sp>
      <p:sp>
        <p:nvSpPr>
          <p:cNvPr id="3" name="AutoShape 3"/>
          <p:cNvSpPr/>
          <p:nvPr/>
        </p:nvSpPr>
        <p:spPr>
          <a:xfrm>
            <a:off x="-403798" y="2060705"/>
            <a:ext cx="12213701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856624" y="0"/>
            <a:ext cx="0" cy="1057275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 rot="-10800000">
            <a:off x="585664" y="1789745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20"/>
                </a:lnTo>
                <a:lnTo>
                  <a:pt x="0" y="541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5866279" y="549932"/>
            <a:ext cx="1393021" cy="1491921"/>
            <a:chOff x="0" y="0"/>
            <a:chExt cx="1857361" cy="1989228"/>
          </a:xfrm>
        </p:grpSpPr>
        <p:sp>
          <p:nvSpPr>
            <p:cNvPr id="7" name="Freeform 7"/>
            <p:cNvSpPr/>
            <p:nvPr/>
          </p:nvSpPr>
          <p:spPr>
            <a:xfrm>
              <a:off x="371472" y="0"/>
              <a:ext cx="1485889" cy="1485889"/>
            </a:xfrm>
            <a:custGeom>
              <a:avLst/>
              <a:gdLst/>
              <a:ahLst/>
              <a:cxnLst/>
              <a:rect l="l" t="t" r="r" b="b"/>
              <a:pathLst>
                <a:path w="1485889" h="1485889">
                  <a:moveTo>
                    <a:pt x="0" y="0"/>
                  </a:moveTo>
                  <a:lnTo>
                    <a:pt x="1485889" y="0"/>
                  </a:lnTo>
                  <a:lnTo>
                    <a:pt x="1485889" y="1485889"/>
                  </a:lnTo>
                  <a:lnTo>
                    <a:pt x="0" y="1485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1246284"/>
              <a:ext cx="742944" cy="742944"/>
            </a:xfrm>
            <a:custGeom>
              <a:avLst/>
              <a:gdLst/>
              <a:ahLst/>
              <a:cxnLst/>
              <a:rect l="l" t="t" r="r" b="b"/>
              <a:pathLst>
                <a:path w="742944" h="742944">
                  <a:moveTo>
                    <a:pt x="0" y="0"/>
                  </a:moveTo>
                  <a:lnTo>
                    <a:pt x="742944" y="0"/>
                  </a:lnTo>
                  <a:lnTo>
                    <a:pt x="742944" y="742944"/>
                  </a:lnTo>
                  <a:lnTo>
                    <a:pt x="0" y="742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2443738" y="5168770"/>
            <a:ext cx="4273175" cy="791574"/>
            <a:chOff x="0" y="0"/>
            <a:chExt cx="646472" cy="11975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6472" cy="119754"/>
            </a:xfrm>
            <a:custGeom>
              <a:avLst/>
              <a:gdLst/>
              <a:ahLst/>
              <a:cxnLst/>
              <a:rect l="l" t="t" r="r" b="b"/>
              <a:pathLst>
                <a:path w="646472" h="119754">
                  <a:moveTo>
                    <a:pt x="34423" y="0"/>
                  </a:moveTo>
                  <a:lnTo>
                    <a:pt x="612048" y="0"/>
                  </a:lnTo>
                  <a:cubicBezTo>
                    <a:pt x="621178" y="0"/>
                    <a:pt x="629934" y="3627"/>
                    <a:pt x="636389" y="10082"/>
                  </a:cubicBezTo>
                  <a:cubicBezTo>
                    <a:pt x="642845" y="16538"/>
                    <a:pt x="646472" y="25294"/>
                    <a:pt x="646472" y="34423"/>
                  </a:cubicBezTo>
                  <a:lnTo>
                    <a:pt x="646472" y="85331"/>
                  </a:lnTo>
                  <a:cubicBezTo>
                    <a:pt x="646472" y="94460"/>
                    <a:pt x="642845" y="103216"/>
                    <a:pt x="636389" y="109672"/>
                  </a:cubicBezTo>
                  <a:cubicBezTo>
                    <a:pt x="629934" y="116127"/>
                    <a:pt x="621178" y="119754"/>
                    <a:pt x="612048" y="119754"/>
                  </a:cubicBezTo>
                  <a:lnTo>
                    <a:pt x="34423" y="119754"/>
                  </a:lnTo>
                  <a:cubicBezTo>
                    <a:pt x="25294" y="119754"/>
                    <a:pt x="16538" y="116127"/>
                    <a:pt x="10082" y="109672"/>
                  </a:cubicBezTo>
                  <a:cubicBezTo>
                    <a:pt x="3627" y="103216"/>
                    <a:pt x="0" y="94460"/>
                    <a:pt x="0" y="85331"/>
                  </a:cubicBezTo>
                  <a:lnTo>
                    <a:pt x="0" y="34423"/>
                  </a:lnTo>
                  <a:cubicBezTo>
                    <a:pt x="0" y="25294"/>
                    <a:pt x="3627" y="16538"/>
                    <a:pt x="10082" y="10082"/>
                  </a:cubicBezTo>
                  <a:cubicBezTo>
                    <a:pt x="16538" y="3627"/>
                    <a:pt x="25294" y="0"/>
                    <a:pt x="34423" y="0"/>
                  </a:cubicBezTo>
                  <a:close/>
                </a:path>
              </a:pathLst>
            </a:custGeom>
            <a:solidFill>
              <a:srgbClr val="95AD8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46472" cy="1578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443738" y="6486280"/>
            <a:ext cx="4273175" cy="791574"/>
            <a:chOff x="0" y="0"/>
            <a:chExt cx="646472" cy="11975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46472" cy="119754"/>
            </a:xfrm>
            <a:custGeom>
              <a:avLst/>
              <a:gdLst/>
              <a:ahLst/>
              <a:cxnLst/>
              <a:rect l="l" t="t" r="r" b="b"/>
              <a:pathLst>
                <a:path w="646472" h="119754">
                  <a:moveTo>
                    <a:pt x="34423" y="0"/>
                  </a:moveTo>
                  <a:lnTo>
                    <a:pt x="612048" y="0"/>
                  </a:lnTo>
                  <a:cubicBezTo>
                    <a:pt x="621178" y="0"/>
                    <a:pt x="629934" y="3627"/>
                    <a:pt x="636389" y="10082"/>
                  </a:cubicBezTo>
                  <a:cubicBezTo>
                    <a:pt x="642845" y="16538"/>
                    <a:pt x="646472" y="25294"/>
                    <a:pt x="646472" y="34423"/>
                  </a:cubicBezTo>
                  <a:lnTo>
                    <a:pt x="646472" y="85331"/>
                  </a:lnTo>
                  <a:cubicBezTo>
                    <a:pt x="646472" y="94460"/>
                    <a:pt x="642845" y="103216"/>
                    <a:pt x="636389" y="109672"/>
                  </a:cubicBezTo>
                  <a:cubicBezTo>
                    <a:pt x="629934" y="116127"/>
                    <a:pt x="621178" y="119754"/>
                    <a:pt x="612048" y="119754"/>
                  </a:cubicBezTo>
                  <a:lnTo>
                    <a:pt x="34423" y="119754"/>
                  </a:lnTo>
                  <a:cubicBezTo>
                    <a:pt x="25294" y="119754"/>
                    <a:pt x="16538" y="116127"/>
                    <a:pt x="10082" y="109672"/>
                  </a:cubicBezTo>
                  <a:cubicBezTo>
                    <a:pt x="3627" y="103216"/>
                    <a:pt x="0" y="94460"/>
                    <a:pt x="0" y="85331"/>
                  </a:cubicBezTo>
                  <a:lnTo>
                    <a:pt x="0" y="34423"/>
                  </a:lnTo>
                  <a:cubicBezTo>
                    <a:pt x="0" y="25294"/>
                    <a:pt x="3627" y="16538"/>
                    <a:pt x="10082" y="10082"/>
                  </a:cubicBezTo>
                  <a:cubicBezTo>
                    <a:pt x="16538" y="3627"/>
                    <a:pt x="25294" y="0"/>
                    <a:pt x="34423" y="0"/>
                  </a:cubicBezTo>
                  <a:close/>
                </a:path>
              </a:pathLst>
            </a:custGeom>
            <a:solidFill>
              <a:srgbClr val="95AD8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646472" cy="1578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415163" y="9187975"/>
            <a:ext cx="4273175" cy="791574"/>
            <a:chOff x="0" y="0"/>
            <a:chExt cx="646472" cy="11975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46472" cy="119754"/>
            </a:xfrm>
            <a:custGeom>
              <a:avLst/>
              <a:gdLst/>
              <a:ahLst/>
              <a:cxnLst/>
              <a:rect l="l" t="t" r="r" b="b"/>
              <a:pathLst>
                <a:path w="646472" h="119754">
                  <a:moveTo>
                    <a:pt x="34423" y="0"/>
                  </a:moveTo>
                  <a:lnTo>
                    <a:pt x="612048" y="0"/>
                  </a:lnTo>
                  <a:cubicBezTo>
                    <a:pt x="621178" y="0"/>
                    <a:pt x="629934" y="3627"/>
                    <a:pt x="636389" y="10082"/>
                  </a:cubicBezTo>
                  <a:cubicBezTo>
                    <a:pt x="642845" y="16538"/>
                    <a:pt x="646472" y="25294"/>
                    <a:pt x="646472" y="34423"/>
                  </a:cubicBezTo>
                  <a:lnTo>
                    <a:pt x="646472" y="85331"/>
                  </a:lnTo>
                  <a:cubicBezTo>
                    <a:pt x="646472" y="94460"/>
                    <a:pt x="642845" y="103216"/>
                    <a:pt x="636389" y="109672"/>
                  </a:cubicBezTo>
                  <a:cubicBezTo>
                    <a:pt x="629934" y="116127"/>
                    <a:pt x="621178" y="119754"/>
                    <a:pt x="612048" y="119754"/>
                  </a:cubicBezTo>
                  <a:lnTo>
                    <a:pt x="34423" y="119754"/>
                  </a:lnTo>
                  <a:cubicBezTo>
                    <a:pt x="25294" y="119754"/>
                    <a:pt x="16538" y="116127"/>
                    <a:pt x="10082" y="109672"/>
                  </a:cubicBezTo>
                  <a:cubicBezTo>
                    <a:pt x="3627" y="103216"/>
                    <a:pt x="0" y="94460"/>
                    <a:pt x="0" y="85331"/>
                  </a:cubicBezTo>
                  <a:lnTo>
                    <a:pt x="0" y="34423"/>
                  </a:lnTo>
                  <a:cubicBezTo>
                    <a:pt x="0" y="25294"/>
                    <a:pt x="3627" y="16538"/>
                    <a:pt x="10082" y="10082"/>
                  </a:cubicBezTo>
                  <a:cubicBezTo>
                    <a:pt x="16538" y="3627"/>
                    <a:pt x="25294" y="0"/>
                    <a:pt x="34423" y="0"/>
                  </a:cubicBezTo>
                  <a:close/>
                </a:path>
              </a:pathLst>
            </a:custGeom>
            <a:solidFill>
              <a:srgbClr val="95AD88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646472" cy="1578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443738" y="7870465"/>
            <a:ext cx="4273175" cy="791574"/>
            <a:chOff x="0" y="0"/>
            <a:chExt cx="646472" cy="11975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46472" cy="119754"/>
            </a:xfrm>
            <a:custGeom>
              <a:avLst/>
              <a:gdLst/>
              <a:ahLst/>
              <a:cxnLst/>
              <a:rect l="l" t="t" r="r" b="b"/>
              <a:pathLst>
                <a:path w="646472" h="119754">
                  <a:moveTo>
                    <a:pt x="34423" y="0"/>
                  </a:moveTo>
                  <a:lnTo>
                    <a:pt x="612048" y="0"/>
                  </a:lnTo>
                  <a:cubicBezTo>
                    <a:pt x="621178" y="0"/>
                    <a:pt x="629934" y="3627"/>
                    <a:pt x="636389" y="10082"/>
                  </a:cubicBezTo>
                  <a:cubicBezTo>
                    <a:pt x="642845" y="16538"/>
                    <a:pt x="646472" y="25294"/>
                    <a:pt x="646472" y="34423"/>
                  </a:cubicBezTo>
                  <a:lnTo>
                    <a:pt x="646472" y="85331"/>
                  </a:lnTo>
                  <a:cubicBezTo>
                    <a:pt x="646472" y="94460"/>
                    <a:pt x="642845" y="103216"/>
                    <a:pt x="636389" y="109672"/>
                  </a:cubicBezTo>
                  <a:cubicBezTo>
                    <a:pt x="629934" y="116127"/>
                    <a:pt x="621178" y="119754"/>
                    <a:pt x="612048" y="119754"/>
                  </a:cubicBezTo>
                  <a:lnTo>
                    <a:pt x="34423" y="119754"/>
                  </a:lnTo>
                  <a:cubicBezTo>
                    <a:pt x="25294" y="119754"/>
                    <a:pt x="16538" y="116127"/>
                    <a:pt x="10082" y="109672"/>
                  </a:cubicBezTo>
                  <a:cubicBezTo>
                    <a:pt x="3627" y="103216"/>
                    <a:pt x="0" y="94460"/>
                    <a:pt x="0" y="85331"/>
                  </a:cubicBezTo>
                  <a:lnTo>
                    <a:pt x="0" y="34423"/>
                  </a:lnTo>
                  <a:cubicBezTo>
                    <a:pt x="0" y="25294"/>
                    <a:pt x="3627" y="16538"/>
                    <a:pt x="10082" y="10082"/>
                  </a:cubicBezTo>
                  <a:cubicBezTo>
                    <a:pt x="16538" y="3627"/>
                    <a:pt x="25294" y="0"/>
                    <a:pt x="34423" y="0"/>
                  </a:cubicBezTo>
                  <a:close/>
                </a:path>
              </a:pathLst>
            </a:custGeom>
            <a:solidFill>
              <a:srgbClr val="95AD88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646472" cy="1578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386588" y="2438500"/>
            <a:ext cx="4273175" cy="791574"/>
            <a:chOff x="0" y="0"/>
            <a:chExt cx="646472" cy="11975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46472" cy="119754"/>
            </a:xfrm>
            <a:custGeom>
              <a:avLst/>
              <a:gdLst/>
              <a:ahLst/>
              <a:cxnLst/>
              <a:rect l="l" t="t" r="r" b="b"/>
              <a:pathLst>
                <a:path w="646472" h="119754">
                  <a:moveTo>
                    <a:pt x="34423" y="0"/>
                  </a:moveTo>
                  <a:lnTo>
                    <a:pt x="612048" y="0"/>
                  </a:lnTo>
                  <a:cubicBezTo>
                    <a:pt x="621178" y="0"/>
                    <a:pt x="629934" y="3627"/>
                    <a:pt x="636389" y="10082"/>
                  </a:cubicBezTo>
                  <a:cubicBezTo>
                    <a:pt x="642845" y="16538"/>
                    <a:pt x="646472" y="25294"/>
                    <a:pt x="646472" y="34423"/>
                  </a:cubicBezTo>
                  <a:lnTo>
                    <a:pt x="646472" y="85331"/>
                  </a:lnTo>
                  <a:cubicBezTo>
                    <a:pt x="646472" y="94460"/>
                    <a:pt x="642845" y="103216"/>
                    <a:pt x="636389" y="109672"/>
                  </a:cubicBezTo>
                  <a:cubicBezTo>
                    <a:pt x="629934" y="116127"/>
                    <a:pt x="621178" y="119754"/>
                    <a:pt x="612048" y="119754"/>
                  </a:cubicBezTo>
                  <a:lnTo>
                    <a:pt x="34423" y="119754"/>
                  </a:lnTo>
                  <a:cubicBezTo>
                    <a:pt x="25294" y="119754"/>
                    <a:pt x="16538" y="116127"/>
                    <a:pt x="10082" y="109672"/>
                  </a:cubicBezTo>
                  <a:cubicBezTo>
                    <a:pt x="3627" y="103216"/>
                    <a:pt x="0" y="94460"/>
                    <a:pt x="0" y="85331"/>
                  </a:cubicBezTo>
                  <a:lnTo>
                    <a:pt x="0" y="34423"/>
                  </a:lnTo>
                  <a:cubicBezTo>
                    <a:pt x="0" y="25294"/>
                    <a:pt x="3627" y="16538"/>
                    <a:pt x="10082" y="10082"/>
                  </a:cubicBezTo>
                  <a:cubicBezTo>
                    <a:pt x="16538" y="3627"/>
                    <a:pt x="25294" y="0"/>
                    <a:pt x="34423" y="0"/>
                  </a:cubicBezTo>
                  <a:close/>
                </a:path>
              </a:pathLst>
            </a:custGeom>
            <a:solidFill>
              <a:srgbClr val="95AD88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646472" cy="1578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415163" y="3803635"/>
            <a:ext cx="4273175" cy="791574"/>
            <a:chOff x="0" y="0"/>
            <a:chExt cx="646472" cy="11975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46472" cy="119754"/>
            </a:xfrm>
            <a:custGeom>
              <a:avLst/>
              <a:gdLst/>
              <a:ahLst/>
              <a:cxnLst/>
              <a:rect l="l" t="t" r="r" b="b"/>
              <a:pathLst>
                <a:path w="646472" h="119754">
                  <a:moveTo>
                    <a:pt x="34423" y="0"/>
                  </a:moveTo>
                  <a:lnTo>
                    <a:pt x="612048" y="0"/>
                  </a:lnTo>
                  <a:cubicBezTo>
                    <a:pt x="621178" y="0"/>
                    <a:pt x="629934" y="3627"/>
                    <a:pt x="636389" y="10082"/>
                  </a:cubicBezTo>
                  <a:cubicBezTo>
                    <a:pt x="642845" y="16538"/>
                    <a:pt x="646472" y="25294"/>
                    <a:pt x="646472" y="34423"/>
                  </a:cubicBezTo>
                  <a:lnTo>
                    <a:pt x="646472" y="85331"/>
                  </a:lnTo>
                  <a:cubicBezTo>
                    <a:pt x="646472" y="94460"/>
                    <a:pt x="642845" y="103216"/>
                    <a:pt x="636389" y="109672"/>
                  </a:cubicBezTo>
                  <a:cubicBezTo>
                    <a:pt x="629934" y="116127"/>
                    <a:pt x="621178" y="119754"/>
                    <a:pt x="612048" y="119754"/>
                  </a:cubicBezTo>
                  <a:lnTo>
                    <a:pt x="34423" y="119754"/>
                  </a:lnTo>
                  <a:cubicBezTo>
                    <a:pt x="25294" y="119754"/>
                    <a:pt x="16538" y="116127"/>
                    <a:pt x="10082" y="109672"/>
                  </a:cubicBezTo>
                  <a:cubicBezTo>
                    <a:pt x="3627" y="103216"/>
                    <a:pt x="0" y="94460"/>
                    <a:pt x="0" y="85331"/>
                  </a:cubicBezTo>
                  <a:lnTo>
                    <a:pt x="0" y="34423"/>
                  </a:lnTo>
                  <a:cubicBezTo>
                    <a:pt x="0" y="25294"/>
                    <a:pt x="3627" y="16538"/>
                    <a:pt x="10082" y="10082"/>
                  </a:cubicBezTo>
                  <a:cubicBezTo>
                    <a:pt x="16538" y="3627"/>
                    <a:pt x="25294" y="0"/>
                    <a:pt x="34423" y="0"/>
                  </a:cubicBezTo>
                  <a:close/>
                </a:path>
              </a:pathLst>
            </a:custGeom>
            <a:solidFill>
              <a:srgbClr val="95AD88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646472" cy="1578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251974" y="5061935"/>
            <a:ext cx="4397000" cy="871495"/>
            <a:chOff x="0" y="0"/>
            <a:chExt cx="665205" cy="13184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65205" cy="131845"/>
            </a:xfrm>
            <a:custGeom>
              <a:avLst/>
              <a:gdLst/>
              <a:ahLst/>
              <a:cxnLst/>
              <a:rect l="l" t="t" r="r" b="b"/>
              <a:pathLst>
                <a:path w="665205" h="131845">
                  <a:moveTo>
                    <a:pt x="33454" y="0"/>
                  </a:moveTo>
                  <a:lnTo>
                    <a:pt x="631751" y="0"/>
                  </a:lnTo>
                  <a:cubicBezTo>
                    <a:pt x="650227" y="0"/>
                    <a:pt x="665205" y="14978"/>
                    <a:pt x="665205" y="33454"/>
                  </a:cubicBezTo>
                  <a:lnTo>
                    <a:pt x="665205" y="98391"/>
                  </a:lnTo>
                  <a:cubicBezTo>
                    <a:pt x="665205" y="116867"/>
                    <a:pt x="650227" y="131845"/>
                    <a:pt x="631751" y="131845"/>
                  </a:cubicBezTo>
                  <a:lnTo>
                    <a:pt x="33454" y="131845"/>
                  </a:lnTo>
                  <a:cubicBezTo>
                    <a:pt x="14978" y="131845"/>
                    <a:pt x="0" y="116867"/>
                    <a:pt x="0" y="98391"/>
                  </a:cubicBezTo>
                  <a:lnTo>
                    <a:pt x="0" y="33454"/>
                  </a:lnTo>
                  <a:cubicBezTo>
                    <a:pt x="0" y="14978"/>
                    <a:pt x="14978" y="0"/>
                    <a:pt x="3345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665205" cy="169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2251974" y="6379445"/>
            <a:ext cx="4397000" cy="871495"/>
            <a:chOff x="0" y="0"/>
            <a:chExt cx="665205" cy="13184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65205" cy="131845"/>
            </a:xfrm>
            <a:custGeom>
              <a:avLst/>
              <a:gdLst/>
              <a:ahLst/>
              <a:cxnLst/>
              <a:rect l="l" t="t" r="r" b="b"/>
              <a:pathLst>
                <a:path w="665205" h="131845">
                  <a:moveTo>
                    <a:pt x="33454" y="0"/>
                  </a:moveTo>
                  <a:lnTo>
                    <a:pt x="631751" y="0"/>
                  </a:lnTo>
                  <a:cubicBezTo>
                    <a:pt x="650227" y="0"/>
                    <a:pt x="665205" y="14978"/>
                    <a:pt x="665205" y="33454"/>
                  </a:cubicBezTo>
                  <a:lnTo>
                    <a:pt x="665205" y="98391"/>
                  </a:lnTo>
                  <a:cubicBezTo>
                    <a:pt x="665205" y="116867"/>
                    <a:pt x="650227" y="131845"/>
                    <a:pt x="631751" y="131845"/>
                  </a:cubicBezTo>
                  <a:lnTo>
                    <a:pt x="33454" y="131845"/>
                  </a:lnTo>
                  <a:cubicBezTo>
                    <a:pt x="14978" y="131845"/>
                    <a:pt x="0" y="116867"/>
                    <a:pt x="0" y="98391"/>
                  </a:cubicBezTo>
                  <a:lnTo>
                    <a:pt x="0" y="33454"/>
                  </a:lnTo>
                  <a:cubicBezTo>
                    <a:pt x="0" y="14978"/>
                    <a:pt x="14978" y="0"/>
                    <a:pt x="3345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665205" cy="169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223399" y="9081140"/>
            <a:ext cx="4397000" cy="871495"/>
            <a:chOff x="0" y="0"/>
            <a:chExt cx="665205" cy="13184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65205" cy="131845"/>
            </a:xfrm>
            <a:custGeom>
              <a:avLst/>
              <a:gdLst/>
              <a:ahLst/>
              <a:cxnLst/>
              <a:rect l="l" t="t" r="r" b="b"/>
              <a:pathLst>
                <a:path w="665205" h="131845">
                  <a:moveTo>
                    <a:pt x="33454" y="0"/>
                  </a:moveTo>
                  <a:lnTo>
                    <a:pt x="631751" y="0"/>
                  </a:lnTo>
                  <a:cubicBezTo>
                    <a:pt x="650227" y="0"/>
                    <a:pt x="665205" y="14978"/>
                    <a:pt x="665205" y="33454"/>
                  </a:cubicBezTo>
                  <a:lnTo>
                    <a:pt x="665205" y="98391"/>
                  </a:lnTo>
                  <a:cubicBezTo>
                    <a:pt x="665205" y="116867"/>
                    <a:pt x="650227" y="131845"/>
                    <a:pt x="631751" y="131845"/>
                  </a:cubicBezTo>
                  <a:lnTo>
                    <a:pt x="33454" y="131845"/>
                  </a:lnTo>
                  <a:cubicBezTo>
                    <a:pt x="14978" y="131845"/>
                    <a:pt x="0" y="116867"/>
                    <a:pt x="0" y="98391"/>
                  </a:cubicBezTo>
                  <a:lnTo>
                    <a:pt x="0" y="33454"/>
                  </a:lnTo>
                  <a:cubicBezTo>
                    <a:pt x="0" y="14978"/>
                    <a:pt x="14978" y="0"/>
                    <a:pt x="3345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665205" cy="169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2251974" y="7763630"/>
            <a:ext cx="4397000" cy="871495"/>
            <a:chOff x="0" y="0"/>
            <a:chExt cx="665205" cy="13184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65205" cy="131845"/>
            </a:xfrm>
            <a:custGeom>
              <a:avLst/>
              <a:gdLst/>
              <a:ahLst/>
              <a:cxnLst/>
              <a:rect l="l" t="t" r="r" b="b"/>
              <a:pathLst>
                <a:path w="665205" h="131845">
                  <a:moveTo>
                    <a:pt x="33454" y="0"/>
                  </a:moveTo>
                  <a:lnTo>
                    <a:pt x="631751" y="0"/>
                  </a:lnTo>
                  <a:cubicBezTo>
                    <a:pt x="650227" y="0"/>
                    <a:pt x="665205" y="14978"/>
                    <a:pt x="665205" y="33454"/>
                  </a:cubicBezTo>
                  <a:lnTo>
                    <a:pt x="665205" y="98391"/>
                  </a:lnTo>
                  <a:cubicBezTo>
                    <a:pt x="665205" y="116867"/>
                    <a:pt x="650227" y="131845"/>
                    <a:pt x="631751" y="131845"/>
                  </a:cubicBezTo>
                  <a:lnTo>
                    <a:pt x="33454" y="131845"/>
                  </a:lnTo>
                  <a:cubicBezTo>
                    <a:pt x="14978" y="131845"/>
                    <a:pt x="0" y="116867"/>
                    <a:pt x="0" y="98391"/>
                  </a:cubicBezTo>
                  <a:lnTo>
                    <a:pt x="0" y="33454"/>
                  </a:lnTo>
                  <a:cubicBezTo>
                    <a:pt x="0" y="14978"/>
                    <a:pt x="14978" y="0"/>
                    <a:pt x="3345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665205" cy="169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2194824" y="2331665"/>
            <a:ext cx="4397000" cy="871495"/>
            <a:chOff x="0" y="0"/>
            <a:chExt cx="665205" cy="13184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665205" cy="131845"/>
            </a:xfrm>
            <a:custGeom>
              <a:avLst/>
              <a:gdLst/>
              <a:ahLst/>
              <a:cxnLst/>
              <a:rect l="l" t="t" r="r" b="b"/>
              <a:pathLst>
                <a:path w="665205" h="131845">
                  <a:moveTo>
                    <a:pt x="33454" y="0"/>
                  </a:moveTo>
                  <a:lnTo>
                    <a:pt x="631751" y="0"/>
                  </a:lnTo>
                  <a:cubicBezTo>
                    <a:pt x="650227" y="0"/>
                    <a:pt x="665205" y="14978"/>
                    <a:pt x="665205" y="33454"/>
                  </a:cubicBezTo>
                  <a:lnTo>
                    <a:pt x="665205" y="98391"/>
                  </a:lnTo>
                  <a:cubicBezTo>
                    <a:pt x="665205" y="116867"/>
                    <a:pt x="650227" y="131845"/>
                    <a:pt x="631751" y="131845"/>
                  </a:cubicBezTo>
                  <a:lnTo>
                    <a:pt x="33454" y="131845"/>
                  </a:lnTo>
                  <a:cubicBezTo>
                    <a:pt x="14978" y="131845"/>
                    <a:pt x="0" y="116867"/>
                    <a:pt x="0" y="98391"/>
                  </a:cubicBezTo>
                  <a:lnTo>
                    <a:pt x="0" y="33454"/>
                  </a:lnTo>
                  <a:cubicBezTo>
                    <a:pt x="0" y="14978"/>
                    <a:pt x="14978" y="0"/>
                    <a:pt x="3345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665205" cy="169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2223399" y="3696800"/>
            <a:ext cx="4397000" cy="871495"/>
            <a:chOff x="0" y="0"/>
            <a:chExt cx="665205" cy="131845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65205" cy="131845"/>
            </a:xfrm>
            <a:custGeom>
              <a:avLst/>
              <a:gdLst/>
              <a:ahLst/>
              <a:cxnLst/>
              <a:rect l="l" t="t" r="r" b="b"/>
              <a:pathLst>
                <a:path w="665205" h="131845">
                  <a:moveTo>
                    <a:pt x="33454" y="0"/>
                  </a:moveTo>
                  <a:lnTo>
                    <a:pt x="631751" y="0"/>
                  </a:lnTo>
                  <a:cubicBezTo>
                    <a:pt x="650227" y="0"/>
                    <a:pt x="665205" y="14978"/>
                    <a:pt x="665205" y="33454"/>
                  </a:cubicBezTo>
                  <a:lnTo>
                    <a:pt x="665205" y="98391"/>
                  </a:lnTo>
                  <a:cubicBezTo>
                    <a:pt x="665205" y="116867"/>
                    <a:pt x="650227" y="131845"/>
                    <a:pt x="631751" y="131845"/>
                  </a:cubicBezTo>
                  <a:lnTo>
                    <a:pt x="33454" y="131845"/>
                  </a:lnTo>
                  <a:cubicBezTo>
                    <a:pt x="14978" y="131845"/>
                    <a:pt x="0" y="116867"/>
                    <a:pt x="0" y="98391"/>
                  </a:cubicBezTo>
                  <a:lnTo>
                    <a:pt x="0" y="33454"/>
                  </a:lnTo>
                  <a:cubicBezTo>
                    <a:pt x="0" y="14978"/>
                    <a:pt x="14978" y="0"/>
                    <a:pt x="3345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665205" cy="169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2018722" y="5061935"/>
            <a:ext cx="719704" cy="727111"/>
            <a:chOff x="0" y="0"/>
            <a:chExt cx="129949" cy="13128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29949" cy="131286"/>
            </a:xfrm>
            <a:custGeom>
              <a:avLst/>
              <a:gdLst/>
              <a:ahLst/>
              <a:cxnLst/>
              <a:rect l="l" t="t" r="r" b="b"/>
              <a:pathLst>
                <a:path w="129949" h="131286">
                  <a:moveTo>
                    <a:pt x="64974" y="0"/>
                  </a:moveTo>
                  <a:lnTo>
                    <a:pt x="64974" y="0"/>
                  </a:lnTo>
                  <a:cubicBezTo>
                    <a:pt x="100859" y="0"/>
                    <a:pt x="129949" y="29090"/>
                    <a:pt x="129949" y="64974"/>
                  </a:cubicBezTo>
                  <a:lnTo>
                    <a:pt x="129949" y="66312"/>
                  </a:lnTo>
                  <a:cubicBezTo>
                    <a:pt x="129949" y="83544"/>
                    <a:pt x="123103" y="100070"/>
                    <a:pt x="110918" y="112255"/>
                  </a:cubicBezTo>
                  <a:cubicBezTo>
                    <a:pt x="98733" y="124440"/>
                    <a:pt x="82207" y="131286"/>
                    <a:pt x="64974" y="131286"/>
                  </a:cubicBezTo>
                  <a:lnTo>
                    <a:pt x="64974" y="131286"/>
                  </a:lnTo>
                  <a:cubicBezTo>
                    <a:pt x="47742" y="131286"/>
                    <a:pt x="31216" y="124440"/>
                    <a:pt x="19031" y="112255"/>
                  </a:cubicBezTo>
                  <a:cubicBezTo>
                    <a:pt x="6845" y="100070"/>
                    <a:pt x="0" y="83544"/>
                    <a:pt x="0" y="66312"/>
                  </a:cubicBezTo>
                  <a:lnTo>
                    <a:pt x="0" y="64974"/>
                  </a:lnTo>
                  <a:cubicBezTo>
                    <a:pt x="0" y="47742"/>
                    <a:pt x="6845" y="31216"/>
                    <a:pt x="19031" y="19031"/>
                  </a:cubicBezTo>
                  <a:cubicBezTo>
                    <a:pt x="31216" y="6845"/>
                    <a:pt x="47742" y="0"/>
                    <a:pt x="64974" y="0"/>
                  </a:cubicBezTo>
                  <a:close/>
                </a:path>
              </a:pathLst>
            </a:custGeom>
            <a:solidFill>
              <a:srgbClr val="95AD88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129949" cy="1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9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2018722" y="6379445"/>
            <a:ext cx="719704" cy="727111"/>
            <a:chOff x="0" y="0"/>
            <a:chExt cx="129949" cy="131286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29949" cy="131286"/>
            </a:xfrm>
            <a:custGeom>
              <a:avLst/>
              <a:gdLst/>
              <a:ahLst/>
              <a:cxnLst/>
              <a:rect l="l" t="t" r="r" b="b"/>
              <a:pathLst>
                <a:path w="129949" h="131286">
                  <a:moveTo>
                    <a:pt x="64974" y="0"/>
                  </a:moveTo>
                  <a:lnTo>
                    <a:pt x="64974" y="0"/>
                  </a:lnTo>
                  <a:cubicBezTo>
                    <a:pt x="100859" y="0"/>
                    <a:pt x="129949" y="29090"/>
                    <a:pt x="129949" y="64974"/>
                  </a:cubicBezTo>
                  <a:lnTo>
                    <a:pt x="129949" y="66312"/>
                  </a:lnTo>
                  <a:cubicBezTo>
                    <a:pt x="129949" y="83544"/>
                    <a:pt x="123103" y="100070"/>
                    <a:pt x="110918" y="112255"/>
                  </a:cubicBezTo>
                  <a:cubicBezTo>
                    <a:pt x="98733" y="124440"/>
                    <a:pt x="82207" y="131286"/>
                    <a:pt x="64974" y="131286"/>
                  </a:cubicBezTo>
                  <a:lnTo>
                    <a:pt x="64974" y="131286"/>
                  </a:lnTo>
                  <a:cubicBezTo>
                    <a:pt x="47742" y="131286"/>
                    <a:pt x="31216" y="124440"/>
                    <a:pt x="19031" y="112255"/>
                  </a:cubicBezTo>
                  <a:cubicBezTo>
                    <a:pt x="6845" y="100070"/>
                    <a:pt x="0" y="83544"/>
                    <a:pt x="0" y="66312"/>
                  </a:cubicBezTo>
                  <a:lnTo>
                    <a:pt x="0" y="64974"/>
                  </a:lnTo>
                  <a:cubicBezTo>
                    <a:pt x="0" y="47742"/>
                    <a:pt x="6845" y="31216"/>
                    <a:pt x="19031" y="19031"/>
                  </a:cubicBezTo>
                  <a:cubicBezTo>
                    <a:pt x="31216" y="6845"/>
                    <a:pt x="47742" y="0"/>
                    <a:pt x="64974" y="0"/>
                  </a:cubicBezTo>
                  <a:close/>
                </a:path>
              </a:pathLst>
            </a:custGeom>
            <a:solidFill>
              <a:srgbClr val="95AD88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38100"/>
              <a:ext cx="129949" cy="1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9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990147" y="9081140"/>
            <a:ext cx="719704" cy="727111"/>
            <a:chOff x="0" y="0"/>
            <a:chExt cx="129949" cy="131286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29949" cy="131286"/>
            </a:xfrm>
            <a:custGeom>
              <a:avLst/>
              <a:gdLst/>
              <a:ahLst/>
              <a:cxnLst/>
              <a:rect l="l" t="t" r="r" b="b"/>
              <a:pathLst>
                <a:path w="129949" h="131286">
                  <a:moveTo>
                    <a:pt x="64974" y="0"/>
                  </a:moveTo>
                  <a:lnTo>
                    <a:pt x="64974" y="0"/>
                  </a:lnTo>
                  <a:cubicBezTo>
                    <a:pt x="100859" y="0"/>
                    <a:pt x="129949" y="29090"/>
                    <a:pt x="129949" y="64974"/>
                  </a:cubicBezTo>
                  <a:lnTo>
                    <a:pt x="129949" y="66312"/>
                  </a:lnTo>
                  <a:cubicBezTo>
                    <a:pt x="129949" y="83544"/>
                    <a:pt x="123103" y="100070"/>
                    <a:pt x="110918" y="112255"/>
                  </a:cubicBezTo>
                  <a:cubicBezTo>
                    <a:pt x="98733" y="124440"/>
                    <a:pt x="82207" y="131286"/>
                    <a:pt x="64974" y="131286"/>
                  </a:cubicBezTo>
                  <a:lnTo>
                    <a:pt x="64974" y="131286"/>
                  </a:lnTo>
                  <a:cubicBezTo>
                    <a:pt x="47742" y="131286"/>
                    <a:pt x="31216" y="124440"/>
                    <a:pt x="19031" y="112255"/>
                  </a:cubicBezTo>
                  <a:cubicBezTo>
                    <a:pt x="6845" y="100070"/>
                    <a:pt x="0" y="83544"/>
                    <a:pt x="0" y="66312"/>
                  </a:cubicBezTo>
                  <a:lnTo>
                    <a:pt x="0" y="64974"/>
                  </a:lnTo>
                  <a:cubicBezTo>
                    <a:pt x="0" y="47742"/>
                    <a:pt x="6845" y="31216"/>
                    <a:pt x="19031" y="19031"/>
                  </a:cubicBezTo>
                  <a:cubicBezTo>
                    <a:pt x="31216" y="6845"/>
                    <a:pt x="47742" y="0"/>
                    <a:pt x="64974" y="0"/>
                  </a:cubicBezTo>
                  <a:close/>
                </a:path>
              </a:pathLst>
            </a:custGeom>
            <a:solidFill>
              <a:srgbClr val="95AD88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38100"/>
              <a:ext cx="129949" cy="1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9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2018722" y="7763630"/>
            <a:ext cx="719704" cy="727111"/>
            <a:chOff x="0" y="0"/>
            <a:chExt cx="129949" cy="131286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29949" cy="131286"/>
            </a:xfrm>
            <a:custGeom>
              <a:avLst/>
              <a:gdLst/>
              <a:ahLst/>
              <a:cxnLst/>
              <a:rect l="l" t="t" r="r" b="b"/>
              <a:pathLst>
                <a:path w="129949" h="131286">
                  <a:moveTo>
                    <a:pt x="64974" y="0"/>
                  </a:moveTo>
                  <a:lnTo>
                    <a:pt x="64974" y="0"/>
                  </a:lnTo>
                  <a:cubicBezTo>
                    <a:pt x="100859" y="0"/>
                    <a:pt x="129949" y="29090"/>
                    <a:pt x="129949" y="64974"/>
                  </a:cubicBezTo>
                  <a:lnTo>
                    <a:pt x="129949" y="66312"/>
                  </a:lnTo>
                  <a:cubicBezTo>
                    <a:pt x="129949" y="83544"/>
                    <a:pt x="123103" y="100070"/>
                    <a:pt x="110918" y="112255"/>
                  </a:cubicBezTo>
                  <a:cubicBezTo>
                    <a:pt x="98733" y="124440"/>
                    <a:pt x="82207" y="131286"/>
                    <a:pt x="64974" y="131286"/>
                  </a:cubicBezTo>
                  <a:lnTo>
                    <a:pt x="64974" y="131286"/>
                  </a:lnTo>
                  <a:cubicBezTo>
                    <a:pt x="47742" y="131286"/>
                    <a:pt x="31216" y="124440"/>
                    <a:pt x="19031" y="112255"/>
                  </a:cubicBezTo>
                  <a:cubicBezTo>
                    <a:pt x="6845" y="100070"/>
                    <a:pt x="0" y="83544"/>
                    <a:pt x="0" y="66312"/>
                  </a:cubicBezTo>
                  <a:lnTo>
                    <a:pt x="0" y="64974"/>
                  </a:lnTo>
                  <a:cubicBezTo>
                    <a:pt x="0" y="47742"/>
                    <a:pt x="6845" y="31216"/>
                    <a:pt x="19031" y="19031"/>
                  </a:cubicBezTo>
                  <a:cubicBezTo>
                    <a:pt x="31216" y="6845"/>
                    <a:pt x="47742" y="0"/>
                    <a:pt x="64974" y="0"/>
                  </a:cubicBezTo>
                  <a:close/>
                </a:path>
              </a:pathLst>
            </a:custGeom>
            <a:solidFill>
              <a:srgbClr val="95AD88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-38100"/>
              <a:ext cx="129949" cy="1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9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1961572" y="2331665"/>
            <a:ext cx="719704" cy="727111"/>
            <a:chOff x="0" y="0"/>
            <a:chExt cx="129949" cy="131286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129949" cy="131286"/>
            </a:xfrm>
            <a:custGeom>
              <a:avLst/>
              <a:gdLst/>
              <a:ahLst/>
              <a:cxnLst/>
              <a:rect l="l" t="t" r="r" b="b"/>
              <a:pathLst>
                <a:path w="129949" h="131286">
                  <a:moveTo>
                    <a:pt x="64974" y="0"/>
                  </a:moveTo>
                  <a:lnTo>
                    <a:pt x="64974" y="0"/>
                  </a:lnTo>
                  <a:cubicBezTo>
                    <a:pt x="100859" y="0"/>
                    <a:pt x="129949" y="29090"/>
                    <a:pt x="129949" y="64974"/>
                  </a:cubicBezTo>
                  <a:lnTo>
                    <a:pt x="129949" y="66312"/>
                  </a:lnTo>
                  <a:cubicBezTo>
                    <a:pt x="129949" y="83544"/>
                    <a:pt x="123103" y="100070"/>
                    <a:pt x="110918" y="112255"/>
                  </a:cubicBezTo>
                  <a:cubicBezTo>
                    <a:pt x="98733" y="124440"/>
                    <a:pt x="82207" y="131286"/>
                    <a:pt x="64974" y="131286"/>
                  </a:cubicBezTo>
                  <a:lnTo>
                    <a:pt x="64974" y="131286"/>
                  </a:lnTo>
                  <a:cubicBezTo>
                    <a:pt x="47742" y="131286"/>
                    <a:pt x="31216" y="124440"/>
                    <a:pt x="19031" y="112255"/>
                  </a:cubicBezTo>
                  <a:cubicBezTo>
                    <a:pt x="6845" y="100070"/>
                    <a:pt x="0" y="83544"/>
                    <a:pt x="0" y="66312"/>
                  </a:cubicBezTo>
                  <a:lnTo>
                    <a:pt x="0" y="64974"/>
                  </a:lnTo>
                  <a:cubicBezTo>
                    <a:pt x="0" y="47742"/>
                    <a:pt x="6845" y="31216"/>
                    <a:pt x="19031" y="19031"/>
                  </a:cubicBezTo>
                  <a:cubicBezTo>
                    <a:pt x="31216" y="6845"/>
                    <a:pt x="47742" y="0"/>
                    <a:pt x="64974" y="0"/>
                  </a:cubicBezTo>
                  <a:close/>
                </a:path>
              </a:pathLst>
            </a:custGeom>
            <a:solidFill>
              <a:srgbClr val="95AD88"/>
            </a:solidFill>
          </p:spPr>
        </p:sp>
        <p:sp>
          <p:nvSpPr>
            <p:cNvPr id="59" name="TextBox 59"/>
            <p:cNvSpPr txBox="1"/>
            <p:nvPr/>
          </p:nvSpPr>
          <p:spPr>
            <a:xfrm>
              <a:off x="0" y="-38100"/>
              <a:ext cx="129949" cy="1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9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990147" y="3696800"/>
            <a:ext cx="719704" cy="727111"/>
            <a:chOff x="0" y="0"/>
            <a:chExt cx="129949" cy="131286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129949" cy="131286"/>
            </a:xfrm>
            <a:custGeom>
              <a:avLst/>
              <a:gdLst/>
              <a:ahLst/>
              <a:cxnLst/>
              <a:rect l="l" t="t" r="r" b="b"/>
              <a:pathLst>
                <a:path w="129949" h="131286">
                  <a:moveTo>
                    <a:pt x="64974" y="0"/>
                  </a:moveTo>
                  <a:lnTo>
                    <a:pt x="64974" y="0"/>
                  </a:lnTo>
                  <a:cubicBezTo>
                    <a:pt x="100859" y="0"/>
                    <a:pt x="129949" y="29090"/>
                    <a:pt x="129949" y="64974"/>
                  </a:cubicBezTo>
                  <a:lnTo>
                    <a:pt x="129949" y="66312"/>
                  </a:lnTo>
                  <a:cubicBezTo>
                    <a:pt x="129949" y="83544"/>
                    <a:pt x="123103" y="100070"/>
                    <a:pt x="110918" y="112255"/>
                  </a:cubicBezTo>
                  <a:cubicBezTo>
                    <a:pt x="98733" y="124440"/>
                    <a:pt x="82207" y="131286"/>
                    <a:pt x="64974" y="131286"/>
                  </a:cubicBezTo>
                  <a:lnTo>
                    <a:pt x="64974" y="131286"/>
                  </a:lnTo>
                  <a:cubicBezTo>
                    <a:pt x="47742" y="131286"/>
                    <a:pt x="31216" y="124440"/>
                    <a:pt x="19031" y="112255"/>
                  </a:cubicBezTo>
                  <a:cubicBezTo>
                    <a:pt x="6845" y="100070"/>
                    <a:pt x="0" y="83544"/>
                    <a:pt x="0" y="66312"/>
                  </a:cubicBezTo>
                  <a:lnTo>
                    <a:pt x="0" y="64974"/>
                  </a:lnTo>
                  <a:cubicBezTo>
                    <a:pt x="0" y="47742"/>
                    <a:pt x="6845" y="31216"/>
                    <a:pt x="19031" y="19031"/>
                  </a:cubicBezTo>
                  <a:cubicBezTo>
                    <a:pt x="31216" y="6845"/>
                    <a:pt x="47742" y="0"/>
                    <a:pt x="64974" y="0"/>
                  </a:cubicBezTo>
                  <a:close/>
                </a:path>
              </a:pathLst>
            </a:custGeom>
            <a:solidFill>
              <a:srgbClr val="95AD88"/>
            </a:solidFill>
          </p:spPr>
        </p:sp>
        <p:sp>
          <p:nvSpPr>
            <p:cNvPr id="62" name="TextBox 62"/>
            <p:cNvSpPr txBox="1"/>
            <p:nvPr/>
          </p:nvSpPr>
          <p:spPr>
            <a:xfrm>
              <a:off x="0" y="-38100"/>
              <a:ext cx="129949" cy="1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9"/>
                </a:lnSpc>
              </a:pPr>
              <a:endParaRPr/>
            </a:p>
          </p:txBody>
        </p:sp>
      </p:grpSp>
      <p:sp>
        <p:nvSpPr>
          <p:cNvPr id="63" name="Freeform 63"/>
          <p:cNvSpPr/>
          <p:nvPr/>
        </p:nvSpPr>
        <p:spPr>
          <a:xfrm>
            <a:off x="2018722" y="5084800"/>
            <a:ext cx="691745" cy="694833"/>
          </a:xfrm>
          <a:custGeom>
            <a:avLst/>
            <a:gdLst/>
            <a:ahLst/>
            <a:cxnLst/>
            <a:rect l="l" t="t" r="r" b="b"/>
            <a:pathLst>
              <a:path w="691745" h="694833">
                <a:moveTo>
                  <a:pt x="0" y="0"/>
                </a:moveTo>
                <a:lnTo>
                  <a:pt x="691745" y="0"/>
                </a:lnTo>
                <a:lnTo>
                  <a:pt x="691745" y="694833"/>
                </a:lnTo>
                <a:lnTo>
                  <a:pt x="0" y="6948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4" name="Freeform 64"/>
          <p:cNvSpPr/>
          <p:nvPr/>
        </p:nvSpPr>
        <p:spPr>
          <a:xfrm>
            <a:off x="1992510" y="6401768"/>
            <a:ext cx="725118" cy="682464"/>
          </a:xfrm>
          <a:custGeom>
            <a:avLst/>
            <a:gdLst/>
            <a:ahLst/>
            <a:cxnLst/>
            <a:rect l="l" t="t" r="r" b="b"/>
            <a:pathLst>
              <a:path w="725118" h="682464">
                <a:moveTo>
                  <a:pt x="0" y="0"/>
                </a:moveTo>
                <a:lnTo>
                  <a:pt x="725119" y="0"/>
                </a:lnTo>
                <a:lnTo>
                  <a:pt x="725119" y="682464"/>
                </a:lnTo>
                <a:lnTo>
                  <a:pt x="0" y="6824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5" name="Freeform 65"/>
          <p:cNvSpPr/>
          <p:nvPr/>
        </p:nvSpPr>
        <p:spPr>
          <a:xfrm>
            <a:off x="7323217" y="3364729"/>
            <a:ext cx="10964783" cy="5893571"/>
          </a:xfrm>
          <a:custGeom>
            <a:avLst/>
            <a:gdLst/>
            <a:ahLst/>
            <a:cxnLst/>
            <a:rect l="l" t="t" r="r" b="b"/>
            <a:pathLst>
              <a:path w="10964783" h="5893571">
                <a:moveTo>
                  <a:pt x="0" y="0"/>
                </a:moveTo>
                <a:lnTo>
                  <a:pt x="10964783" y="0"/>
                </a:lnTo>
                <a:lnTo>
                  <a:pt x="10964783" y="5893571"/>
                </a:lnTo>
                <a:lnTo>
                  <a:pt x="0" y="58935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0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66" name="Group 66"/>
          <p:cNvGrpSpPr>
            <a:grpSpLocks noChangeAspect="1"/>
          </p:cNvGrpSpPr>
          <p:nvPr/>
        </p:nvGrpSpPr>
        <p:grpSpPr>
          <a:xfrm>
            <a:off x="9005782" y="4820994"/>
            <a:ext cx="222165" cy="221297"/>
            <a:chOff x="0" y="0"/>
            <a:chExt cx="6502400" cy="6477000"/>
          </a:xfrm>
        </p:grpSpPr>
        <p:sp>
          <p:nvSpPr>
            <p:cNvPr id="67" name="Freeform 67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0"/>
              <a:stretch>
                <a:fillRect l="-26727" r="-26727"/>
              </a:stretch>
            </a:blipFill>
          </p:spPr>
        </p:sp>
        <p:sp>
          <p:nvSpPr>
            <p:cNvPr id="68" name="Freeform 68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796147"/>
            </a:solidFill>
          </p:spPr>
        </p:sp>
      </p:grpSp>
      <p:grpSp>
        <p:nvGrpSpPr>
          <p:cNvPr id="69" name="Group 69"/>
          <p:cNvGrpSpPr>
            <a:grpSpLocks noChangeAspect="1"/>
          </p:cNvGrpSpPr>
          <p:nvPr/>
        </p:nvGrpSpPr>
        <p:grpSpPr>
          <a:xfrm>
            <a:off x="9340063" y="5393320"/>
            <a:ext cx="258413" cy="257403"/>
            <a:chOff x="0" y="0"/>
            <a:chExt cx="6502400" cy="6477000"/>
          </a:xfrm>
        </p:grpSpPr>
        <p:sp>
          <p:nvSpPr>
            <p:cNvPr id="70" name="Freeform 7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1"/>
              <a:stretch>
                <a:fillRect l="223" r="223"/>
              </a:stretch>
            </a:blipFill>
          </p:spPr>
        </p:sp>
        <p:sp>
          <p:nvSpPr>
            <p:cNvPr id="71" name="Freeform 7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796147"/>
            </a:solidFill>
          </p:spPr>
        </p:sp>
      </p:grpSp>
      <p:grpSp>
        <p:nvGrpSpPr>
          <p:cNvPr id="72" name="Group 72"/>
          <p:cNvGrpSpPr>
            <a:grpSpLocks noChangeAspect="1"/>
          </p:cNvGrpSpPr>
          <p:nvPr/>
        </p:nvGrpSpPr>
        <p:grpSpPr>
          <a:xfrm>
            <a:off x="9116864" y="5042292"/>
            <a:ext cx="352405" cy="351029"/>
            <a:chOff x="0" y="0"/>
            <a:chExt cx="6502400" cy="6477000"/>
          </a:xfrm>
        </p:grpSpPr>
        <p:sp>
          <p:nvSpPr>
            <p:cNvPr id="73" name="Freeform 73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2"/>
              <a:stretch>
                <a:fillRect l="223" r="223"/>
              </a:stretch>
            </a:blipFill>
          </p:spPr>
        </p:sp>
        <p:sp>
          <p:nvSpPr>
            <p:cNvPr id="74" name="Freeform 74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796147"/>
            </a:solidFill>
          </p:spPr>
        </p:sp>
      </p:grpSp>
      <p:grpSp>
        <p:nvGrpSpPr>
          <p:cNvPr id="75" name="Group 75"/>
          <p:cNvGrpSpPr>
            <a:grpSpLocks noChangeAspect="1"/>
          </p:cNvGrpSpPr>
          <p:nvPr/>
        </p:nvGrpSpPr>
        <p:grpSpPr>
          <a:xfrm>
            <a:off x="9033569" y="6136000"/>
            <a:ext cx="352405" cy="351029"/>
            <a:chOff x="0" y="0"/>
            <a:chExt cx="6502400" cy="6477000"/>
          </a:xfrm>
        </p:grpSpPr>
        <p:sp>
          <p:nvSpPr>
            <p:cNvPr id="76" name="Freeform 76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3"/>
              <a:stretch>
                <a:fillRect l="223" t="-222" r="223" b="-222"/>
              </a:stretch>
            </a:blipFill>
          </p:spPr>
        </p:sp>
        <p:sp>
          <p:nvSpPr>
            <p:cNvPr id="77" name="Freeform 77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796147"/>
            </a:solidFill>
          </p:spPr>
        </p:sp>
      </p:grpSp>
      <p:grpSp>
        <p:nvGrpSpPr>
          <p:cNvPr id="78" name="Group 78"/>
          <p:cNvGrpSpPr>
            <a:grpSpLocks noChangeAspect="1"/>
          </p:cNvGrpSpPr>
          <p:nvPr/>
        </p:nvGrpSpPr>
        <p:grpSpPr>
          <a:xfrm>
            <a:off x="14707349" y="5727011"/>
            <a:ext cx="417178" cy="415549"/>
            <a:chOff x="0" y="0"/>
            <a:chExt cx="6502400" cy="6477000"/>
          </a:xfrm>
        </p:grpSpPr>
        <p:sp>
          <p:nvSpPr>
            <p:cNvPr id="79" name="Freeform 7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4"/>
              <a:stretch>
                <a:fillRect l="223" r="223"/>
              </a:stretch>
            </a:blipFill>
          </p:spPr>
        </p:sp>
        <p:sp>
          <p:nvSpPr>
            <p:cNvPr id="80" name="Freeform 8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796147"/>
            </a:solidFill>
          </p:spPr>
        </p:sp>
      </p:grpSp>
      <p:grpSp>
        <p:nvGrpSpPr>
          <p:cNvPr id="81" name="Group 81"/>
          <p:cNvGrpSpPr>
            <a:grpSpLocks noChangeAspect="1"/>
          </p:cNvGrpSpPr>
          <p:nvPr/>
        </p:nvGrpSpPr>
        <p:grpSpPr>
          <a:xfrm>
            <a:off x="17435089" y="8229304"/>
            <a:ext cx="352405" cy="351029"/>
            <a:chOff x="0" y="0"/>
            <a:chExt cx="6502400" cy="6477000"/>
          </a:xfrm>
        </p:grpSpPr>
        <p:sp>
          <p:nvSpPr>
            <p:cNvPr id="82" name="Freeform 82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2"/>
              <a:stretch>
                <a:fillRect l="223" r="223"/>
              </a:stretch>
            </a:blipFill>
          </p:spPr>
        </p:sp>
        <p:sp>
          <p:nvSpPr>
            <p:cNvPr id="83" name="Freeform 83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796147"/>
            </a:solidFill>
          </p:spPr>
        </p:sp>
      </p:grpSp>
      <p:grpSp>
        <p:nvGrpSpPr>
          <p:cNvPr id="84" name="Group 84"/>
          <p:cNvGrpSpPr>
            <a:grpSpLocks noChangeAspect="1"/>
          </p:cNvGrpSpPr>
          <p:nvPr/>
        </p:nvGrpSpPr>
        <p:grpSpPr>
          <a:xfrm>
            <a:off x="10067797" y="5585975"/>
            <a:ext cx="352405" cy="351029"/>
            <a:chOff x="0" y="0"/>
            <a:chExt cx="6502400" cy="6477000"/>
          </a:xfrm>
        </p:grpSpPr>
        <p:sp>
          <p:nvSpPr>
            <p:cNvPr id="85" name="Freeform 85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3"/>
              <a:stretch>
                <a:fillRect l="223" t="-222" r="223" b="-222"/>
              </a:stretch>
            </a:blipFill>
          </p:spPr>
        </p:sp>
        <p:sp>
          <p:nvSpPr>
            <p:cNvPr id="86" name="Freeform 86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796147"/>
            </a:solidFill>
          </p:spPr>
        </p:sp>
      </p:grpSp>
      <p:grpSp>
        <p:nvGrpSpPr>
          <p:cNvPr id="87" name="Group 87"/>
          <p:cNvGrpSpPr>
            <a:grpSpLocks noChangeAspect="1"/>
          </p:cNvGrpSpPr>
          <p:nvPr/>
        </p:nvGrpSpPr>
        <p:grpSpPr>
          <a:xfrm>
            <a:off x="9623606" y="5015368"/>
            <a:ext cx="352405" cy="351029"/>
            <a:chOff x="0" y="0"/>
            <a:chExt cx="6502400" cy="6477000"/>
          </a:xfrm>
        </p:grpSpPr>
        <p:sp>
          <p:nvSpPr>
            <p:cNvPr id="88" name="Freeform 88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3"/>
              <a:stretch>
                <a:fillRect l="223" t="-222" r="223" b="-222"/>
              </a:stretch>
            </a:blipFill>
          </p:spPr>
        </p:sp>
        <p:sp>
          <p:nvSpPr>
            <p:cNvPr id="89" name="Freeform 89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796147"/>
            </a:solidFill>
          </p:spPr>
        </p:sp>
      </p:grpSp>
      <p:grpSp>
        <p:nvGrpSpPr>
          <p:cNvPr id="90" name="Group 90"/>
          <p:cNvGrpSpPr>
            <a:grpSpLocks noChangeAspect="1"/>
          </p:cNvGrpSpPr>
          <p:nvPr/>
        </p:nvGrpSpPr>
        <p:grpSpPr>
          <a:xfrm>
            <a:off x="13424650" y="7833278"/>
            <a:ext cx="352405" cy="351029"/>
            <a:chOff x="0" y="0"/>
            <a:chExt cx="6502400" cy="6477000"/>
          </a:xfrm>
        </p:grpSpPr>
        <p:sp>
          <p:nvSpPr>
            <p:cNvPr id="91" name="Freeform 91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3"/>
              <a:stretch>
                <a:fillRect l="223" t="-222" r="223" b="-222"/>
              </a:stretch>
            </a:blipFill>
          </p:spPr>
        </p:sp>
        <p:sp>
          <p:nvSpPr>
            <p:cNvPr id="92" name="Freeform 92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796147"/>
            </a:solidFill>
          </p:spPr>
        </p:sp>
      </p:grpSp>
      <p:grpSp>
        <p:nvGrpSpPr>
          <p:cNvPr id="93" name="Group 93"/>
          <p:cNvGrpSpPr>
            <a:grpSpLocks noChangeAspect="1"/>
          </p:cNvGrpSpPr>
          <p:nvPr/>
        </p:nvGrpSpPr>
        <p:grpSpPr>
          <a:xfrm>
            <a:off x="13072244" y="4664339"/>
            <a:ext cx="352405" cy="351029"/>
            <a:chOff x="0" y="0"/>
            <a:chExt cx="6502400" cy="6477000"/>
          </a:xfrm>
        </p:grpSpPr>
        <p:sp>
          <p:nvSpPr>
            <p:cNvPr id="94" name="Freeform 94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3"/>
              <a:stretch>
                <a:fillRect l="223" t="-222" r="223" b="-222"/>
              </a:stretch>
            </a:blipFill>
          </p:spPr>
        </p:sp>
        <p:sp>
          <p:nvSpPr>
            <p:cNvPr id="95" name="Freeform 9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796147"/>
            </a:solidFill>
          </p:spPr>
        </p:sp>
      </p:grpSp>
      <p:grpSp>
        <p:nvGrpSpPr>
          <p:cNvPr id="96" name="Group 96"/>
          <p:cNvGrpSpPr>
            <a:grpSpLocks noChangeAspect="1"/>
          </p:cNvGrpSpPr>
          <p:nvPr/>
        </p:nvGrpSpPr>
        <p:grpSpPr>
          <a:xfrm>
            <a:off x="12128900" y="4839853"/>
            <a:ext cx="352405" cy="351029"/>
            <a:chOff x="0" y="0"/>
            <a:chExt cx="6502400" cy="6477000"/>
          </a:xfrm>
        </p:grpSpPr>
        <p:sp>
          <p:nvSpPr>
            <p:cNvPr id="97" name="Freeform 97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3"/>
              <a:stretch>
                <a:fillRect l="223" t="-222" r="223" b="-222"/>
              </a:stretch>
            </a:blipFill>
          </p:spPr>
        </p:sp>
        <p:sp>
          <p:nvSpPr>
            <p:cNvPr id="98" name="Freeform 98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796147"/>
            </a:solidFill>
          </p:spPr>
        </p:sp>
      </p:grpSp>
      <p:grpSp>
        <p:nvGrpSpPr>
          <p:cNvPr id="99" name="Group 99"/>
          <p:cNvGrpSpPr>
            <a:grpSpLocks noChangeAspect="1"/>
          </p:cNvGrpSpPr>
          <p:nvPr/>
        </p:nvGrpSpPr>
        <p:grpSpPr>
          <a:xfrm>
            <a:off x="15911218" y="6914516"/>
            <a:ext cx="352405" cy="351029"/>
            <a:chOff x="0" y="0"/>
            <a:chExt cx="6502400" cy="6477000"/>
          </a:xfrm>
        </p:grpSpPr>
        <p:sp>
          <p:nvSpPr>
            <p:cNvPr id="100" name="Freeform 10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3"/>
              <a:stretch>
                <a:fillRect l="223" t="-222" r="223" b="-222"/>
              </a:stretch>
            </a:blipFill>
          </p:spPr>
        </p:sp>
        <p:sp>
          <p:nvSpPr>
            <p:cNvPr id="101" name="Freeform 10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796147"/>
            </a:solidFill>
          </p:spPr>
        </p:sp>
      </p:grpSp>
      <p:grpSp>
        <p:nvGrpSpPr>
          <p:cNvPr id="102" name="Group 102"/>
          <p:cNvGrpSpPr>
            <a:grpSpLocks noChangeAspect="1"/>
          </p:cNvGrpSpPr>
          <p:nvPr/>
        </p:nvGrpSpPr>
        <p:grpSpPr>
          <a:xfrm>
            <a:off x="16087420" y="8023531"/>
            <a:ext cx="352405" cy="351029"/>
            <a:chOff x="0" y="0"/>
            <a:chExt cx="6502400" cy="6477000"/>
          </a:xfrm>
        </p:grpSpPr>
        <p:sp>
          <p:nvSpPr>
            <p:cNvPr id="103" name="Freeform 103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3"/>
              <a:stretch>
                <a:fillRect l="223" t="-222" r="223" b="-222"/>
              </a:stretch>
            </a:blipFill>
          </p:spPr>
        </p:sp>
        <p:sp>
          <p:nvSpPr>
            <p:cNvPr id="104" name="Freeform 104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796147"/>
            </a:solidFill>
          </p:spPr>
        </p:sp>
      </p:grpSp>
      <p:grpSp>
        <p:nvGrpSpPr>
          <p:cNvPr id="105" name="Group 105"/>
          <p:cNvGrpSpPr>
            <a:grpSpLocks noChangeAspect="1"/>
          </p:cNvGrpSpPr>
          <p:nvPr/>
        </p:nvGrpSpPr>
        <p:grpSpPr>
          <a:xfrm>
            <a:off x="8971558" y="4752814"/>
            <a:ext cx="290613" cy="289478"/>
            <a:chOff x="0" y="0"/>
            <a:chExt cx="6502400" cy="6477000"/>
          </a:xfrm>
        </p:grpSpPr>
        <p:sp>
          <p:nvSpPr>
            <p:cNvPr id="106" name="Freeform 106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0"/>
              <a:stretch>
                <a:fillRect l="-26727" r="-26727"/>
              </a:stretch>
            </a:blipFill>
          </p:spPr>
        </p:sp>
        <p:sp>
          <p:nvSpPr>
            <p:cNvPr id="107" name="Freeform 107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796147"/>
            </a:solidFill>
          </p:spPr>
        </p:sp>
      </p:grpSp>
      <p:grpSp>
        <p:nvGrpSpPr>
          <p:cNvPr id="108" name="Group 108"/>
          <p:cNvGrpSpPr>
            <a:grpSpLocks noChangeAspect="1"/>
          </p:cNvGrpSpPr>
          <p:nvPr/>
        </p:nvGrpSpPr>
        <p:grpSpPr>
          <a:xfrm>
            <a:off x="9340063" y="5393320"/>
            <a:ext cx="290864" cy="289728"/>
            <a:chOff x="0" y="0"/>
            <a:chExt cx="6502400" cy="6477000"/>
          </a:xfrm>
        </p:grpSpPr>
        <p:sp>
          <p:nvSpPr>
            <p:cNvPr id="109" name="Freeform 10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1"/>
              <a:stretch>
                <a:fillRect l="223" r="223"/>
              </a:stretch>
            </a:blipFill>
          </p:spPr>
        </p:sp>
        <p:sp>
          <p:nvSpPr>
            <p:cNvPr id="110" name="Freeform 11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796147"/>
            </a:solidFill>
          </p:spPr>
        </p:sp>
      </p:grpSp>
      <p:sp>
        <p:nvSpPr>
          <p:cNvPr id="111" name="Freeform 111"/>
          <p:cNvSpPr/>
          <p:nvPr/>
        </p:nvSpPr>
        <p:spPr>
          <a:xfrm>
            <a:off x="1982740" y="3711087"/>
            <a:ext cx="698536" cy="698536"/>
          </a:xfrm>
          <a:custGeom>
            <a:avLst/>
            <a:gdLst/>
            <a:ahLst/>
            <a:cxnLst/>
            <a:rect l="l" t="t" r="r" b="b"/>
            <a:pathLst>
              <a:path w="698536" h="698536">
                <a:moveTo>
                  <a:pt x="0" y="0"/>
                </a:moveTo>
                <a:lnTo>
                  <a:pt x="698536" y="0"/>
                </a:lnTo>
                <a:lnTo>
                  <a:pt x="698536" y="698536"/>
                </a:lnTo>
                <a:lnTo>
                  <a:pt x="0" y="69853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grpSp>
        <p:nvGrpSpPr>
          <p:cNvPr id="112" name="Group 112"/>
          <p:cNvGrpSpPr/>
          <p:nvPr/>
        </p:nvGrpSpPr>
        <p:grpSpPr>
          <a:xfrm>
            <a:off x="1996309" y="7773155"/>
            <a:ext cx="721320" cy="707910"/>
            <a:chOff x="0" y="0"/>
            <a:chExt cx="961760" cy="943880"/>
          </a:xfrm>
        </p:grpSpPr>
        <p:grpSp>
          <p:nvGrpSpPr>
            <p:cNvPr id="113" name="Group 113"/>
            <p:cNvGrpSpPr/>
            <p:nvPr/>
          </p:nvGrpSpPr>
          <p:grpSpPr>
            <a:xfrm>
              <a:off x="0" y="7329"/>
              <a:ext cx="961760" cy="936551"/>
              <a:chOff x="0" y="0"/>
              <a:chExt cx="129949" cy="126542"/>
            </a:xfrm>
          </p:grpSpPr>
          <p:sp>
            <p:nvSpPr>
              <p:cNvPr id="114" name="Freeform 114"/>
              <p:cNvSpPr/>
              <p:nvPr/>
            </p:nvSpPr>
            <p:spPr>
              <a:xfrm>
                <a:off x="0" y="0"/>
                <a:ext cx="129949" cy="126542"/>
              </a:xfrm>
              <a:custGeom>
                <a:avLst/>
                <a:gdLst/>
                <a:ahLst/>
                <a:cxnLst/>
                <a:rect l="l" t="t" r="r" b="b"/>
                <a:pathLst>
                  <a:path w="129949" h="126542">
                    <a:moveTo>
                      <a:pt x="63271" y="0"/>
                    </a:moveTo>
                    <a:lnTo>
                      <a:pt x="66677" y="0"/>
                    </a:lnTo>
                    <a:cubicBezTo>
                      <a:pt x="101621" y="0"/>
                      <a:pt x="129949" y="28327"/>
                      <a:pt x="129949" y="63271"/>
                    </a:cubicBezTo>
                    <a:lnTo>
                      <a:pt x="129949" y="63271"/>
                    </a:lnTo>
                    <a:cubicBezTo>
                      <a:pt x="129949" y="98215"/>
                      <a:pt x="101621" y="126542"/>
                      <a:pt x="66677" y="126542"/>
                    </a:cubicBezTo>
                    <a:lnTo>
                      <a:pt x="63271" y="126542"/>
                    </a:lnTo>
                    <a:cubicBezTo>
                      <a:pt x="28327" y="126542"/>
                      <a:pt x="0" y="98215"/>
                      <a:pt x="0" y="63271"/>
                    </a:cubicBezTo>
                    <a:lnTo>
                      <a:pt x="0" y="63271"/>
                    </a:lnTo>
                    <a:cubicBezTo>
                      <a:pt x="0" y="28327"/>
                      <a:pt x="28327" y="0"/>
                      <a:pt x="6327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5" name="TextBox 115"/>
              <p:cNvSpPr txBox="1"/>
              <p:nvPr/>
            </p:nvSpPr>
            <p:spPr>
              <a:xfrm>
                <a:off x="0" y="-38100"/>
                <a:ext cx="129949" cy="1646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59"/>
                  </a:lnSpc>
                </a:pPr>
                <a:endParaRPr/>
              </a:p>
            </p:txBody>
          </p:sp>
        </p:grpSp>
        <p:sp>
          <p:nvSpPr>
            <p:cNvPr id="116" name="Freeform 116"/>
            <p:cNvSpPr/>
            <p:nvPr/>
          </p:nvSpPr>
          <p:spPr>
            <a:xfrm>
              <a:off x="23325" y="0"/>
              <a:ext cx="915110" cy="943880"/>
            </a:xfrm>
            <a:custGeom>
              <a:avLst/>
              <a:gdLst/>
              <a:ahLst/>
              <a:cxnLst/>
              <a:rect l="l" t="t" r="r" b="b"/>
              <a:pathLst>
                <a:path w="915110" h="943880">
                  <a:moveTo>
                    <a:pt x="0" y="0"/>
                  </a:moveTo>
                  <a:lnTo>
                    <a:pt x="915110" y="0"/>
                  </a:lnTo>
                  <a:lnTo>
                    <a:pt x="915110" y="943880"/>
                  </a:lnTo>
                  <a:lnTo>
                    <a:pt x="0" y="943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1571" r="-1571"/>
              </a:stretch>
            </a:blipFill>
          </p:spPr>
        </p:sp>
      </p:grpSp>
      <p:sp>
        <p:nvSpPr>
          <p:cNvPr id="117" name="Freeform 117"/>
          <p:cNvSpPr/>
          <p:nvPr/>
        </p:nvSpPr>
        <p:spPr>
          <a:xfrm>
            <a:off x="1990147" y="9106064"/>
            <a:ext cx="696313" cy="696313"/>
          </a:xfrm>
          <a:custGeom>
            <a:avLst/>
            <a:gdLst/>
            <a:ahLst/>
            <a:cxnLst/>
            <a:rect l="l" t="t" r="r" b="b"/>
            <a:pathLst>
              <a:path w="696313" h="696313">
                <a:moveTo>
                  <a:pt x="0" y="0"/>
                </a:moveTo>
                <a:lnTo>
                  <a:pt x="696313" y="0"/>
                </a:lnTo>
                <a:lnTo>
                  <a:pt x="696313" y="696313"/>
                </a:lnTo>
                <a:lnTo>
                  <a:pt x="0" y="69631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18" name="Freeform 118"/>
          <p:cNvSpPr/>
          <p:nvPr/>
        </p:nvSpPr>
        <p:spPr>
          <a:xfrm>
            <a:off x="1963935" y="2350715"/>
            <a:ext cx="696543" cy="701905"/>
          </a:xfrm>
          <a:custGeom>
            <a:avLst/>
            <a:gdLst/>
            <a:ahLst/>
            <a:cxnLst/>
            <a:rect l="l" t="t" r="r" b="b"/>
            <a:pathLst>
              <a:path w="696543" h="701905">
                <a:moveTo>
                  <a:pt x="0" y="0"/>
                </a:moveTo>
                <a:lnTo>
                  <a:pt x="696544" y="0"/>
                </a:lnTo>
                <a:lnTo>
                  <a:pt x="696544" y="701904"/>
                </a:lnTo>
                <a:lnTo>
                  <a:pt x="0" y="7019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0566" r="-24728"/>
            </a:stretch>
          </a:blipFill>
        </p:spPr>
      </p:sp>
      <p:sp>
        <p:nvSpPr>
          <p:cNvPr id="119" name="Freeform 119"/>
          <p:cNvSpPr/>
          <p:nvPr/>
        </p:nvSpPr>
        <p:spPr>
          <a:xfrm>
            <a:off x="6126454" y="2517666"/>
            <a:ext cx="287889" cy="499492"/>
          </a:xfrm>
          <a:custGeom>
            <a:avLst/>
            <a:gdLst/>
            <a:ahLst/>
            <a:cxnLst/>
            <a:rect l="l" t="t" r="r" b="b"/>
            <a:pathLst>
              <a:path w="287889" h="499492">
                <a:moveTo>
                  <a:pt x="0" y="0"/>
                </a:moveTo>
                <a:lnTo>
                  <a:pt x="287889" y="0"/>
                </a:lnTo>
                <a:lnTo>
                  <a:pt x="287889" y="499493"/>
                </a:lnTo>
                <a:lnTo>
                  <a:pt x="0" y="49949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20" name="TextBox 120"/>
          <p:cNvSpPr txBox="1"/>
          <p:nvPr/>
        </p:nvSpPr>
        <p:spPr>
          <a:xfrm>
            <a:off x="2945436" y="9309740"/>
            <a:ext cx="3809577" cy="298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37"/>
              </a:lnSpc>
              <a:spcBef>
                <a:spcPct val="0"/>
              </a:spcBef>
            </a:pPr>
            <a:r>
              <a:rPr lang="en-US" sz="1740" b="1">
                <a:solidFill>
                  <a:srgbClr val="2C2A32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18" tooltip="https://www.aisap.ai"/>
              </a:rPr>
              <a:t>AISAP's CARDIO</a:t>
            </a:r>
          </a:p>
        </p:txBody>
      </p:sp>
      <p:sp>
        <p:nvSpPr>
          <p:cNvPr id="121" name="TextBox 121"/>
          <p:cNvSpPr txBox="1"/>
          <p:nvPr/>
        </p:nvSpPr>
        <p:spPr>
          <a:xfrm>
            <a:off x="2945436" y="5257100"/>
            <a:ext cx="3809577" cy="298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37"/>
              </a:lnSpc>
              <a:spcBef>
                <a:spcPct val="0"/>
              </a:spcBef>
            </a:pPr>
            <a:r>
              <a:rPr lang="en-US" sz="1740" b="1">
                <a:solidFill>
                  <a:srgbClr val="2C2A32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19" tooltip="http://us2.ai"/>
              </a:rPr>
              <a:t>US2.AI</a:t>
            </a:r>
          </a:p>
        </p:txBody>
      </p:sp>
      <p:sp>
        <p:nvSpPr>
          <p:cNvPr id="122" name="TextBox 122"/>
          <p:cNvSpPr txBox="1"/>
          <p:nvPr/>
        </p:nvSpPr>
        <p:spPr>
          <a:xfrm>
            <a:off x="2945436" y="8001755"/>
            <a:ext cx="3809577" cy="298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37"/>
              </a:lnSpc>
              <a:spcBef>
                <a:spcPct val="0"/>
              </a:spcBef>
            </a:pPr>
            <a:r>
              <a:rPr lang="en-US" sz="1740" b="1">
                <a:solidFill>
                  <a:srgbClr val="2C2A32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20" tooltip="https://heartlab.com"/>
              </a:rPr>
              <a:t>HeartLab Pulse</a:t>
            </a:r>
          </a:p>
        </p:txBody>
      </p:sp>
      <p:sp>
        <p:nvSpPr>
          <p:cNvPr id="123" name="TextBox 123"/>
          <p:cNvSpPr txBox="1"/>
          <p:nvPr/>
        </p:nvSpPr>
        <p:spPr>
          <a:xfrm>
            <a:off x="2916861" y="2476467"/>
            <a:ext cx="3809577" cy="298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37"/>
              </a:lnSpc>
              <a:spcBef>
                <a:spcPct val="0"/>
              </a:spcBef>
            </a:pPr>
            <a:r>
              <a:rPr lang="en-US" sz="1740" b="1">
                <a:solidFill>
                  <a:srgbClr val="2C2A32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21" tooltip="http://icardio.ai"/>
              </a:rPr>
              <a:t>iCardio.ai</a:t>
            </a:r>
          </a:p>
        </p:txBody>
      </p:sp>
      <p:sp>
        <p:nvSpPr>
          <p:cNvPr id="124" name="TextBox 124"/>
          <p:cNvSpPr txBox="1"/>
          <p:nvPr/>
        </p:nvSpPr>
        <p:spPr>
          <a:xfrm>
            <a:off x="2945436" y="3852916"/>
            <a:ext cx="3809577" cy="298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37"/>
              </a:lnSpc>
              <a:spcBef>
                <a:spcPct val="0"/>
              </a:spcBef>
            </a:pPr>
            <a:r>
              <a:rPr lang="en-US" sz="1740" b="1">
                <a:solidFill>
                  <a:srgbClr val="2C2A32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22" tooltip="https://www.tricog.com/instaecho/"/>
              </a:rPr>
              <a:t>InstaEcho </a:t>
            </a:r>
          </a:p>
        </p:txBody>
      </p:sp>
      <p:sp>
        <p:nvSpPr>
          <p:cNvPr id="125" name="TextBox 125"/>
          <p:cNvSpPr txBox="1"/>
          <p:nvPr/>
        </p:nvSpPr>
        <p:spPr>
          <a:xfrm>
            <a:off x="2945436" y="6607699"/>
            <a:ext cx="3809577" cy="298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37"/>
              </a:lnSpc>
              <a:spcBef>
                <a:spcPct val="0"/>
              </a:spcBef>
            </a:pPr>
            <a:r>
              <a:rPr lang="en-US" sz="1740" b="1">
                <a:solidFill>
                  <a:srgbClr val="2C2A32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23" tooltip="https://gehealthcare-ultrasound.com/en/solution/"/>
              </a:rPr>
              <a:t>ViewPoint 6</a:t>
            </a:r>
          </a:p>
        </p:txBody>
      </p:sp>
      <p:sp>
        <p:nvSpPr>
          <p:cNvPr id="126" name="TextBox 126"/>
          <p:cNvSpPr txBox="1"/>
          <p:nvPr/>
        </p:nvSpPr>
        <p:spPr>
          <a:xfrm>
            <a:off x="2916861" y="2815238"/>
            <a:ext cx="2645466" cy="21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9"/>
              </a:lnSpc>
            </a:pPr>
            <a:r>
              <a:rPr lang="en-US" sz="1299" spc="6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$2–$4 per scan</a:t>
            </a:r>
          </a:p>
        </p:txBody>
      </p:sp>
      <p:sp>
        <p:nvSpPr>
          <p:cNvPr id="127" name="TextBox 127"/>
          <p:cNvSpPr txBox="1"/>
          <p:nvPr/>
        </p:nvSpPr>
        <p:spPr>
          <a:xfrm>
            <a:off x="2945436" y="4211821"/>
            <a:ext cx="2645466" cy="21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9"/>
              </a:lnSpc>
            </a:pPr>
            <a:r>
              <a:rPr lang="en-US" sz="1299" spc="6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$2.5–$6 per scan</a:t>
            </a:r>
          </a:p>
        </p:txBody>
      </p:sp>
      <p:sp>
        <p:nvSpPr>
          <p:cNvPr id="128" name="Freeform 128"/>
          <p:cNvSpPr/>
          <p:nvPr/>
        </p:nvSpPr>
        <p:spPr>
          <a:xfrm>
            <a:off x="6126454" y="3882801"/>
            <a:ext cx="287889" cy="499492"/>
          </a:xfrm>
          <a:custGeom>
            <a:avLst/>
            <a:gdLst/>
            <a:ahLst/>
            <a:cxnLst/>
            <a:rect l="l" t="t" r="r" b="b"/>
            <a:pathLst>
              <a:path w="287889" h="499492">
                <a:moveTo>
                  <a:pt x="0" y="0"/>
                </a:moveTo>
                <a:lnTo>
                  <a:pt x="287889" y="0"/>
                </a:lnTo>
                <a:lnTo>
                  <a:pt x="287889" y="499493"/>
                </a:lnTo>
                <a:lnTo>
                  <a:pt x="0" y="49949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29" name="Freeform 129"/>
          <p:cNvSpPr/>
          <p:nvPr/>
        </p:nvSpPr>
        <p:spPr>
          <a:xfrm>
            <a:off x="5809976" y="3876642"/>
            <a:ext cx="287889" cy="499492"/>
          </a:xfrm>
          <a:custGeom>
            <a:avLst/>
            <a:gdLst/>
            <a:ahLst/>
            <a:cxnLst/>
            <a:rect l="l" t="t" r="r" b="b"/>
            <a:pathLst>
              <a:path w="287889" h="499492">
                <a:moveTo>
                  <a:pt x="0" y="0"/>
                </a:moveTo>
                <a:lnTo>
                  <a:pt x="287890" y="0"/>
                </a:lnTo>
                <a:lnTo>
                  <a:pt x="287890" y="499493"/>
                </a:lnTo>
                <a:lnTo>
                  <a:pt x="0" y="49949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30" name="TextBox 130"/>
          <p:cNvSpPr txBox="1"/>
          <p:nvPr/>
        </p:nvSpPr>
        <p:spPr>
          <a:xfrm>
            <a:off x="15918061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18537" y="227772"/>
            <a:ext cx="20325073" cy="9831456"/>
          </a:xfrm>
          <a:custGeom>
            <a:avLst/>
            <a:gdLst/>
            <a:ahLst/>
            <a:cxnLst/>
            <a:rect l="l" t="t" r="r" b="b"/>
            <a:pathLst>
              <a:path w="20325073" h="9831456">
                <a:moveTo>
                  <a:pt x="0" y="0"/>
                </a:moveTo>
                <a:lnTo>
                  <a:pt x="20325074" y="0"/>
                </a:lnTo>
                <a:lnTo>
                  <a:pt x="20325074" y="9831456"/>
                </a:lnTo>
                <a:lnTo>
                  <a:pt x="0" y="98314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0"/>
            </a:blip>
            <a:stretch>
              <a:fillRect l="-528" t="-754" r="-268" b="-571"/>
            </a:stretch>
          </a:blip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202464" y="113886"/>
            <a:ext cx="17883072" cy="1005922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57042" y="3755184"/>
            <a:ext cx="964848" cy="1168370"/>
          </a:xfrm>
          <a:custGeom>
            <a:avLst/>
            <a:gdLst/>
            <a:ahLst/>
            <a:cxnLst/>
            <a:rect l="l" t="t" r="r" b="b"/>
            <a:pathLst>
              <a:path w="964848" h="1168370">
                <a:moveTo>
                  <a:pt x="0" y="0"/>
                </a:moveTo>
                <a:lnTo>
                  <a:pt x="964848" y="0"/>
                </a:lnTo>
                <a:lnTo>
                  <a:pt x="964848" y="1168371"/>
                </a:lnTo>
                <a:lnTo>
                  <a:pt x="0" y="11683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24881" y="5636510"/>
            <a:ext cx="1221878" cy="1221878"/>
          </a:xfrm>
          <a:custGeom>
            <a:avLst/>
            <a:gdLst/>
            <a:ahLst/>
            <a:cxnLst/>
            <a:rect l="l" t="t" r="r" b="b"/>
            <a:pathLst>
              <a:path w="1221878" h="1221878">
                <a:moveTo>
                  <a:pt x="0" y="0"/>
                </a:moveTo>
                <a:lnTo>
                  <a:pt x="1221878" y="0"/>
                </a:lnTo>
                <a:lnTo>
                  <a:pt x="1221878" y="1221878"/>
                </a:lnTo>
                <a:lnTo>
                  <a:pt x="0" y="12218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74680" y="3727742"/>
            <a:ext cx="1251704" cy="1251704"/>
          </a:xfrm>
          <a:custGeom>
            <a:avLst/>
            <a:gdLst/>
            <a:ahLst/>
            <a:cxnLst/>
            <a:rect l="l" t="t" r="r" b="b"/>
            <a:pathLst>
              <a:path w="1251704" h="1251704">
                <a:moveTo>
                  <a:pt x="0" y="0"/>
                </a:moveTo>
                <a:lnTo>
                  <a:pt x="1251703" y="0"/>
                </a:lnTo>
                <a:lnTo>
                  <a:pt x="1251703" y="1251703"/>
                </a:lnTo>
                <a:lnTo>
                  <a:pt x="0" y="12517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812430" y="3699293"/>
            <a:ext cx="1409013" cy="1221878"/>
          </a:xfrm>
          <a:custGeom>
            <a:avLst/>
            <a:gdLst/>
            <a:ahLst/>
            <a:cxnLst/>
            <a:rect l="l" t="t" r="r" b="b"/>
            <a:pathLst>
              <a:path w="1409013" h="1221878">
                <a:moveTo>
                  <a:pt x="0" y="0"/>
                </a:moveTo>
                <a:lnTo>
                  <a:pt x="1409013" y="0"/>
                </a:lnTo>
                <a:lnTo>
                  <a:pt x="1409013" y="1221878"/>
                </a:lnTo>
                <a:lnTo>
                  <a:pt x="0" y="12218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50645" y="7321660"/>
            <a:ext cx="1133035" cy="1133035"/>
          </a:xfrm>
          <a:custGeom>
            <a:avLst/>
            <a:gdLst/>
            <a:ahLst/>
            <a:cxnLst/>
            <a:rect l="l" t="t" r="r" b="b"/>
            <a:pathLst>
              <a:path w="1133035" h="1133035">
                <a:moveTo>
                  <a:pt x="0" y="0"/>
                </a:moveTo>
                <a:lnTo>
                  <a:pt x="1133035" y="0"/>
                </a:lnTo>
                <a:lnTo>
                  <a:pt x="1133035" y="1133035"/>
                </a:lnTo>
                <a:lnTo>
                  <a:pt x="0" y="11330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177756" y="5569220"/>
            <a:ext cx="1523420" cy="1523420"/>
          </a:xfrm>
          <a:custGeom>
            <a:avLst/>
            <a:gdLst/>
            <a:ahLst/>
            <a:cxnLst/>
            <a:rect l="l" t="t" r="r" b="b"/>
            <a:pathLst>
              <a:path w="1523420" h="1523420">
                <a:moveTo>
                  <a:pt x="0" y="0"/>
                </a:moveTo>
                <a:lnTo>
                  <a:pt x="1523420" y="0"/>
                </a:lnTo>
                <a:lnTo>
                  <a:pt x="1523420" y="1523420"/>
                </a:lnTo>
                <a:lnTo>
                  <a:pt x="0" y="152342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904515" y="3841906"/>
            <a:ext cx="1561997" cy="877558"/>
          </a:xfrm>
          <a:custGeom>
            <a:avLst/>
            <a:gdLst/>
            <a:ahLst/>
            <a:cxnLst/>
            <a:rect l="l" t="t" r="r" b="b"/>
            <a:pathLst>
              <a:path w="1561997" h="877558">
                <a:moveTo>
                  <a:pt x="0" y="0"/>
                </a:moveTo>
                <a:lnTo>
                  <a:pt x="1561997" y="0"/>
                </a:lnTo>
                <a:lnTo>
                  <a:pt x="1561997" y="877558"/>
                </a:lnTo>
                <a:lnTo>
                  <a:pt x="0" y="87755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616211" y="5223132"/>
            <a:ext cx="946373" cy="974729"/>
          </a:xfrm>
          <a:custGeom>
            <a:avLst/>
            <a:gdLst/>
            <a:ahLst/>
            <a:cxnLst/>
            <a:rect l="l" t="t" r="r" b="b"/>
            <a:pathLst>
              <a:path w="946373" h="974729">
                <a:moveTo>
                  <a:pt x="0" y="0"/>
                </a:moveTo>
                <a:lnTo>
                  <a:pt x="946374" y="0"/>
                </a:lnTo>
                <a:lnTo>
                  <a:pt x="946374" y="974729"/>
                </a:lnTo>
                <a:lnTo>
                  <a:pt x="0" y="97472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453378" y="8454695"/>
            <a:ext cx="1415503" cy="743783"/>
          </a:xfrm>
          <a:custGeom>
            <a:avLst/>
            <a:gdLst/>
            <a:ahLst/>
            <a:cxnLst/>
            <a:rect l="l" t="t" r="r" b="b"/>
            <a:pathLst>
              <a:path w="1415503" h="743783">
                <a:moveTo>
                  <a:pt x="0" y="0"/>
                </a:moveTo>
                <a:lnTo>
                  <a:pt x="1415503" y="0"/>
                </a:lnTo>
                <a:lnTo>
                  <a:pt x="1415503" y="743783"/>
                </a:lnTo>
                <a:lnTo>
                  <a:pt x="0" y="74378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24326" y="5576180"/>
            <a:ext cx="985673" cy="1041662"/>
          </a:xfrm>
          <a:custGeom>
            <a:avLst/>
            <a:gdLst/>
            <a:ahLst/>
            <a:cxnLst/>
            <a:rect l="l" t="t" r="r" b="b"/>
            <a:pathLst>
              <a:path w="985673" h="1041662">
                <a:moveTo>
                  <a:pt x="0" y="0"/>
                </a:moveTo>
                <a:lnTo>
                  <a:pt x="985672" y="0"/>
                </a:lnTo>
                <a:lnTo>
                  <a:pt x="985672" y="1041662"/>
                </a:lnTo>
                <a:lnTo>
                  <a:pt x="0" y="1041662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534429" y="5682164"/>
            <a:ext cx="926214" cy="926214"/>
          </a:xfrm>
          <a:custGeom>
            <a:avLst/>
            <a:gdLst/>
            <a:ahLst/>
            <a:cxnLst/>
            <a:rect l="l" t="t" r="r" b="b"/>
            <a:pathLst>
              <a:path w="926214" h="926214">
                <a:moveTo>
                  <a:pt x="0" y="0"/>
                </a:moveTo>
                <a:lnTo>
                  <a:pt x="926214" y="0"/>
                </a:lnTo>
                <a:lnTo>
                  <a:pt x="926214" y="926214"/>
                </a:lnTo>
                <a:lnTo>
                  <a:pt x="0" y="92621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787245" y="5997422"/>
            <a:ext cx="968524" cy="968524"/>
          </a:xfrm>
          <a:custGeom>
            <a:avLst/>
            <a:gdLst/>
            <a:ahLst/>
            <a:cxnLst/>
            <a:rect l="l" t="t" r="r" b="b"/>
            <a:pathLst>
              <a:path w="968524" h="968524">
                <a:moveTo>
                  <a:pt x="0" y="0"/>
                </a:moveTo>
                <a:lnTo>
                  <a:pt x="968524" y="0"/>
                </a:lnTo>
                <a:lnTo>
                  <a:pt x="968524" y="968524"/>
                </a:lnTo>
                <a:lnTo>
                  <a:pt x="0" y="968524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749999" y="3755184"/>
            <a:ext cx="1536277" cy="939993"/>
          </a:xfrm>
          <a:custGeom>
            <a:avLst/>
            <a:gdLst/>
            <a:ahLst/>
            <a:cxnLst/>
            <a:rect l="l" t="t" r="r" b="b"/>
            <a:pathLst>
              <a:path w="1536277" h="939993">
                <a:moveTo>
                  <a:pt x="0" y="0"/>
                </a:moveTo>
                <a:lnTo>
                  <a:pt x="1536276" y="0"/>
                </a:lnTo>
                <a:lnTo>
                  <a:pt x="1536276" y="939993"/>
                </a:lnTo>
                <a:lnTo>
                  <a:pt x="0" y="939993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651731" y="6846383"/>
            <a:ext cx="1231461" cy="1397951"/>
          </a:xfrm>
          <a:custGeom>
            <a:avLst/>
            <a:gdLst/>
            <a:ahLst/>
            <a:cxnLst/>
            <a:rect l="l" t="t" r="r" b="b"/>
            <a:pathLst>
              <a:path w="1231461" h="1397951">
                <a:moveTo>
                  <a:pt x="0" y="0"/>
                </a:moveTo>
                <a:lnTo>
                  <a:pt x="1231461" y="0"/>
                </a:lnTo>
                <a:lnTo>
                  <a:pt x="1231461" y="1397951"/>
                </a:lnTo>
                <a:lnTo>
                  <a:pt x="0" y="1397951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r="-416099" b="-43778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603536" y="5576180"/>
            <a:ext cx="1193991" cy="1193991"/>
          </a:xfrm>
          <a:custGeom>
            <a:avLst/>
            <a:gdLst/>
            <a:ahLst/>
            <a:cxnLst/>
            <a:rect l="l" t="t" r="r" b="b"/>
            <a:pathLst>
              <a:path w="1193991" h="1193991">
                <a:moveTo>
                  <a:pt x="0" y="0"/>
                </a:moveTo>
                <a:lnTo>
                  <a:pt x="1193991" y="0"/>
                </a:lnTo>
                <a:lnTo>
                  <a:pt x="1193991" y="1193990"/>
                </a:lnTo>
                <a:lnTo>
                  <a:pt x="0" y="1193990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8100000">
            <a:off x="13330866" y="6732860"/>
            <a:ext cx="14359719" cy="12767096"/>
          </a:xfrm>
          <a:custGeom>
            <a:avLst/>
            <a:gdLst/>
            <a:ahLst/>
            <a:cxnLst/>
            <a:rect l="l" t="t" r="r" b="b"/>
            <a:pathLst>
              <a:path w="14359719" h="12767096">
                <a:moveTo>
                  <a:pt x="0" y="0"/>
                </a:moveTo>
                <a:lnTo>
                  <a:pt x="14359719" y="0"/>
                </a:lnTo>
                <a:lnTo>
                  <a:pt x="14359719" y="12767096"/>
                </a:lnTo>
                <a:lnTo>
                  <a:pt x="0" y="12767096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alphaModFix amt="6999"/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8100000">
            <a:off x="13740786" y="7049136"/>
            <a:ext cx="14359719" cy="12767096"/>
          </a:xfrm>
          <a:custGeom>
            <a:avLst/>
            <a:gdLst/>
            <a:ahLst/>
            <a:cxnLst/>
            <a:rect l="l" t="t" r="r" b="b"/>
            <a:pathLst>
              <a:path w="14359719" h="12767096">
                <a:moveTo>
                  <a:pt x="0" y="0"/>
                </a:moveTo>
                <a:lnTo>
                  <a:pt x="14359719" y="0"/>
                </a:lnTo>
                <a:lnTo>
                  <a:pt x="14359719" y="12767096"/>
                </a:lnTo>
                <a:lnTo>
                  <a:pt x="0" y="12767096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alphaModFix amt="10999"/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9" name="AutoShape 19"/>
          <p:cNvSpPr/>
          <p:nvPr/>
        </p:nvSpPr>
        <p:spPr>
          <a:xfrm flipV="1">
            <a:off x="856624" y="0"/>
            <a:ext cx="0" cy="1057275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-403798" y="2060705"/>
            <a:ext cx="12213701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21"/>
          <p:cNvSpPr/>
          <p:nvPr/>
        </p:nvSpPr>
        <p:spPr>
          <a:xfrm rot="-10800000">
            <a:off x="585664" y="1789745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20"/>
                </a:lnTo>
                <a:lnTo>
                  <a:pt x="0" y="54192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6144883" y="549932"/>
            <a:ext cx="1114417" cy="1114417"/>
          </a:xfrm>
          <a:custGeom>
            <a:avLst/>
            <a:gdLst/>
            <a:ahLst/>
            <a:cxnLst/>
            <a:rect l="l" t="t" r="r" b="b"/>
            <a:pathLst>
              <a:path w="1114417" h="1114417">
                <a:moveTo>
                  <a:pt x="0" y="0"/>
                </a:moveTo>
                <a:lnTo>
                  <a:pt x="1114417" y="0"/>
                </a:lnTo>
                <a:lnTo>
                  <a:pt x="1114417" y="1114416"/>
                </a:lnTo>
                <a:lnTo>
                  <a:pt x="0" y="1114416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5866279" y="1484644"/>
            <a:ext cx="557208" cy="557208"/>
          </a:xfrm>
          <a:custGeom>
            <a:avLst/>
            <a:gdLst/>
            <a:ahLst/>
            <a:cxnLst/>
            <a:rect l="l" t="t" r="r" b="b"/>
            <a:pathLst>
              <a:path w="557208" h="557208">
                <a:moveTo>
                  <a:pt x="0" y="0"/>
                </a:moveTo>
                <a:lnTo>
                  <a:pt x="557208" y="0"/>
                </a:lnTo>
                <a:lnTo>
                  <a:pt x="557208" y="557209"/>
                </a:lnTo>
                <a:lnTo>
                  <a:pt x="0" y="557209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24" name="AutoShape 24"/>
          <p:cNvSpPr/>
          <p:nvPr/>
        </p:nvSpPr>
        <p:spPr>
          <a:xfrm flipV="1">
            <a:off x="4110343" y="2740942"/>
            <a:ext cx="0" cy="6562879"/>
          </a:xfrm>
          <a:prstGeom prst="line">
            <a:avLst/>
          </a:prstGeom>
          <a:ln w="19050" cap="flat">
            <a:solidFill>
              <a:srgbClr val="B3AFAB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 flipV="1">
            <a:off x="7247129" y="2740942"/>
            <a:ext cx="0" cy="6562879"/>
          </a:xfrm>
          <a:prstGeom prst="line">
            <a:avLst/>
          </a:prstGeom>
          <a:ln w="19050" cap="flat">
            <a:solidFill>
              <a:srgbClr val="B3AFAB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 flipV="1">
            <a:off x="10507740" y="2740942"/>
            <a:ext cx="0" cy="6668170"/>
          </a:xfrm>
          <a:prstGeom prst="line">
            <a:avLst/>
          </a:prstGeom>
          <a:ln w="19050" cap="flat">
            <a:solidFill>
              <a:srgbClr val="B3AFAB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 flipH="1" flipV="1">
            <a:off x="13839556" y="2740942"/>
            <a:ext cx="0" cy="6668170"/>
          </a:xfrm>
          <a:prstGeom prst="line">
            <a:avLst/>
          </a:prstGeom>
          <a:ln w="19050" cap="flat">
            <a:solidFill>
              <a:srgbClr val="B3AFAB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28" name="Freeform 28"/>
          <p:cNvSpPr/>
          <p:nvPr/>
        </p:nvSpPr>
        <p:spPr>
          <a:xfrm>
            <a:off x="6036188" y="7833532"/>
            <a:ext cx="860647" cy="993054"/>
          </a:xfrm>
          <a:custGeom>
            <a:avLst/>
            <a:gdLst/>
            <a:ahLst/>
            <a:cxnLst/>
            <a:rect l="l" t="t" r="r" b="b"/>
            <a:pathLst>
              <a:path w="860647" h="993054">
                <a:moveTo>
                  <a:pt x="0" y="0"/>
                </a:moveTo>
                <a:lnTo>
                  <a:pt x="860647" y="0"/>
                </a:lnTo>
                <a:lnTo>
                  <a:pt x="860647" y="993055"/>
                </a:lnTo>
                <a:lnTo>
                  <a:pt x="0" y="993055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2483680" y="7498950"/>
            <a:ext cx="1094997" cy="669165"/>
          </a:xfrm>
          <a:custGeom>
            <a:avLst/>
            <a:gdLst/>
            <a:ahLst/>
            <a:cxnLst/>
            <a:rect l="l" t="t" r="r" b="b"/>
            <a:pathLst>
              <a:path w="1094997" h="669165">
                <a:moveTo>
                  <a:pt x="0" y="0"/>
                </a:moveTo>
                <a:lnTo>
                  <a:pt x="1094996" y="0"/>
                </a:lnTo>
                <a:lnTo>
                  <a:pt x="1094996" y="669165"/>
                </a:lnTo>
                <a:lnTo>
                  <a:pt x="0" y="669165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0867711" y="2683792"/>
            <a:ext cx="2611874" cy="472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5"/>
              </a:lnSpc>
              <a:spcBef>
                <a:spcPct val="0"/>
              </a:spcBef>
            </a:pPr>
            <a:r>
              <a:rPr lang="en-US" sz="2768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Version Control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618604" y="2683792"/>
            <a:ext cx="2517661" cy="472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5"/>
              </a:lnSpc>
              <a:spcBef>
                <a:spcPct val="0"/>
              </a:spcBef>
            </a:pPr>
            <a:r>
              <a:rPr lang="en-US" sz="2768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Deep Learning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481818" y="2683792"/>
            <a:ext cx="2517661" cy="472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5"/>
              </a:lnSpc>
              <a:spcBef>
                <a:spcPct val="0"/>
              </a:spcBef>
            </a:pPr>
            <a:r>
              <a:rPr lang="en-US" sz="2768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Back-End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40256" y="2683792"/>
            <a:ext cx="2517661" cy="472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5"/>
              </a:lnSpc>
              <a:spcBef>
                <a:spcPct val="0"/>
              </a:spcBef>
            </a:pPr>
            <a:r>
              <a:rPr lang="en-US" sz="2768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Front-End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211031" y="2683792"/>
            <a:ext cx="2836713" cy="472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5"/>
              </a:lnSpc>
              <a:spcBef>
                <a:spcPct val="0"/>
              </a:spcBef>
            </a:pPr>
            <a:r>
              <a:rPr lang="en-US" sz="2768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Documentation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06871" y="853235"/>
            <a:ext cx="1080303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Tools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5904379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81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100000">
            <a:off x="13330866" y="6732860"/>
            <a:ext cx="14359719" cy="12767096"/>
          </a:xfrm>
          <a:custGeom>
            <a:avLst/>
            <a:gdLst/>
            <a:ahLst/>
            <a:cxnLst/>
            <a:rect l="l" t="t" r="r" b="b"/>
            <a:pathLst>
              <a:path w="14359719" h="12767096">
                <a:moveTo>
                  <a:pt x="0" y="0"/>
                </a:moveTo>
                <a:lnTo>
                  <a:pt x="14359719" y="0"/>
                </a:lnTo>
                <a:lnTo>
                  <a:pt x="14359719" y="12767096"/>
                </a:lnTo>
                <a:lnTo>
                  <a:pt x="0" y="12767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8100000">
            <a:off x="13740786" y="7049136"/>
            <a:ext cx="14359719" cy="12767096"/>
          </a:xfrm>
          <a:custGeom>
            <a:avLst/>
            <a:gdLst/>
            <a:ahLst/>
            <a:cxnLst/>
            <a:rect l="l" t="t" r="r" b="b"/>
            <a:pathLst>
              <a:path w="14359719" h="12767096">
                <a:moveTo>
                  <a:pt x="0" y="0"/>
                </a:moveTo>
                <a:lnTo>
                  <a:pt x="14359719" y="0"/>
                </a:lnTo>
                <a:lnTo>
                  <a:pt x="14359719" y="12767096"/>
                </a:lnTo>
                <a:lnTo>
                  <a:pt x="0" y="12767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856624" y="0"/>
            <a:ext cx="0" cy="1057275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-403798" y="2060705"/>
            <a:ext cx="12213701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 rot="-10800000">
            <a:off x="585664" y="1789745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20"/>
                </a:lnTo>
                <a:lnTo>
                  <a:pt x="0" y="5419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144883" y="549932"/>
            <a:ext cx="1114417" cy="1114417"/>
          </a:xfrm>
          <a:custGeom>
            <a:avLst/>
            <a:gdLst/>
            <a:ahLst/>
            <a:cxnLst/>
            <a:rect l="l" t="t" r="r" b="b"/>
            <a:pathLst>
              <a:path w="1114417" h="1114417">
                <a:moveTo>
                  <a:pt x="0" y="0"/>
                </a:moveTo>
                <a:lnTo>
                  <a:pt x="1114417" y="0"/>
                </a:lnTo>
                <a:lnTo>
                  <a:pt x="1114417" y="1114416"/>
                </a:lnTo>
                <a:lnTo>
                  <a:pt x="0" y="11144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866279" y="1484644"/>
            <a:ext cx="557208" cy="557208"/>
          </a:xfrm>
          <a:custGeom>
            <a:avLst/>
            <a:gdLst/>
            <a:ahLst/>
            <a:cxnLst/>
            <a:rect l="l" t="t" r="r" b="b"/>
            <a:pathLst>
              <a:path w="557208" h="557208">
                <a:moveTo>
                  <a:pt x="0" y="0"/>
                </a:moveTo>
                <a:lnTo>
                  <a:pt x="557208" y="0"/>
                </a:lnTo>
                <a:lnTo>
                  <a:pt x="557208" y="557209"/>
                </a:lnTo>
                <a:lnTo>
                  <a:pt x="0" y="5572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727864" y="2331665"/>
            <a:ext cx="10832273" cy="7357605"/>
          </a:xfrm>
          <a:custGeom>
            <a:avLst/>
            <a:gdLst/>
            <a:ahLst/>
            <a:cxnLst/>
            <a:rect l="l" t="t" r="r" b="b"/>
            <a:pathLst>
              <a:path w="10832273" h="7357605">
                <a:moveTo>
                  <a:pt x="0" y="0"/>
                </a:moveTo>
                <a:lnTo>
                  <a:pt x="10832272" y="0"/>
                </a:lnTo>
                <a:lnTo>
                  <a:pt x="10832272" y="7357605"/>
                </a:lnTo>
                <a:lnTo>
                  <a:pt x="0" y="73576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43728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06871" y="853235"/>
            <a:ext cx="1080303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Future Work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904379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82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0" y="9118283"/>
            <a:ext cx="12334424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H="1">
            <a:off x="6074299" y="1187768"/>
            <a:ext cx="12213701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260422" y="5588875"/>
            <a:ext cx="0" cy="4698125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7027578" y="0"/>
            <a:ext cx="0" cy="4698125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989462" y="8847323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19"/>
                </a:lnTo>
                <a:lnTo>
                  <a:pt x="0" y="5419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756618" y="916808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19"/>
                </a:lnTo>
                <a:lnTo>
                  <a:pt x="0" y="5419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8100000">
            <a:off x="13330866" y="6732860"/>
            <a:ext cx="14359719" cy="12767096"/>
          </a:xfrm>
          <a:custGeom>
            <a:avLst/>
            <a:gdLst/>
            <a:ahLst/>
            <a:cxnLst/>
            <a:rect l="l" t="t" r="r" b="b"/>
            <a:pathLst>
              <a:path w="14359719" h="12767096">
                <a:moveTo>
                  <a:pt x="0" y="0"/>
                </a:moveTo>
                <a:lnTo>
                  <a:pt x="14359719" y="0"/>
                </a:lnTo>
                <a:lnTo>
                  <a:pt x="14359719" y="12767096"/>
                </a:lnTo>
                <a:lnTo>
                  <a:pt x="0" y="127670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8100000" flipH="1" flipV="1">
            <a:off x="-9213014" y="-9110176"/>
            <a:ext cx="14359719" cy="12767096"/>
          </a:xfrm>
          <a:custGeom>
            <a:avLst/>
            <a:gdLst/>
            <a:ahLst/>
            <a:cxnLst/>
            <a:rect l="l" t="t" r="r" b="b"/>
            <a:pathLst>
              <a:path w="14359719" h="12767096">
                <a:moveTo>
                  <a:pt x="14359719" y="12767096"/>
                </a:moveTo>
                <a:lnTo>
                  <a:pt x="0" y="12767096"/>
                </a:lnTo>
                <a:lnTo>
                  <a:pt x="0" y="0"/>
                </a:lnTo>
                <a:lnTo>
                  <a:pt x="14359719" y="0"/>
                </a:lnTo>
                <a:lnTo>
                  <a:pt x="14359719" y="12767096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8100000" flipH="1" flipV="1">
            <a:off x="-9599523" y="-9403042"/>
            <a:ext cx="14359719" cy="12767096"/>
          </a:xfrm>
          <a:custGeom>
            <a:avLst/>
            <a:gdLst/>
            <a:ahLst/>
            <a:cxnLst/>
            <a:rect l="l" t="t" r="r" b="b"/>
            <a:pathLst>
              <a:path w="14359719" h="12767096">
                <a:moveTo>
                  <a:pt x="14359719" y="12767096"/>
                </a:moveTo>
                <a:lnTo>
                  <a:pt x="0" y="12767096"/>
                </a:lnTo>
                <a:lnTo>
                  <a:pt x="0" y="0"/>
                </a:lnTo>
                <a:lnTo>
                  <a:pt x="14359719" y="0"/>
                </a:lnTo>
                <a:lnTo>
                  <a:pt x="14359719" y="12767096"/>
                </a:lnTo>
                <a:close/>
              </a:path>
            </a:pathLst>
          </a:custGeom>
          <a:blipFill>
            <a:blip r:embed="rId4">
              <a:alphaModFix amt="10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8100000">
            <a:off x="13740786" y="7049136"/>
            <a:ext cx="14359719" cy="12767096"/>
          </a:xfrm>
          <a:custGeom>
            <a:avLst/>
            <a:gdLst/>
            <a:ahLst/>
            <a:cxnLst/>
            <a:rect l="l" t="t" r="r" b="b"/>
            <a:pathLst>
              <a:path w="14359719" h="12767096">
                <a:moveTo>
                  <a:pt x="0" y="0"/>
                </a:moveTo>
                <a:lnTo>
                  <a:pt x="14359719" y="0"/>
                </a:lnTo>
                <a:lnTo>
                  <a:pt x="14359719" y="12767096"/>
                </a:lnTo>
                <a:lnTo>
                  <a:pt x="0" y="127670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0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541956" y="2461554"/>
            <a:ext cx="5837411" cy="5640197"/>
          </a:xfrm>
          <a:custGeom>
            <a:avLst/>
            <a:gdLst/>
            <a:ahLst/>
            <a:cxnLst/>
            <a:rect l="l" t="t" r="r" b="b"/>
            <a:pathLst>
              <a:path w="5837411" h="5640197">
                <a:moveTo>
                  <a:pt x="0" y="0"/>
                </a:moveTo>
                <a:lnTo>
                  <a:pt x="5837411" y="0"/>
                </a:lnTo>
                <a:lnTo>
                  <a:pt x="5837411" y="5640197"/>
                </a:lnTo>
                <a:lnTo>
                  <a:pt x="0" y="56401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1000"/>
            </a:blip>
            <a:stretch>
              <a:fillRect b="-3496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35711" y="3377558"/>
            <a:ext cx="7175631" cy="4017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50"/>
              </a:lnSpc>
            </a:pPr>
            <a:r>
              <a:rPr lang="en-US" sz="16758" i="1" spc="83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Thank you!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941555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83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100000">
            <a:off x="14206755" y="8226009"/>
            <a:ext cx="9314388" cy="8281338"/>
          </a:xfrm>
          <a:custGeom>
            <a:avLst/>
            <a:gdLst/>
            <a:ahLst/>
            <a:cxnLst/>
            <a:rect l="l" t="t" r="r" b="b"/>
            <a:pathLst>
              <a:path w="9314388" h="8281338">
                <a:moveTo>
                  <a:pt x="0" y="0"/>
                </a:moveTo>
                <a:lnTo>
                  <a:pt x="9314388" y="0"/>
                </a:lnTo>
                <a:lnTo>
                  <a:pt x="9314388" y="8281338"/>
                </a:lnTo>
                <a:lnTo>
                  <a:pt x="0" y="8281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8100000">
            <a:off x="14472648" y="8431160"/>
            <a:ext cx="9314388" cy="8281338"/>
          </a:xfrm>
          <a:custGeom>
            <a:avLst/>
            <a:gdLst/>
            <a:ahLst/>
            <a:cxnLst/>
            <a:rect l="l" t="t" r="r" b="b"/>
            <a:pathLst>
              <a:path w="9314388" h="8281338">
                <a:moveTo>
                  <a:pt x="0" y="0"/>
                </a:moveTo>
                <a:lnTo>
                  <a:pt x="9314388" y="0"/>
                </a:lnTo>
                <a:lnTo>
                  <a:pt x="9314388" y="8281338"/>
                </a:lnTo>
                <a:lnTo>
                  <a:pt x="0" y="8281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06871" y="853235"/>
            <a:ext cx="14014115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End-to-End Echocardiographic Analysis and Reporting Pipeline</a:t>
            </a:r>
          </a:p>
        </p:txBody>
      </p:sp>
      <p:sp>
        <p:nvSpPr>
          <p:cNvPr id="5" name="AutoShape 5"/>
          <p:cNvSpPr/>
          <p:nvPr/>
        </p:nvSpPr>
        <p:spPr>
          <a:xfrm>
            <a:off x="-413323" y="3076820"/>
            <a:ext cx="12213701" cy="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V="1">
            <a:off x="856624" y="0"/>
            <a:ext cx="0" cy="10572750"/>
          </a:xfrm>
          <a:prstGeom prst="line">
            <a:avLst/>
          </a:prstGeom>
          <a:ln w="38100" cap="flat">
            <a:solidFill>
              <a:srgbClr val="8275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 rot="-10800000">
            <a:off x="576139" y="2805860"/>
            <a:ext cx="541920" cy="54192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20"/>
                </a:lnTo>
                <a:lnTo>
                  <a:pt x="0" y="5419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98289" y="3932182"/>
            <a:ext cx="15342983" cy="5101542"/>
          </a:xfrm>
          <a:custGeom>
            <a:avLst/>
            <a:gdLst/>
            <a:ahLst/>
            <a:cxnLst/>
            <a:rect l="l" t="t" r="r" b="b"/>
            <a:pathLst>
              <a:path w="15342983" h="5101542">
                <a:moveTo>
                  <a:pt x="0" y="0"/>
                </a:moveTo>
                <a:lnTo>
                  <a:pt x="15342983" y="0"/>
                </a:lnTo>
                <a:lnTo>
                  <a:pt x="15342983" y="5101542"/>
                </a:lnTo>
                <a:lnTo>
                  <a:pt x="0" y="51015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5866279" y="549932"/>
            <a:ext cx="1393021" cy="1491921"/>
            <a:chOff x="0" y="0"/>
            <a:chExt cx="1857361" cy="1989228"/>
          </a:xfrm>
        </p:grpSpPr>
        <p:sp>
          <p:nvSpPr>
            <p:cNvPr id="10" name="Freeform 10"/>
            <p:cNvSpPr/>
            <p:nvPr/>
          </p:nvSpPr>
          <p:spPr>
            <a:xfrm>
              <a:off x="371472" y="0"/>
              <a:ext cx="1485889" cy="1485889"/>
            </a:xfrm>
            <a:custGeom>
              <a:avLst/>
              <a:gdLst/>
              <a:ahLst/>
              <a:cxnLst/>
              <a:rect l="l" t="t" r="r" b="b"/>
              <a:pathLst>
                <a:path w="1485889" h="1485889">
                  <a:moveTo>
                    <a:pt x="0" y="0"/>
                  </a:moveTo>
                  <a:lnTo>
                    <a:pt x="1485889" y="0"/>
                  </a:lnTo>
                  <a:lnTo>
                    <a:pt x="1485889" y="1485889"/>
                  </a:lnTo>
                  <a:lnTo>
                    <a:pt x="0" y="1485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1246284"/>
              <a:ext cx="742944" cy="742944"/>
            </a:xfrm>
            <a:custGeom>
              <a:avLst/>
              <a:gdLst/>
              <a:ahLst/>
              <a:cxnLst/>
              <a:rect l="l" t="t" r="r" b="b"/>
              <a:pathLst>
                <a:path w="742944" h="742944">
                  <a:moveTo>
                    <a:pt x="0" y="0"/>
                  </a:moveTo>
                  <a:lnTo>
                    <a:pt x="742944" y="0"/>
                  </a:lnTo>
                  <a:lnTo>
                    <a:pt x="742944" y="742944"/>
                  </a:lnTo>
                  <a:lnTo>
                    <a:pt x="0" y="742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5918061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1741</Words>
  <Application>Microsoft Office PowerPoint</Application>
  <PresentationFormat>Custom</PresentationFormat>
  <Paragraphs>689</Paragraphs>
  <Slides>83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104" baseType="lpstr">
      <vt:lpstr>Canva Sans Bold</vt:lpstr>
      <vt:lpstr>Arial</vt:lpstr>
      <vt:lpstr>Montserrat Bold</vt:lpstr>
      <vt:lpstr>Poppins Medium</vt:lpstr>
      <vt:lpstr>Cardo Bold</vt:lpstr>
      <vt:lpstr>Barlow Medium</vt:lpstr>
      <vt:lpstr>Poppins Bold</vt:lpstr>
      <vt:lpstr>Playfair Display Italics</vt:lpstr>
      <vt:lpstr>Aileron Ultra-Bold</vt:lpstr>
      <vt:lpstr>DM Sans Bold</vt:lpstr>
      <vt:lpstr>Playfair Display Bold</vt:lpstr>
      <vt:lpstr>Public Sans</vt:lpstr>
      <vt:lpstr>Playfair Display</vt:lpstr>
      <vt:lpstr>Canva Sans</vt:lpstr>
      <vt:lpstr>Playfair Display Heavy</vt:lpstr>
      <vt:lpstr>Calibri</vt:lpstr>
      <vt:lpstr>Public Sans Bold</vt:lpstr>
      <vt:lpstr>Playfair Display Bold Italics</vt:lpstr>
      <vt:lpstr>The Seasons Bold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Cream Neutral Minimalist New Business Pitch Deck Presentation</dc:title>
  <cp:lastModifiedBy>rana hany</cp:lastModifiedBy>
  <cp:revision>2</cp:revision>
  <dcterms:created xsi:type="dcterms:W3CDTF">2006-08-16T00:00:00Z</dcterms:created>
  <dcterms:modified xsi:type="dcterms:W3CDTF">2025-07-12T10:32:08Z</dcterms:modified>
  <dc:identifier>DAGeV9xmAt4</dc:identifier>
</cp:coreProperties>
</file>